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ebp" ContentType="image/webp"/>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80" r:id="rId3"/>
    <p:sldMasterId id="2147483696" r:id="rId4"/>
  </p:sldMasterIdLst>
  <p:notesMasterIdLst>
    <p:notesMasterId r:id="rId167"/>
  </p:notesMasterIdLst>
  <p:sldIdLst>
    <p:sldId id="3316" r:id="rId5"/>
    <p:sldId id="3317" r:id="rId6"/>
    <p:sldId id="4935" r:id="rId7"/>
    <p:sldId id="889" r:id="rId8"/>
    <p:sldId id="857" r:id="rId9"/>
    <p:sldId id="4937" r:id="rId10"/>
    <p:sldId id="855" r:id="rId11"/>
    <p:sldId id="863" r:id="rId12"/>
    <p:sldId id="4108" r:id="rId13"/>
    <p:sldId id="1616" r:id="rId14"/>
    <p:sldId id="1331" r:id="rId15"/>
    <p:sldId id="903" r:id="rId16"/>
    <p:sldId id="858" r:id="rId17"/>
    <p:sldId id="3318" r:id="rId18"/>
    <p:sldId id="852" r:id="rId19"/>
    <p:sldId id="865" r:id="rId20"/>
    <p:sldId id="859" r:id="rId21"/>
    <p:sldId id="890" r:id="rId22"/>
    <p:sldId id="1334" r:id="rId23"/>
    <p:sldId id="843" r:id="rId24"/>
    <p:sldId id="861" r:id="rId25"/>
    <p:sldId id="639" r:id="rId26"/>
    <p:sldId id="616" r:id="rId27"/>
    <p:sldId id="734" r:id="rId28"/>
    <p:sldId id="831" r:id="rId29"/>
    <p:sldId id="735" r:id="rId30"/>
    <p:sldId id="1328" r:id="rId31"/>
    <p:sldId id="617" r:id="rId32"/>
    <p:sldId id="542" r:id="rId33"/>
    <p:sldId id="4110" r:id="rId34"/>
    <p:sldId id="573" r:id="rId35"/>
    <p:sldId id="618" r:id="rId36"/>
    <p:sldId id="619" r:id="rId37"/>
    <p:sldId id="668" r:id="rId38"/>
    <p:sldId id="4939" r:id="rId39"/>
    <p:sldId id="4938" r:id="rId40"/>
    <p:sldId id="665" r:id="rId41"/>
    <p:sldId id="5183" r:id="rId42"/>
    <p:sldId id="5184" r:id="rId43"/>
    <p:sldId id="5185" r:id="rId44"/>
    <p:sldId id="666" r:id="rId45"/>
    <p:sldId id="1628" r:id="rId46"/>
    <p:sldId id="669" r:id="rId47"/>
    <p:sldId id="2609" r:id="rId48"/>
    <p:sldId id="868" r:id="rId49"/>
    <p:sldId id="4351" r:id="rId50"/>
    <p:sldId id="4350" r:id="rId51"/>
    <p:sldId id="895" r:id="rId52"/>
    <p:sldId id="3735" r:id="rId53"/>
    <p:sldId id="3915" r:id="rId54"/>
    <p:sldId id="4348" r:id="rId55"/>
    <p:sldId id="577" r:id="rId56"/>
    <p:sldId id="574" r:id="rId57"/>
    <p:sldId id="602" r:id="rId58"/>
    <p:sldId id="3912" r:id="rId59"/>
    <p:sldId id="593" r:id="rId60"/>
    <p:sldId id="4541" r:id="rId61"/>
    <p:sldId id="897" r:id="rId62"/>
    <p:sldId id="624" r:id="rId63"/>
    <p:sldId id="603" r:id="rId64"/>
    <p:sldId id="670" r:id="rId65"/>
    <p:sldId id="2608" r:id="rId66"/>
    <p:sldId id="673" r:id="rId67"/>
    <p:sldId id="674" r:id="rId68"/>
    <p:sldId id="675" r:id="rId69"/>
    <p:sldId id="3913" r:id="rId70"/>
    <p:sldId id="3914" r:id="rId71"/>
    <p:sldId id="676" r:id="rId72"/>
    <p:sldId id="677" r:id="rId73"/>
    <p:sldId id="1618" r:id="rId74"/>
    <p:sldId id="873" r:id="rId75"/>
    <p:sldId id="874" r:id="rId76"/>
    <p:sldId id="869" r:id="rId77"/>
    <p:sldId id="870" r:id="rId78"/>
    <p:sldId id="871" r:id="rId79"/>
    <p:sldId id="682" r:id="rId80"/>
    <p:sldId id="2472" r:id="rId81"/>
    <p:sldId id="684" r:id="rId82"/>
    <p:sldId id="683" r:id="rId83"/>
    <p:sldId id="3916" r:id="rId84"/>
    <p:sldId id="872" r:id="rId85"/>
    <p:sldId id="699" r:id="rId86"/>
    <p:sldId id="700" r:id="rId87"/>
    <p:sldId id="701" r:id="rId88"/>
    <p:sldId id="702" r:id="rId89"/>
    <p:sldId id="703" r:id="rId90"/>
    <p:sldId id="704" r:id="rId91"/>
    <p:sldId id="705" r:id="rId92"/>
    <p:sldId id="727" r:id="rId93"/>
    <p:sldId id="738" r:id="rId94"/>
    <p:sldId id="731" r:id="rId95"/>
    <p:sldId id="732" r:id="rId96"/>
    <p:sldId id="733" r:id="rId97"/>
    <p:sldId id="726" r:id="rId98"/>
    <p:sldId id="739" r:id="rId99"/>
    <p:sldId id="898" r:id="rId100"/>
    <p:sldId id="1809" r:id="rId101"/>
    <p:sldId id="1810" r:id="rId102"/>
    <p:sldId id="3917" r:id="rId103"/>
    <p:sldId id="740" r:id="rId104"/>
    <p:sldId id="741" r:id="rId105"/>
    <p:sldId id="742" r:id="rId106"/>
    <p:sldId id="743" r:id="rId107"/>
    <p:sldId id="879" r:id="rId108"/>
    <p:sldId id="881" r:id="rId109"/>
    <p:sldId id="5187" r:id="rId110"/>
    <p:sldId id="2289" r:id="rId111"/>
    <p:sldId id="3918" r:id="rId112"/>
    <p:sldId id="5189" r:id="rId113"/>
    <p:sldId id="5191" r:id="rId114"/>
    <p:sldId id="1815" r:id="rId115"/>
    <p:sldId id="883" r:id="rId116"/>
    <p:sldId id="5190" r:id="rId117"/>
    <p:sldId id="807" r:id="rId118"/>
    <p:sldId id="4094" r:id="rId119"/>
    <p:sldId id="4095" r:id="rId120"/>
    <p:sldId id="748" r:id="rId121"/>
    <p:sldId id="808" r:id="rId122"/>
    <p:sldId id="814" r:id="rId123"/>
    <p:sldId id="1816" r:id="rId124"/>
    <p:sldId id="1624" r:id="rId125"/>
    <p:sldId id="1625" r:id="rId126"/>
    <p:sldId id="4105" r:id="rId127"/>
    <p:sldId id="765" r:id="rId128"/>
    <p:sldId id="768" r:id="rId129"/>
    <p:sldId id="769" r:id="rId130"/>
    <p:sldId id="770" r:id="rId131"/>
    <p:sldId id="771" r:id="rId132"/>
    <p:sldId id="772" r:id="rId133"/>
    <p:sldId id="773" r:id="rId134"/>
    <p:sldId id="774" r:id="rId135"/>
    <p:sldId id="775" r:id="rId136"/>
    <p:sldId id="776" r:id="rId137"/>
    <p:sldId id="777" r:id="rId138"/>
    <p:sldId id="778" r:id="rId139"/>
    <p:sldId id="1623" r:id="rId140"/>
    <p:sldId id="4099" r:id="rId141"/>
    <p:sldId id="900" r:id="rId142"/>
    <p:sldId id="780" r:id="rId143"/>
    <p:sldId id="905" r:id="rId144"/>
    <p:sldId id="904" r:id="rId145"/>
    <p:sldId id="781" r:id="rId146"/>
    <p:sldId id="782" r:id="rId147"/>
    <p:sldId id="783" r:id="rId148"/>
    <p:sldId id="784" r:id="rId149"/>
    <p:sldId id="785" r:id="rId150"/>
    <p:sldId id="786" r:id="rId151"/>
    <p:sldId id="787" r:id="rId152"/>
    <p:sldId id="788" r:id="rId153"/>
    <p:sldId id="789" r:id="rId154"/>
    <p:sldId id="907" r:id="rId155"/>
    <p:sldId id="908" r:id="rId156"/>
    <p:sldId id="909" r:id="rId157"/>
    <p:sldId id="910" r:id="rId158"/>
    <p:sldId id="911" r:id="rId159"/>
    <p:sldId id="912" r:id="rId160"/>
    <p:sldId id="913" r:id="rId161"/>
    <p:sldId id="914" r:id="rId162"/>
    <p:sldId id="915" r:id="rId163"/>
    <p:sldId id="916" r:id="rId164"/>
    <p:sldId id="1617" r:id="rId165"/>
    <p:sldId id="541" r:id="rId166"/>
  </p:sldIdLst>
  <p:sldSz cx="9144000" cy="6858000" type="screen4x3"/>
  <p:notesSz cx="6858000" cy="9144000"/>
  <p:custDataLst>
    <p:tags r:id="rId168"/>
  </p:custDataLst>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p15:guide id="1" orient="horz" pos="2026" userDrawn="1">
          <p15:clr>
            <a:srgbClr val="A4A3A4"/>
          </p15:clr>
        </p15:guide>
        <p15:guide id="2" pos="27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33CC"/>
    <a:srgbClr val="3241FE"/>
    <a:srgbClr val="FF9900"/>
    <a:srgbClr val="FFFF99"/>
    <a:srgbClr val="D5FFBD"/>
    <a:srgbClr val="FFCCFF"/>
    <a:srgbClr val="BDE1FF"/>
    <a:srgbClr val="FF99FF"/>
    <a:srgbClr val="06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107" autoAdjust="0"/>
  </p:normalViewPr>
  <p:slideViewPr>
    <p:cSldViewPr showGuides="1">
      <p:cViewPr varScale="1">
        <p:scale>
          <a:sx n="108" d="100"/>
          <a:sy n="108" d="100"/>
        </p:scale>
        <p:origin x="1662" y="102"/>
      </p:cViewPr>
      <p:guideLst>
        <p:guide orient="horz" pos="2026"/>
        <p:guide pos="277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theme" Target="theme/theme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s>
</file>

<file path=ppt/diagrams/_rels/data2.xml.rels><?xml version="1.0" encoding="UTF-8" standalone="yes"?>
<Relationships xmlns="http://schemas.openxmlformats.org/package/2006/relationships"><Relationship Id="rId1" Type="http://schemas.openxmlformats.org/officeDocument/2006/relationships/image" Target="../media/image295.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95.png"/></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06DCA0F-6242-4E2E-94FC-B861B06F3776}" type="doc">
      <dgm:prSet loTypeId="urn:microsoft.com/office/officeart/2005/8/layout/cycle7#1" loCatId="cycle" qsTypeId="urn:microsoft.com/office/officeart/2005/8/quickstyle/simple1#1" qsCatId="simple" csTypeId="urn:microsoft.com/office/officeart/2005/8/colors/colorful2#1" csCatId="colorful" phldr="1"/>
      <dgm:spPr/>
      <dgm:t>
        <a:bodyPr/>
        <a:lstStyle/>
        <a:p>
          <a:endParaRPr lang="zh-CN" altLang="en-US"/>
        </a:p>
      </dgm:t>
    </dgm:pt>
    <dgm:pt modelId="{03C68BA8-1BBC-479B-8CEA-BE10C0E66521}" type="pres">
      <dgm:prSet presAssocID="{806DCA0F-6242-4E2E-94FC-B861B06F3776}" presName="Name0" presStyleCnt="0">
        <dgm:presLayoutVars>
          <dgm:dir/>
          <dgm:resizeHandles val="exact"/>
        </dgm:presLayoutVars>
      </dgm:prSet>
      <dgm:spPr/>
      <dgm:t>
        <a:bodyPr/>
        <a:lstStyle/>
        <a:p>
          <a:endParaRPr lang="zh-CN" altLang="en-US"/>
        </a:p>
      </dgm:t>
    </dgm:pt>
  </dgm:ptLst>
  <dgm:cxnLst>
    <dgm:cxn modelId="{5EF25C5B-9A47-491F-97C4-DA2D2110EB26}" type="presOf" srcId="{806DCA0F-6242-4E2E-94FC-B861B06F3776}" destId="{03C68BA8-1BBC-479B-8CEA-BE10C0E66521}" srcOrd="0" destOrd="0" presId="urn:microsoft.com/office/officeart/2005/8/layout/cycle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9C81CB-0D5C-4AF4-9F24-F7AA0D4FFD7A}" type="doc">
      <dgm:prSet loTypeId="urn:microsoft.com/office/officeart/2005/8/layout/hierarchy1#1" loCatId="hierarchy" qsTypeId="urn:microsoft.com/office/officeart/2005/8/quickstyle/simple1#1" qsCatId="simple" csTypeId="urn:microsoft.com/office/officeart/2005/8/colors/accent1_2#1" csCatId="accent1" phldr="1"/>
      <dgm:spPr/>
      <dgm:t>
        <a:bodyPr/>
        <a:lstStyle/>
        <a:p>
          <a:endParaRPr lang="zh-CN" altLang="en-US"/>
        </a:p>
      </dgm:t>
    </dgm:pt>
    <dgm:pt modelId="{B4307ACE-A579-415D-93AC-EAD4548822B5}">
      <dgm:prSet phldrT="[文本]"/>
      <dgm:spPr/>
      <dgm:t>
        <a:bodyPr/>
        <a:lstStyle/>
        <a:p>
          <a:r>
            <a:rPr lang="zh-CN" altLang="en-US" dirty="0"/>
            <a:t>最终成绩</a:t>
          </a:r>
        </a:p>
      </dgm:t>
    </dgm:pt>
    <dgm:pt modelId="{A381A04C-3DE3-4D8C-8224-7E21929F4C1C}" type="parTrans" cxnId="{1C206EF5-FE41-4D1E-B8B5-C58D8CA65F44}">
      <dgm:prSet/>
      <dgm:spPr/>
      <dgm:t>
        <a:bodyPr/>
        <a:lstStyle/>
        <a:p>
          <a:endParaRPr lang="zh-CN" altLang="en-US"/>
        </a:p>
      </dgm:t>
    </dgm:pt>
    <dgm:pt modelId="{F2E2EC0C-8CE5-4997-9540-FD649F64EDD0}" type="sibTrans" cxnId="{1C206EF5-FE41-4D1E-B8B5-C58D8CA65F44}">
      <dgm:prSet/>
      <dgm:spPr/>
      <dgm:t>
        <a:bodyPr/>
        <a:lstStyle/>
        <a:p>
          <a:endParaRPr lang="zh-CN" altLang="en-US"/>
        </a:p>
      </dgm:t>
    </dgm:pt>
    <dgm:pt modelId="{18D14700-D016-4342-84B6-226941F7D304}">
      <dgm:prSet phldrT="[文本]" phldr="0" custT="0"/>
      <dgm:spPr/>
      <dgm:t>
        <a:bodyPr vert="horz" wrap="square"/>
        <a:lstStyle/>
        <a:p>
          <a:pPr>
            <a:lnSpc>
              <a:spcPct val="100000"/>
            </a:lnSpc>
            <a:spcBef>
              <a:spcPct val="0"/>
            </a:spcBef>
            <a:spcAft>
              <a:spcPct val="35000"/>
            </a:spcAft>
          </a:pPr>
          <a:r>
            <a:rPr lang="zh-CN" altLang="en-US" dirty="0"/>
            <a:t>平时成绩</a:t>
          </a:r>
          <a:endParaRPr lang="en-US" altLang="zh-CN" dirty="0"/>
        </a:p>
        <a:p>
          <a:pPr>
            <a:lnSpc>
              <a:spcPct val="100000"/>
            </a:lnSpc>
            <a:spcBef>
              <a:spcPct val="0"/>
            </a:spcBef>
            <a:spcAft>
              <a:spcPct val="35000"/>
            </a:spcAft>
          </a:pPr>
          <a:r>
            <a:rPr lang="zh-CN" altLang="en-US" dirty="0"/>
            <a:t>（</a:t>
          </a:r>
          <a:r>
            <a:rPr lang="en-US" altLang="zh-CN" dirty="0"/>
            <a:t>70%</a:t>
          </a:r>
          <a:r>
            <a:rPr lang="zh-CN" altLang="en-US" dirty="0"/>
            <a:t>）</a:t>
          </a:r>
          <a:endParaRPr/>
        </a:p>
      </dgm:t>
    </dgm:pt>
    <dgm:pt modelId="{1B077546-8FFD-492B-9EDC-988C4F57919F}" type="parTrans" cxnId="{B7CAFDC1-F30B-4AC4-B42E-8946E7654C4E}">
      <dgm:prSet/>
      <dgm:spPr/>
      <dgm:t>
        <a:bodyPr/>
        <a:lstStyle/>
        <a:p>
          <a:endParaRPr lang="zh-CN" altLang="en-US"/>
        </a:p>
      </dgm:t>
    </dgm:pt>
    <dgm:pt modelId="{F1733FC0-5F53-4716-A338-3474551E724A}" type="sibTrans" cxnId="{B7CAFDC1-F30B-4AC4-B42E-8946E7654C4E}">
      <dgm:prSet/>
      <dgm:spPr/>
      <dgm:t>
        <a:bodyPr/>
        <a:lstStyle/>
        <a:p>
          <a:endParaRPr lang="zh-CN" altLang="en-US"/>
        </a:p>
      </dgm:t>
    </dgm:pt>
    <dgm:pt modelId="{69C9AA7D-E6E9-4AB2-8F85-263F0B21993F}">
      <dgm:prSet phldrT="[文本]" phldr="0" custT="0"/>
      <dgm:spPr/>
      <dgm:t>
        <a:bodyPr vert="horz" wrap="square"/>
        <a:lstStyle/>
        <a:p>
          <a:pPr>
            <a:lnSpc>
              <a:spcPct val="100000"/>
            </a:lnSpc>
            <a:spcBef>
              <a:spcPct val="0"/>
            </a:spcBef>
            <a:spcAft>
              <a:spcPct val="35000"/>
            </a:spcAft>
          </a:pPr>
          <a:r>
            <a:rPr lang="zh-CN" altLang="en-US" dirty="0"/>
            <a:t>实验报告平均成绩</a:t>
          </a:r>
          <a:endParaRPr/>
        </a:p>
      </dgm:t>
    </dgm:pt>
    <dgm:pt modelId="{E5B2B761-1BCD-430D-9C13-F228C29E7A73}" type="parTrans" cxnId="{844C8D2A-6B0C-4DBC-85A0-E772E21B6CC8}">
      <dgm:prSet/>
      <dgm:spPr/>
      <dgm:t>
        <a:bodyPr/>
        <a:lstStyle/>
        <a:p>
          <a:endParaRPr lang="zh-CN" altLang="en-US"/>
        </a:p>
      </dgm:t>
    </dgm:pt>
    <dgm:pt modelId="{AA47662F-CA27-43BA-8982-A589E18A642E}" type="sibTrans" cxnId="{844C8D2A-6B0C-4DBC-85A0-E772E21B6CC8}">
      <dgm:prSet/>
      <dgm:spPr/>
      <dgm:t>
        <a:bodyPr/>
        <a:lstStyle/>
        <a:p>
          <a:endParaRPr lang="zh-CN" altLang="en-US"/>
        </a:p>
      </dgm:t>
    </dgm:pt>
    <dgm:pt modelId="{3076ED49-1E72-49DA-B854-0AB68E22893C}">
      <dgm:prSet phldrT="[文本]"/>
      <dgm:spPr/>
      <dgm:t>
        <a:bodyPr/>
        <a:lstStyle/>
        <a:p>
          <a:r>
            <a:rPr lang="zh-CN" altLang="en-US" dirty="0"/>
            <a:t>考勤纪律等</a:t>
          </a:r>
        </a:p>
      </dgm:t>
    </dgm:pt>
    <dgm:pt modelId="{DE84BC14-FCD3-4BBC-82C9-CF9817A0CA0C}" type="parTrans" cxnId="{4950B764-1CC2-4DBC-AA2B-33380C61BF05}">
      <dgm:prSet/>
      <dgm:spPr/>
      <dgm:t>
        <a:bodyPr/>
        <a:lstStyle/>
        <a:p>
          <a:endParaRPr lang="zh-CN" altLang="en-US"/>
        </a:p>
      </dgm:t>
    </dgm:pt>
    <dgm:pt modelId="{533E2C9C-E8CD-4BA8-9B21-77035E591A06}" type="sibTrans" cxnId="{4950B764-1CC2-4DBC-AA2B-33380C61BF05}">
      <dgm:prSet/>
      <dgm:spPr/>
      <dgm:t>
        <a:bodyPr/>
        <a:lstStyle/>
        <a:p>
          <a:endParaRPr lang="zh-CN" altLang="en-US"/>
        </a:p>
      </dgm:t>
    </dgm:pt>
    <dgm:pt modelId="{D620A393-A5CB-4F0D-B20B-34E338174EB7}">
      <dgm:prSet phldrT="[文本]" phldr="0" custT="0"/>
      <dgm:spPr/>
      <dgm:t>
        <a:bodyPr vert="horz" wrap="square"/>
        <a:lstStyle/>
        <a:p>
          <a:pPr>
            <a:lnSpc>
              <a:spcPct val="100000"/>
            </a:lnSpc>
            <a:spcBef>
              <a:spcPct val="0"/>
            </a:spcBef>
            <a:spcAft>
              <a:spcPct val="35000"/>
            </a:spcAft>
          </a:pPr>
          <a:r>
            <a:rPr lang="zh-CN" altLang="en-US" dirty="0"/>
            <a:t>期末成绩</a:t>
          </a:r>
          <a:endParaRPr lang="en-US" altLang="zh-CN" dirty="0"/>
        </a:p>
        <a:p>
          <a:pPr>
            <a:lnSpc>
              <a:spcPct val="100000"/>
            </a:lnSpc>
            <a:spcBef>
              <a:spcPct val="0"/>
            </a:spcBef>
            <a:spcAft>
              <a:spcPct val="35000"/>
            </a:spcAft>
          </a:pPr>
          <a:r>
            <a:rPr lang="zh-CN" altLang="en-US" dirty="0"/>
            <a:t>（</a:t>
          </a:r>
          <a:r>
            <a:rPr lang="en-US" altLang="zh-CN" dirty="0"/>
            <a:t>30%</a:t>
          </a:r>
          <a:r>
            <a:rPr lang="zh-CN" altLang="en-US" dirty="0"/>
            <a:t>）</a:t>
          </a:r>
          <a:endParaRPr/>
        </a:p>
      </dgm:t>
    </dgm:pt>
    <dgm:pt modelId="{3397E47C-37A5-4F3B-B7B4-D85D3207178E}" type="parTrans" cxnId="{D141F810-C5C9-4DFB-9E3A-9DD979B02848}">
      <dgm:prSet/>
      <dgm:spPr/>
      <dgm:t>
        <a:bodyPr/>
        <a:lstStyle/>
        <a:p>
          <a:endParaRPr lang="zh-CN" altLang="en-US"/>
        </a:p>
      </dgm:t>
    </dgm:pt>
    <dgm:pt modelId="{048AE888-C028-46B4-B01B-33C22C749EE5}" type="sibTrans" cxnId="{D141F810-C5C9-4DFB-9E3A-9DD979B02848}">
      <dgm:prSet/>
      <dgm:spPr/>
      <dgm:t>
        <a:bodyPr/>
        <a:lstStyle/>
        <a:p>
          <a:endParaRPr lang="zh-CN" altLang="en-US"/>
        </a:p>
      </dgm:t>
    </dgm:pt>
    <dgm:pt modelId="{4A9FA012-40CA-4139-931F-635DB328334B}">
      <dgm:prSet/>
      <dgm:spPr/>
      <dgm:t>
        <a:bodyPr/>
        <a:lstStyle/>
        <a:p>
          <a:r>
            <a:rPr lang="en-US" altLang="zh-CN" dirty="0"/>
            <a:t>80</a:t>
          </a:r>
          <a:r>
            <a:rPr lang="zh-CN" altLang="en-US" dirty="0"/>
            <a:t>分操作题</a:t>
          </a:r>
          <a:endParaRPr lang="en-US" altLang="zh-CN" dirty="0"/>
        </a:p>
        <a:p>
          <a:r>
            <a:rPr lang="zh-CN" altLang="en-US" dirty="0"/>
            <a:t>（随机抽取）</a:t>
          </a:r>
        </a:p>
      </dgm:t>
    </dgm:pt>
    <dgm:pt modelId="{161A64CF-CD4A-4AF0-9A6C-DDE7C31FA326}" type="parTrans" cxnId="{6C792EF7-2010-4D65-B89A-11E22031084F}">
      <dgm:prSet/>
      <dgm:spPr/>
      <dgm:t>
        <a:bodyPr/>
        <a:lstStyle/>
        <a:p>
          <a:endParaRPr lang="zh-CN" altLang="en-US"/>
        </a:p>
      </dgm:t>
    </dgm:pt>
    <dgm:pt modelId="{DFA3F35B-B337-4C44-9627-824D068CFFB7}" type="sibTrans" cxnId="{6C792EF7-2010-4D65-B89A-11E22031084F}">
      <dgm:prSet/>
      <dgm:spPr/>
      <dgm:t>
        <a:bodyPr/>
        <a:lstStyle/>
        <a:p>
          <a:endParaRPr lang="zh-CN" altLang="en-US"/>
        </a:p>
      </dgm:t>
    </dgm:pt>
    <dgm:pt modelId="{910FDD09-F46D-49D5-BFDA-B1E21B10452A}">
      <dgm:prSet/>
      <dgm:spPr/>
      <dgm:t>
        <a:bodyPr/>
        <a:lstStyle/>
        <a:p>
          <a:r>
            <a:rPr lang="en-US" altLang="zh-CN" dirty="0"/>
            <a:t>20</a:t>
          </a:r>
          <a:r>
            <a:rPr lang="zh-CN" altLang="en-US" dirty="0"/>
            <a:t>分理论题</a:t>
          </a:r>
          <a:endParaRPr lang="en-US" altLang="zh-CN" dirty="0"/>
        </a:p>
        <a:p>
          <a:r>
            <a:rPr lang="zh-CN" altLang="en-US" dirty="0"/>
            <a:t>（不确定度）</a:t>
          </a:r>
        </a:p>
      </dgm:t>
    </dgm:pt>
    <dgm:pt modelId="{CBA0E710-7692-4449-BB54-BE10D619FD47}" type="parTrans" cxnId="{EA4D26BD-163F-44F1-97DC-518A43BD174A}">
      <dgm:prSet/>
      <dgm:spPr/>
      <dgm:t>
        <a:bodyPr/>
        <a:lstStyle/>
        <a:p>
          <a:endParaRPr lang="zh-CN" altLang="en-US"/>
        </a:p>
      </dgm:t>
    </dgm:pt>
    <dgm:pt modelId="{DC035196-F441-4C45-A747-9FCB67F21F4B}" type="sibTrans" cxnId="{EA4D26BD-163F-44F1-97DC-518A43BD174A}">
      <dgm:prSet/>
      <dgm:spPr/>
      <dgm:t>
        <a:bodyPr/>
        <a:lstStyle/>
        <a:p>
          <a:endParaRPr lang="zh-CN" altLang="en-US"/>
        </a:p>
      </dgm:t>
    </dgm:pt>
    <dgm:pt modelId="{8794341B-B428-473C-BBDA-50E3F930D576}" type="pres">
      <dgm:prSet presAssocID="{719C81CB-0D5C-4AF4-9F24-F7AA0D4FFD7A}" presName="hierChild1" presStyleCnt="0">
        <dgm:presLayoutVars>
          <dgm:chPref val="1"/>
          <dgm:dir/>
          <dgm:animOne val="branch"/>
          <dgm:animLvl val="lvl"/>
          <dgm:resizeHandles/>
        </dgm:presLayoutVars>
      </dgm:prSet>
      <dgm:spPr/>
      <dgm:t>
        <a:bodyPr/>
        <a:lstStyle/>
        <a:p>
          <a:endParaRPr lang="zh-CN" altLang="en-US"/>
        </a:p>
      </dgm:t>
    </dgm:pt>
    <dgm:pt modelId="{FFFACD04-41FC-4D64-8159-F434C9B947A0}" type="pres">
      <dgm:prSet presAssocID="{B4307ACE-A579-415D-93AC-EAD4548822B5}" presName="hierRoot1" presStyleCnt="0"/>
      <dgm:spPr/>
    </dgm:pt>
    <dgm:pt modelId="{DCA87EE7-FEEB-42A3-B05F-EC7BCDDBEE2F}" type="pres">
      <dgm:prSet presAssocID="{B4307ACE-A579-415D-93AC-EAD4548822B5}" presName="composite" presStyleCnt="0"/>
      <dgm:spPr/>
    </dgm:pt>
    <dgm:pt modelId="{5B503396-AE9F-4105-BBB7-F8E8F518E155}" type="pres">
      <dgm:prSet presAssocID="{B4307ACE-A579-415D-93AC-EAD4548822B5}" presName="background" presStyleLbl="node0" presStyleIdx="0" presStyleCnt="3"/>
      <dgm:spPr/>
    </dgm:pt>
    <dgm:pt modelId="{6F9C30AB-E522-46AB-ABE3-FAE596D4D823}" type="pres">
      <dgm:prSet presAssocID="{B4307ACE-A579-415D-93AC-EAD4548822B5}" presName="text" presStyleLbl="fgAcc0" presStyleIdx="0" presStyleCnt="3">
        <dgm:presLayoutVars>
          <dgm:chPref val="3"/>
        </dgm:presLayoutVars>
      </dgm:prSet>
      <dgm:spPr/>
      <dgm:t>
        <a:bodyPr/>
        <a:lstStyle/>
        <a:p>
          <a:endParaRPr lang="zh-CN" altLang="en-US"/>
        </a:p>
      </dgm:t>
    </dgm:pt>
    <dgm:pt modelId="{7E0380E4-0863-45BD-98CC-D651A3B7713F}" type="pres">
      <dgm:prSet presAssocID="{B4307ACE-A579-415D-93AC-EAD4548822B5}" presName="hierChild2" presStyleCnt="0"/>
      <dgm:spPr/>
    </dgm:pt>
    <dgm:pt modelId="{BE527D13-FD23-4C0B-A7B3-F57378EE6CBE}" type="pres">
      <dgm:prSet presAssocID="{1B077546-8FFD-492B-9EDC-988C4F57919F}" presName="Name10" presStyleLbl="parChTrans1D2" presStyleIdx="0" presStyleCnt="2"/>
      <dgm:spPr/>
      <dgm:t>
        <a:bodyPr/>
        <a:lstStyle/>
        <a:p>
          <a:endParaRPr lang="zh-CN" altLang="en-US"/>
        </a:p>
      </dgm:t>
    </dgm:pt>
    <dgm:pt modelId="{8545C69B-BEC2-400E-86DB-24A35937B628}" type="pres">
      <dgm:prSet presAssocID="{18D14700-D016-4342-84B6-226941F7D304}" presName="hierRoot2" presStyleCnt="0"/>
      <dgm:spPr/>
    </dgm:pt>
    <dgm:pt modelId="{B107BE1F-DDDB-46D1-9146-B8BA4CA66A81}" type="pres">
      <dgm:prSet presAssocID="{18D14700-D016-4342-84B6-226941F7D304}" presName="composite2" presStyleCnt="0"/>
      <dgm:spPr/>
    </dgm:pt>
    <dgm:pt modelId="{55C144CC-BED8-4F29-8025-FA71D638B4AF}" type="pres">
      <dgm:prSet presAssocID="{18D14700-D016-4342-84B6-226941F7D304}" presName="background2" presStyleLbl="node2" presStyleIdx="0" presStyleCnt="2"/>
      <dgm:spPr/>
    </dgm:pt>
    <dgm:pt modelId="{EB80BD38-7E2A-4940-8646-7257555FD89B}" type="pres">
      <dgm:prSet presAssocID="{18D14700-D016-4342-84B6-226941F7D304}" presName="text2" presStyleLbl="fgAcc2" presStyleIdx="0" presStyleCnt="2">
        <dgm:presLayoutVars>
          <dgm:chPref val="3"/>
        </dgm:presLayoutVars>
      </dgm:prSet>
      <dgm:spPr/>
      <dgm:t>
        <a:bodyPr/>
        <a:lstStyle/>
        <a:p>
          <a:endParaRPr lang="zh-CN" altLang="en-US"/>
        </a:p>
      </dgm:t>
    </dgm:pt>
    <dgm:pt modelId="{DF26D1DF-700E-4519-A12B-622C6134876B}" type="pres">
      <dgm:prSet presAssocID="{18D14700-D016-4342-84B6-226941F7D304}" presName="hierChild3" presStyleCnt="0"/>
      <dgm:spPr/>
    </dgm:pt>
    <dgm:pt modelId="{2B9A0048-62A4-4508-994D-50BF1AB1B2EB}" type="pres">
      <dgm:prSet presAssocID="{E5B2B761-1BCD-430D-9C13-F228C29E7A73}" presName="Name17" presStyleLbl="parChTrans1D3" presStyleIdx="0" presStyleCnt="2"/>
      <dgm:spPr/>
      <dgm:t>
        <a:bodyPr/>
        <a:lstStyle/>
        <a:p>
          <a:endParaRPr lang="zh-CN" altLang="en-US"/>
        </a:p>
      </dgm:t>
    </dgm:pt>
    <dgm:pt modelId="{F7D78C68-3B9C-409E-8EB4-0900DED217D0}" type="pres">
      <dgm:prSet presAssocID="{69C9AA7D-E6E9-4AB2-8F85-263F0B21993F}" presName="hierRoot3" presStyleCnt="0"/>
      <dgm:spPr/>
    </dgm:pt>
    <dgm:pt modelId="{38823F94-92F0-4DDD-B4A3-3E3DDE8D477F}" type="pres">
      <dgm:prSet presAssocID="{69C9AA7D-E6E9-4AB2-8F85-263F0B21993F}" presName="composite3" presStyleCnt="0"/>
      <dgm:spPr/>
    </dgm:pt>
    <dgm:pt modelId="{C640CE97-C3E6-408E-BA3B-2B482BBFF7B6}" type="pres">
      <dgm:prSet presAssocID="{69C9AA7D-E6E9-4AB2-8F85-263F0B21993F}" presName="background3" presStyleLbl="node3" presStyleIdx="0" presStyleCnt="2"/>
      <dgm:spPr/>
    </dgm:pt>
    <dgm:pt modelId="{7D9BA628-F209-4EFB-BFAB-2F106594C0C6}" type="pres">
      <dgm:prSet presAssocID="{69C9AA7D-E6E9-4AB2-8F85-263F0B21993F}" presName="text3" presStyleLbl="fgAcc3" presStyleIdx="0" presStyleCnt="2">
        <dgm:presLayoutVars>
          <dgm:chPref val="3"/>
        </dgm:presLayoutVars>
      </dgm:prSet>
      <dgm:spPr/>
      <dgm:t>
        <a:bodyPr/>
        <a:lstStyle/>
        <a:p>
          <a:endParaRPr lang="zh-CN" altLang="en-US"/>
        </a:p>
      </dgm:t>
    </dgm:pt>
    <dgm:pt modelId="{A9D9DF3A-D153-47BC-A120-E0BD3E882853}" type="pres">
      <dgm:prSet presAssocID="{69C9AA7D-E6E9-4AB2-8F85-263F0B21993F}" presName="hierChild4" presStyleCnt="0"/>
      <dgm:spPr/>
    </dgm:pt>
    <dgm:pt modelId="{C79CAD7C-7C84-4259-BE15-2F6863936CB8}" type="pres">
      <dgm:prSet presAssocID="{DE84BC14-FCD3-4BBC-82C9-CF9817A0CA0C}" presName="Name17" presStyleLbl="parChTrans1D3" presStyleIdx="1" presStyleCnt="2"/>
      <dgm:spPr/>
      <dgm:t>
        <a:bodyPr/>
        <a:lstStyle/>
        <a:p>
          <a:endParaRPr lang="zh-CN" altLang="en-US"/>
        </a:p>
      </dgm:t>
    </dgm:pt>
    <dgm:pt modelId="{6F24866F-4AE7-42BF-AE57-0C3AF853FF34}" type="pres">
      <dgm:prSet presAssocID="{3076ED49-1E72-49DA-B854-0AB68E22893C}" presName="hierRoot3" presStyleCnt="0"/>
      <dgm:spPr/>
    </dgm:pt>
    <dgm:pt modelId="{767CC3B5-DDA5-4ABC-AFF9-C3DF61E16346}" type="pres">
      <dgm:prSet presAssocID="{3076ED49-1E72-49DA-B854-0AB68E22893C}" presName="composite3" presStyleCnt="0"/>
      <dgm:spPr/>
    </dgm:pt>
    <dgm:pt modelId="{DBD520E5-99E6-44E7-8E8E-1CAC530839DE}" type="pres">
      <dgm:prSet presAssocID="{3076ED49-1E72-49DA-B854-0AB68E22893C}" presName="background3" presStyleLbl="node3" presStyleIdx="1" presStyleCnt="2"/>
      <dgm:spPr/>
    </dgm:pt>
    <dgm:pt modelId="{B8749295-B2BD-4E63-8AE1-4198145851B1}" type="pres">
      <dgm:prSet presAssocID="{3076ED49-1E72-49DA-B854-0AB68E22893C}" presName="text3" presStyleLbl="fgAcc3" presStyleIdx="1" presStyleCnt="2">
        <dgm:presLayoutVars>
          <dgm:chPref val="3"/>
        </dgm:presLayoutVars>
      </dgm:prSet>
      <dgm:spPr/>
      <dgm:t>
        <a:bodyPr/>
        <a:lstStyle/>
        <a:p>
          <a:endParaRPr lang="zh-CN" altLang="en-US"/>
        </a:p>
      </dgm:t>
    </dgm:pt>
    <dgm:pt modelId="{E7B171CE-6283-4203-9922-F8FA3BB163B9}" type="pres">
      <dgm:prSet presAssocID="{3076ED49-1E72-49DA-B854-0AB68E22893C}" presName="hierChild4" presStyleCnt="0"/>
      <dgm:spPr/>
    </dgm:pt>
    <dgm:pt modelId="{AFB4AAC0-279D-4829-94A7-5DED6D4882A5}" type="pres">
      <dgm:prSet presAssocID="{3397E47C-37A5-4F3B-B7B4-D85D3207178E}" presName="Name10" presStyleLbl="parChTrans1D2" presStyleIdx="1" presStyleCnt="2"/>
      <dgm:spPr/>
      <dgm:t>
        <a:bodyPr/>
        <a:lstStyle/>
        <a:p>
          <a:endParaRPr lang="zh-CN" altLang="en-US"/>
        </a:p>
      </dgm:t>
    </dgm:pt>
    <dgm:pt modelId="{A42E12D1-A2DB-4239-AFEA-0848512486A3}" type="pres">
      <dgm:prSet presAssocID="{D620A393-A5CB-4F0D-B20B-34E338174EB7}" presName="hierRoot2" presStyleCnt="0"/>
      <dgm:spPr/>
    </dgm:pt>
    <dgm:pt modelId="{457B8098-BE16-4D66-86D5-E286457797C7}" type="pres">
      <dgm:prSet presAssocID="{D620A393-A5CB-4F0D-B20B-34E338174EB7}" presName="composite2" presStyleCnt="0"/>
      <dgm:spPr/>
    </dgm:pt>
    <dgm:pt modelId="{FEC81FD3-A35F-49A8-AE4C-202A2EE39E63}" type="pres">
      <dgm:prSet presAssocID="{D620A393-A5CB-4F0D-B20B-34E338174EB7}" presName="background2" presStyleLbl="node2" presStyleIdx="1" presStyleCnt="2"/>
      <dgm:spPr/>
    </dgm:pt>
    <dgm:pt modelId="{4ECC4E8F-7AA4-4807-9662-1335A276DBD5}" type="pres">
      <dgm:prSet presAssocID="{D620A393-A5CB-4F0D-B20B-34E338174EB7}" presName="text2" presStyleLbl="fgAcc2" presStyleIdx="1" presStyleCnt="2">
        <dgm:presLayoutVars>
          <dgm:chPref val="3"/>
        </dgm:presLayoutVars>
      </dgm:prSet>
      <dgm:spPr/>
      <dgm:t>
        <a:bodyPr/>
        <a:lstStyle/>
        <a:p>
          <a:endParaRPr lang="zh-CN" altLang="en-US"/>
        </a:p>
      </dgm:t>
    </dgm:pt>
    <dgm:pt modelId="{A8F79542-F7EB-4A23-9781-A3227CD67208}" type="pres">
      <dgm:prSet presAssocID="{D620A393-A5CB-4F0D-B20B-34E338174EB7}" presName="hierChild3" presStyleCnt="0"/>
      <dgm:spPr/>
    </dgm:pt>
    <dgm:pt modelId="{EDA23250-99E1-4A3A-AECD-DF2423BF2ED7}" type="pres">
      <dgm:prSet presAssocID="{4A9FA012-40CA-4139-931F-635DB328334B}" presName="hierRoot1" presStyleCnt="0"/>
      <dgm:spPr/>
    </dgm:pt>
    <dgm:pt modelId="{6278B5D0-BDCA-46A5-971D-E1ABDC332F6D}" type="pres">
      <dgm:prSet presAssocID="{4A9FA012-40CA-4139-931F-635DB328334B}" presName="composite" presStyleCnt="0"/>
      <dgm:spPr/>
    </dgm:pt>
    <dgm:pt modelId="{88FE0451-56AB-4497-B3BD-6FA36724A81F}" type="pres">
      <dgm:prSet presAssocID="{4A9FA012-40CA-4139-931F-635DB328334B}" presName="background" presStyleLbl="node0" presStyleIdx="1" presStyleCnt="3"/>
      <dgm:spPr>
        <a:blipFill rotWithShape="0">
          <a:blip xmlns:r="http://schemas.openxmlformats.org/officeDocument/2006/relationships" r:embed="rId1"/>
          <a:stretch>
            <a:fillRect/>
          </a:stretch>
        </a:blipFill>
      </dgm:spPr>
    </dgm:pt>
    <dgm:pt modelId="{810A0D52-8C86-46D8-A96C-D28BED73386D}" type="pres">
      <dgm:prSet presAssocID="{4A9FA012-40CA-4139-931F-635DB328334B}" presName="text" presStyleLbl="fgAcc0" presStyleIdx="1" presStyleCnt="3" custLinFactY="100000" custLinFactNeighborX="66342" custLinFactNeighborY="103002">
        <dgm:presLayoutVars>
          <dgm:chPref val="3"/>
        </dgm:presLayoutVars>
      </dgm:prSet>
      <dgm:spPr/>
      <dgm:t>
        <a:bodyPr/>
        <a:lstStyle/>
        <a:p>
          <a:endParaRPr lang="zh-CN" altLang="en-US"/>
        </a:p>
      </dgm:t>
    </dgm:pt>
    <dgm:pt modelId="{C51F4572-3394-4644-A901-718676129A8E}" type="pres">
      <dgm:prSet presAssocID="{4A9FA012-40CA-4139-931F-635DB328334B}" presName="hierChild2" presStyleCnt="0"/>
      <dgm:spPr/>
    </dgm:pt>
    <dgm:pt modelId="{0BD9ACF8-89C9-42F3-BB21-0F69285D2C85}" type="pres">
      <dgm:prSet presAssocID="{910FDD09-F46D-49D5-BFDA-B1E21B10452A}" presName="hierRoot1" presStyleCnt="0"/>
      <dgm:spPr/>
    </dgm:pt>
    <dgm:pt modelId="{E60DC894-1846-4648-90C6-A10D477A630A}" type="pres">
      <dgm:prSet presAssocID="{910FDD09-F46D-49D5-BFDA-B1E21B10452A}" presName="composite" presStyleCnt="0"/>
      <dgm:spPr/>
    </dgm:pt>
    <dgm:pt modelId="{FAAFDB8B-1326-4F5D-B051-5ED2FF9020E5}" type="pres">
      <dgm:prSet presAssocID="{910FDD09-F46D-49D5-BFDA-B1E21B10452A}" presName="background" presStyleLbl="node0" presStyleIdx="2" presStyleCnt="3"/>
      <dgm:spPr>
        <a:blipFill rotWithShape="0">
          <a:blip xmlns:r="http://schemas.openxmlformats.org/officeDocument/2006/relationships" r:embed="rId1"/>
          <a:stretch>
            <a:fillRect/>
          </a:stretch>
        </a:blipFill>
      </dgm:spPr>
    </dgm:pt>
    <dgm:pt modelId="{F21D00E4-1475-48D2-970D-09067D32FF87}" type="pres">
      <dgm:prSet presAssocID="{910FDD09-F46D-49D5-BFDA-B1E21B10452A}" presName="text" presStyleLbl="fgAcc0" presStyleIdx="2" presStyleCnt="3" custLinFactNeighborX="-57821" custLinFactNeighborY="61153">
        <dgm:presLayoutVars>
          <dgm:chPref val="3"/>
        </dgm:presLayoutVars>
      </dgm:prSet>
      <dgm:spPr/>
      <dgm:t>
        <a:bodyPr/>
        <a:lstStyle/>
        <a:p>
          <a:endParaRPr lang="zh-CN" altLang="en-US"/>
        </a:p>
      </dgm:t>
    </dgm:pt>
    <dgm:pt modelId="{EDD562EE-D3E8-4B33-A6BE-B77F1CE26C57}" type="pres">
      <dgm:prSet presAssocID="{910FDD09-F46D-49D5-BFDA-B1E21B10452A}" presName="hierChild2" presStyleCnt="0"/>
      <dgm:spPr/>
    </dgm:pt>
  </dgm:ptLst>
  <dgm:cxnLst>
    <dgm:cxn modelId="{AEFB1DE7-74B6-4A82-84E3-A94FE401DBDE}" type="presOf" srcId="{D620A393-A5CB-4F0D-B20B-34E338174EB7}" destId="{4ECC4E8F-7AA4-4807-9662-1335A276DBD5}" srcOrd="0" destOrd="0" presId="urn:microsoft.com/office/officeart/2005/8/layout/hierarchy1#1"/>
    <dgm:cxn modelId="{7594F2B6-FDD7-4C61-B8EF-7FDC0F3A17BC}" type="presOf" srcId="{1B077546-8FFD-492B-9EDC-988C4F57919F}" destId="{BE527D13-FD23-4C0B-A7B3-F57378EE6CBE}" srcOrd="0" destOrd="0" presId="urn:microsoft.com/office/officeart/2005/8/layout/hierarchy1#1"/>
    <dgm:cxn modelId="{D5A74115-F39E-4932-BD7E-C1C02BB10FC3}" type="presOf" srcId="{3397E47C-37A5-4F3B-B7B4-D85D3207178E}" destId="{AFB4AAC0-279D-4829-94A7-5DED6D4882A5}" srcOrd="0" destOrd="0" presId="urn:microsoft.com/office/officeart/2005/8/layout/hierarchy1#1"/>
    <dgm:cxn modelId="{B31C4B05-83FA-45CF-9C28-95316F8FB93E}" type="presOf" srcId="{18D14700-D016-4342-84B6-226941F7D304}" destId="{EB80BD38-7E2A-4940-8646-7257555FD89B}" srcOrd="0" destOrd="0" presId="urn:microsoft.com/office/officeart/2005/8/layout/hierarchy1#1"/>
    <dgm:cxn modelId="{844C8D2A-6B0C-4DBC-85A0-E772E21B6CC8}" srcId="{18D14700-D016-4342-84B6-226941F7D304}" destId="{69C9AA7D-E6E9-4AB2-8F85-263F0B21993F}" srcOrd="0" destOrd="0" parTransId="{E5B2B761-1BCD-430D-9C13-F228C29E7A73}" sibTransId="{AA47662F-CA27-43BA-8982-A589E18A642E}"/>
    <dgm:cxn modelId="{81FE6DBC-6FE2-4323-A30F-90B04EB58ECA}" type="presOf" srcId="{B4307ACE-A579-415D-93AC-EAD4548822B5}" destId="{6F9C30AB-E522-46AB-ABE3-FAE596D4D823}" srcOrd="0" destOrd="0" presId="urn:microsoft.com/office/officeart/2005/8/layout/hierarchy1#1"/>
    <dgm:cxn modelId="{776284F4-72A1-4CD4-943C-719B1FF47846}" type="presOf" srcId="{910FDD09-F46D-49D5-BFDA-B1E21B10452A}" destId="{F21D00E4-1475-48D2-970D-09067D32FF87}" srcOrd="0" destOrd="0" presId="urn:microsoft.com/office/officeart/2005/8/layout/hierarchy1#1"/>
    <dgm:cxn modelId="{DF392FB9-BC03-4FFC-B54F-F5DD3BA39C59}" type="presOf" srcId="{4A9FA012-40CA-4139-931F-635DB328334B}" destId="{810A0D52-8C86-46D8-A96C-D28BED73386D}" srcOrd="0" destOrd="0" presId="urn:microsoft.com/office/officeart/2005/8/layout/hierarchy1#1"/>
    <dgm:cxn modelId="{7BB08C7D-9844-41AE-A41E-51406F2F3C0C}" type="presOf" srcId="{DE84BC14-FCD3-4BBC-82C9-CF9817A0CA0C}" destId="{C79CAD7C-7C84-4259-BE15-2F6863936CB8}" srcOrd="0" destOrd="0" presId="urn:microsoft.com/office/officeart/2005/8/layout/hierarchy1#1"/>
    <dgm:cxn modelId="{1C206EF5-FE41-4D1E-B8B5-C58D8CA65F44}" srcId="{719C81CB-0D5C-4AF4-9F24-F7AA0D4FFD7A}" destId="{B4307ACE-A579-415D-93AC-EAD4548822B5}" srcOrd="0" destOrd="0" parTransId="{A381A04C-3DE3-4D8C-8224-7E21929F4C1C}" sibTransId="{F2E2EC0C-8CE5-4997-9540-FD649F64EDD0}"/>
    <dgm:cxn modelId="{D141F810-C5C9-4DFB-9E3A-9DD979B02848}" srcId="{B4307ACE-A579-415D-93AC-EAD4548822B5}" destId="{D620A393-A5CB-4F0D-B20B-34E338174EB7}" srcOrd="1" destOrd="0" parTransId="{3397E47C-37A5-4F3B-B7B4-D85D3207178E}" sibTransId="{048AE888-C028-46B4-B01B-33C22C749EE5}"/>
    <dgm:cxn modelId="{E77D642A-29C8-45E3-B2B6-05C78558C9E1}" type="presOf" srcId="{69C9AA7D-E6E9-4AB2-8F85-263F0B21993F}" destId="{7D9BA628-F209-4EFB-BFAB-2F106594C0C6}" srcOrd="0" destOrd="0" presId="urn:microsoft.com/office/officeart/2005/8/layout/hierarchy1#1"/>
    <dgm:cxn modelId="{E5F796D4-61EA-4EFA-A2B2-E4B7672966C2}" type="presOf" srcId="{3076ED49-1E72-49DA-B854-0AB68E22893C}" destId="{B8749295-B2BD-4E63-8AE1-4198145851B1}" srcOrd="0" destOrd="0" presId="urn:microsoft.com/office/officeart/2005/8/layout/hierarchy1#1"/>
    <dgm:cxn modelId="{4950B764-1CC2-4DBC-AA2B-33380C61BF05}" srcId="{18D14700-D016-4342-84B6-226941F7D304}" destId="{3076ED49-1E72-49DA-B854-0AB68E22893C}" srcOrd="1" destOrd="0" parTransId="{DE84BC14-FCD3-4BBC-82C9-CF9817A0CA0C}" sibTransId="{533E2C9C-E8CD-4BA8-9B21-77035E591A06}"/>
    <dgm:cxn modelId="{EA4D26BD-163F-44F1-97DC-518A43BD174A}" srcId="{719C81CB-0D5C-4AF4-9F24-F7AA0D4FFD7A}" destId="{910FDD09-F46D-49D5-BFDA-B1E21B10452A}" srcOrd="2" destOrd="0" parTransId="{CBA0E710-7692-4449-BB54-BE10D619FD47}" sibTransId="{DC035196-F441-4C45-A747-9FCB67F21F4B}"/>
    <dgm:cxn modelId="{5AA2EC42-C64B-4522-B12C-E75B3402BFB7}" type="presOf" srcId="{719C81CB-0D5C-4AF4-9F24-F7AA0D4FFD7A}" destId="{8794341B-B428-473C-BBDA-50E3F930D576}" srcOrd="0" destOrd="0" presId="urn:microsoft.com/office/officeart/2005/8/layout/hierarchy1#1"/>
    <dgm:cxn modelId="{B7CAFDC1-F30B-4AC4-B42E-8946E7654C4E}" srcId="{B4307ACE-A579-415D-93AC-EAD4548822B5}" destId="{18D14700-D016-4342-84B6-226941F7D304}" srcOrd="0" destOrd="0" parTransId="{1B077546-8FFD-492B-9EDC-988C4F57919F}" sibTransId="{F1733FC0-5F53-4716-A338-3474551E724A}"/>
    <dgm:cxn modelId="{6C792EF7-2010-4D65-B89A-11E22031084F}" srcId="{719C81CB-0D5C-4AF4-9F24-F7AA0D4FFD7A}" destId="{4A9FA012-40CA-4139-931F-635DB328334B}" srcOrd="1" destOrd="0" parTransId="{161A64CF-CD4A-4AF0-9A6C-DDE7C31FA326}" sibTransId="{DFA3F35B-B337-4C44-9627-824D068CFFB7}"/>
    <dgm:cxn modelId="{9DA0DBED-E2C2-4734-B566-ACCDF8E7B7D8}" type="presOf" srcId="{E5B2B761-1BCD-430D-9C13-F228C29E7A73}" destId="{2B9A0048-62A4-4508-994D-50BF1AB1B2EB}" srcOrd="0" destOrd="0" presId="urn:microsoft.com/office/officeart/2005/8/layout/hierarchy1#1"/>
    <dgm:cxn modelId="{2735E841-FE39-4C05-A76C-86112D267DAF}" type="presParOf" srcId="{8794341B-B428-473C-BBDA-50E3F930D576}" destId="{FFFACD04-41FC-4D64-8159-F434C9B947A0}" srcOrd="0" destOrd="0" presId="urn:microsoft.com/office/officeart/2005/8/layout/hierarchy1#1"/>
    <dgm:cxn modelId="{6DAAB76A-1266-4342-8369-30212874CE35}" type="presParOf" srcId="{FFFACD04-41FC-4D64-8159-F434C9B947A0}" destId="{DCA87EE7-FEEB-42A3-B05F-EC7BCDDBEE2F}" srcOrd="0" destOrd="0" presId="urn:microsoft.com/office/officeart/2005/8/layout/hierarchy1#1"/>
    <dgm:cxn modelId="{22C817B2-BE73-4A98-8C5C-1427B3A54DF4}" type="presParOf" srcId="{DCA87EE7-FEEB-42A3-B05F-EC7BCDDBEE2F}" destId="{5B503396-AE9F-4105-BBB7-F8E8F518E155}" srcOrd="0" destOrd="0" presId="urn:microsoft.com/office/officeart/2005/8/layout/hierarchy1#1"/>
    <dgm:cxn modelId="{16884303-D1E2-4941-91D9-2CB239DD1871}" type="presParOf" srcId="{DCA87EE7-FEEB-42A3-B05F-EC7BCDDBEE2F}" destId="{6F9C30AB-E522-46AB-ABE3-FAE596D4D823}" srcOrd="1" destOrd="0" presId="urn:microsoft.com/office/officeart/2005/8/layout/hierarchy1#1"/>
    <dgm:cxn modelId="{0388567B-2BF2-452D-9A02-47026FCCCC97}" type="presParOf" srcId="{FFFACD04-41FC-4D64-8159-F434C9B947A0}" destId="{7E0380E4-0863-45BD-98CC-D651A3B7713F}" srcOrd="1" destOrd="0" presId="urn:microsoft.com/office/officeart/2005/8/layout/hierarchy1#1"/>
    <dgm:cxn modelId="{223192EE-4B03-40BA-917C-BB3D014E6A12}" type="presParOf" srcId="{7E0380E4-0863-45BD-98CC-D651A3B7713F}" destId="{BE527D13-FD23-4C0B-A7B3-F57378EE6CBE}" srcOrd="0" destOrd="0" presId="urn:microsoft.com/office/officeart/2005/8/layout/hierarchy1#1"/>
    <dgm:cxn modelId="{AB3445CF-1701-483F-8214-7FD5AD31B124}" type="presParOf" srcId="{7E0380E4-0863-45BD-98CC-D651A3B7713F}" destId="{8545C69B-BEC2-400E-86DB-24A35937B628}" srcOrd="1" destOrd="0" presId="urn:microsoft.com/office/officeart/2005/8/layout/hierarchy1#1"/>
    <dgm:cxn modelId="{27B8A5CF-5B06-43CD-A99E-D7FAC2ABF260}" type="presParOf" srcId="{8545C69B-BEC2-400E-86DB-24A35937B628}" destId="{B107BE1F-DDDB-46D1-9146-B8BA4CA66A81}" srcOrd="0" destOrd="0" presId="urn:microsoft.com/office/officeart/2005/8/layout/hierarchy1#1"/>
    <dgm:cxn modelId="{5D13CC25-C150-48FA-BF32-9E761F541D70}" type="presParOf" srcId="{B107BE1F-DDDB-46D1-9146-B8BA4CA66A81}" destId="{55C144CC-BED8-4F29-8025-FA71D638B4AF}" srcOrd="0" destOrd="0" presId="urn:microsoft.com/office/officeart/2005/8/layout/hierarchy1#1"/>
    <dgm:cxn modelId="{BC12608B-EF5D-4129-ACAD-E38174F6DE5D}" type="presParOf" srcId="{B107BE1F-DDDB-46D1-9146-B8BA4CA66A81}" destId="{EB80BD38-7E2A-4940-8646-7257555FD89B}" srcOrd="1" destOrd="0" presId="urn:microsoft.com/office/officeart/2005/8/layout/hierarchy1#1"/>
    <dgm:cxn modelId="{3A18FEAD-4B06-4664-9D82-0DCA809DED6E}" type="presParOf" srcId="{8545C69B-BEC2-400E-86DB-24A35937B628}" destId="{DF26D1DF-700E-4519-A12B-622C6134876B}" srcOrd="1" destOrd="0" presId="urn:microsoft.com/office/officeart/2005/8/layout/hierarchy1#1"/>
    <dgm:cxn modelId="{B1B3166B-359E-47A1-BAAF-1E49D4DAB437}" type="presParOf" srcId="{DF26D1DF-700E-4519-A12B-622C6134876B}" destId="{2B9A0048-62A4-4508-994D-50BF1AB1B2EB}" srcOrd="0" destOrd="0" presId="urn:microsoft.com/office/officeart/2005/8/layout/hierarchy1#1"/>
    <dgm:cxn modelId="{5A948F68-6B4D-4EF8-BF4F-E432EE9773AF}" type="presParOf" srcId="{DF26D1DF-700E-4519-A12B-622C6134876B}" destId="{F7D78C68-3B9C-409E-8EB4-0900DED217D0}" srcOrd="1" destOrd="0" presId="urn:microsoft.com/office/officeart/2005/8/layout/hierarchy1#1"/>
    <dgm:cxn modelId="{7E566E7B-F1DE-4238-9097-39D0A9E95F32}" type="presParOf" srcId="{F7D78C68-3B9C-409E-8EB4-0900DED217D0}" destId="{38823F94-92F0-4DDD-B4A3-3E3DDE8D477F}" srcOrd="0" destOrd="0" presId="urn:microsoft.com/office/officeart/2005/8/layout/hierarchy1#1"/>
    <dgm:cxn modelId="{33F3E52F-2B11-4F81-9550-EE5AE31084BD}" type="presParOf" srcId="{38823F94-92F0-4DDD-B4A3-3E3DDE8D477F}" destId="{C640CE97-C3E6-408E-BA3B-2B482BBFF7B6}" srcOrd="0" destOrd="0" presId="urn:microsoft.com/office/officeart/2005/8/layout/hierarchy1#1"/>
    <dgm:cxn modelId="{285A4366-699B-40AF-83C3-851965FD2304}" type="presParOf" srcId="{38823F94-92F0-4DDD-B4A3-3E3DDE8D477F}" destId="{7D9BA628-F209-4EFB-BFAB-2F106594C0C6}" srcOrd="1" destOrd="0" presId="urn:microsoft.com/office/officeart/2005/8/layout/hierarchy1#1"/>
    <dgm:cxn modelId="{4327CC1C-7D82-4CAB-981D-738B1D3B7200}" type="presParOf" srcId="{F7D78C68-3B9C-409E-8EB4-0900DED217D0}" destId="{A9D9DF3A-D153-47BC-A120-E0BD3E882853}" srcOrd="1" destOrd="0" presId="urn:microsoft.com/office/officeart/2005/8/layout/hierarchy1#1"/>
    <dgm:cxn modelId="{A22DA16A-8C05-46C4-B02D-645B6BCA7D06}" type="presParOf" srcId="{DF26D1DF-700E-4519-A12B-622C6134876B}" destId="{C79CAD7C-7C84-4259-BE15-2F6863936CB8}" srcOrd="2" destOrd="0" presId="urn:microsoft.com/office/officeart/2005/8/layout/hierarchy1#1"/>
    <dgm:cxn modelId="{64DEEAE7-57E8-4A17-A5E0-FAE91BE21852}" type="presParOf" srcId="{DF26D1DF-700E-4519-A12B-622C6134876B}" destId="{6F24866F-4AE7-42BF-AE57-0C3AF853FF34}" srcOrd="3" destOrd="0" presId="urn:microsoft.com/office/officeart/2005/8/layout/hierarchy1#1"/>
    <dgm:cxn modelId="{5092A49B-EF1D-4691-8377-71144BD6BE5B}" type="presParOf" srcId="{6F24866F-4AE7-42BF-AE57-0C3AF853FF34}" destId="{767CC3B5-DDA5-4ABC-AFF9-C3DF61E16346}" srcOrd="0" destOrd="0" presId="urn:microsoft.com/office/officeart/2005/8/layout/hierarchy1#1"/>
    <dgm:cxn modelId="{303A8F32-4928-40D5-BC04-C3700C37B9C4}" type="presParOf" srcId="{767CC3B5-DDA5-4ABC-AFF9-C3DF61E16346}" destId="{DBD520E5-99E6-44E7-8E8E-1CAC530839DE}" srcOrd="0" destOrd="0" presId="urn:microsoft.com/office/officeart/2005/8/layout/hierarchy1#1"/>
    <dgm:cxn modelId="{295EFD52-A04F-4448-835C-E897CEDDFB53}" type="presParOf" srcId="{767CC3B5-DDA5-4ABC-AFF9-C3DF61E16346}" destId="{B8749295-B2BD-4E63-8AE1-4198145851B1}" srcOrd="1" destOrd="0" presId="urn:microsoft.com/office/officeart/2005/8/layout/hierarchy1#1"/>
    <dgm:cxn modelId="{01F1DEDD-2F22-45E1-88FD-3CDF344FF24F}" type="presParOf" srcId="{6F24866F-4AE7-42BF-AE57-0C3AF853FF34}" destId="{E7B171CE-6283-4203-9922-F8FA3BB163B9}" srcOrd="1" destOrd="0" presId="urn:microsoft.com/office/officeart/2005/8/layout/hierarchy1#1"/>
    <dgm:cxn modelId="{5CD6BDC6-BA10-48BF-9F52-CD1051C1D6AE}" type="presParOf" srcId="{7E0380E4-0863-45BD-98CC-D651A3B7713F}" destId="{AFB4AAC0-279D-4829-94A7-5DED6D4882A5}" srcOrd="2" destOrd="0" presId="urn:microsoft.com/office/officeart/2005/8/layout/hierarchy1#1"/>
    <dgm:cxn modelId="{D8E97DDF-45C1-4175-B3B9-AE897F15AD04}" type="presParOf" srcId="{7E0380E4-0863-45BD-98CC-D651A3B7713F}" destId="{A42E12D1-A2DB-4239-AFEA-0848512486A3}" srcOrd="3" destOrd="0" presId="urn:microsoft.com/office/officeart/2005/8/layout/hierarchy1#1"/>
    <dgm:cxn modelId="{02B4FF69-5A80-4FF9-97EF-A7CA4C313E64}" type="presParOf" srcId="{A42E12D1-A2DB-4239-AFEA-0848512486A3}" destId="{457B8098-BE16-4D66-86D5-E286457797C7}" srcOrd="0" destOrd="0" presId="urn:microsoft.com/office/officeart/2005/8/layout/hierarchy1#1"/>
    <dgm:cxn modelId="{8444B765-881B-446D-A14B-732D160F5875}" type="presParOf" srcId="{457B8098-BE16-4D66-86D5-E286457797C7}" destId="{FEC81FD3-A35F-49A8-AE4C-202A2EE39E63}" srcOrd="0" destOrd="0" presId="urn:microsoft.com/office/officeart/2005/8/layout/hierarchy1#1"/>
    <dgm:cxn modelId="{25B1B90A-5D05-4E2C-A83C-B4FE9F7DADC9}" type="presParOf" srcId="{457B8098-BE16-4D66-86D5-E286457797C7}" destId="{4ECC4E8F-7AA4-4807-9662-1335A276DBD5}" srcOrd="1" destOrd="0" presId="urn:microsoft.com/office/officeart/2005/8/layout/hierarchy1#1"/>
    <dgm:cxn modelId="{A1D2EDCD-2C55-459A-9FDE-0FF7A647A248}" type="presParOf" srcId="{A42E12D1-A2DB-4239-AFEA-0848512486A3}" destId="{A8F79542-F7EB-4A23-9781-A3227CD67208}" srcOrd="1" destOrd="0" presId="urn:microsoft.com/office/officeart/2005/8/layout/hierarchy1#1"/>
    <dgm:cxn modelId="{31BD497A-C84C-40C6-8DD3-D03AD05DB569}" type="presParOf" srcId="{8794341B-B428-473C-BBDA-50E3F930D576}" destId="{EDA23250-99E1-4A3A-AECD-DF2423BF2ED7}" srcOrd="1" destOrd="0" presId="urn:microsoft.com/office/officeart/2005/8/layout/hierarchy1#1"/>
    <dgm:cxn modelId="{AEB3B938-5F67-45EF-8518-72797A39AB35}" type="presParOf" srcId="{EDA23250-99E1-4A3A-AECD-DF2423BF2ED7}" destId="{6278B5D0-BDCA-46A5-971D-E1ABDC332F6D}" srcOrd="0" destOrd="0" presId="urn:microsoft.com/office/officeart/2005/8/layout/hierarchy1#1"/>
    <dgm:cxn modelId="{ACD16319-CED9-4BF2-AE13-4DE3A0D30F3A}" type="presParOf" srcId="{6278B5D0-BDCA-46A5-971D-E1ABDC332F6D}" destId="{88FE0451-56AB-4497-B3BD-6FA36724A81F}" srcOrd="0" destOrd="0" presId="urn:microsoft.com/office/officeart/2005/8/layout/hierarchy1#1"/>
    <dgm:cxn modelId="{5FEE958C-10CC-414F-891E-62F590D8739D}" type="presParOf" srcId="{6278B5D0-BDCA-46A5-971D-E1ABDC332F6D}" destId="{810A0D52-8C86-46D8-A96C-D28BED73386D}" srcOrd="1" destOrd="0" presId="urn:microsoft.com/office/officeart/2005/8/layout/hierarchy1#1"/>
    <dgm:cxn modelId="{A0F85943-845B-47F2-86B5-1904A3116A47}" type="presParOf" srcId="{EDA23250-99E1-4A3A-AECD-DF2423BF2ED7}" destId="{C51F4572-3394-4644-A901-718676129A8E}" srcOrd="1" destOrd="0" presId="urn:microsoft.com/office/officeart/2005/8/layout/hierarchy1#1"/>
    <dgm:cxn modelId="{A247DCE5-A05F-4D13-9DEF-AD14E29F9DEB}" type="presParOf" srcId="{8794341B-B428-473C-BBDA-50E3F930D576}" destId="{0BD9ACF8-89C9-42F3-BB21-0F69285D2C85}" srcOrd="2" destOrd="0" presId="urn:microsoft.com/office/officeart/2005/8/layout/hierarchy1#1"/>
    <dgm:cxn modelId="{7B0B29BB-99B2-4CDC-BA12-5873F00FB6E8}" type="presParOf" srcId="{0BD9ACF8-89C9-42F3-BB21-0F69285D2C85}" destId="{E60DC894-1846-4648-90C6-A10D477A630A}" srcOrd="0" destOrd="0" presId="urn:microsoft.com/office/officeart/2005/8/layout/hierarchy1#1"/>
    <dgm:cxn modelId="{CEFD0C2D-BD3A-4953-8028-3DC8E8E5548E}" type="presParOf" srcId="{E60DC894-1846-4648-90C6-A10D477A630A}" destId="{FAAFDB8B-1326-4F5D-B051-5ED2FF9020E5}" srcOrd="0" destOrd="0" presId="urn:microsoft.com/office/officeart/2005/8/layout/hierarchy1#1"/>
    <dgm:cxn modelId="{437636AA-4D27-4084-AE2B-2005996C123E}" type="presParOf" srcId="{E60DC894-1846-4648-90C6-A10D477A630A}" destId="{F21D00E4-1475-48D2-970D-09067D32FF87}" srcOrd="1" destOrd="0" presId="urn:microsoft.com/office/officeart/2005/8/layout/hierarchy1#1"/>
    <dgm:cxn modelId="{550847D7-1615-4769-858D-3FBF82F7DEB8}" type="presParOf" srcId="{0BD9ACF8-89C9-42F3-BB21-0F69285D2C85}" destId="{EDD562EE-D3E8-4B33-A6BE-B77F1CE26C57}" srcOrd="1" destOrd="0" presId="urn:microsoft.com/office/officeart/2005/8/layout/hierarchy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4AAC0-279D-4829-94A7-5DED6D4882A5}">
      <dsp:nvSpPr>
        <dsp:cNvPr id="0" name=""/>
        <dsp:cNvSpPr/>
      </dsp:nvSpPr>
      <dsp:spPr>
        <a:xfrm>
          <a:off x="3470602" y="1017727"/>
          <a:ext cx="977076" cy="464999"/>
        </a:xfrm>
        <a:custGeom>
          <a:avLst/>
          <a:gdLst/>
          <a:ahLst/>
          <a:cxnLst/>
          <a:rect l="0" t="0" r="0" b="0"/>
          <a:pathLst>
            <a:path>
              <a:moveTo>
                <a:pt x="0" y="0"/>
              </a:moveTo>
              <a:lnTo>
                <a:pt x="0" y="316883"/>
              </a:lnTo>
              <a:lnTo>
                <a:pt x="977076" y="316883"/>
              </a:lnTo>
              <a:lnTo>
                <a:pt x="977076" y="4649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9CAD7C-7C84-4259-BE15-2F6863936CB8}">
      <dsp:nvSpPr>
        <dsp:cNvPr id="0" name=""/>
        <dsp:cNvSpPr/>
      </dsp:nvSpPr>
      <dsp:spPr>
        <a:xfrm>
          <a:off x="2493526" y="2497998"/>
          <a:ext cx="977076" cy="464999"/>
        </a:xfrm>
        <a:custGeom>
          <a:avLst/>
          <a:gdLst/>
          <a:ahLst/>
          <a:cxnLst/>
          <a:rect l="0" t="0" r="0" b="0"/>
          <a:pathLst>
            <a:path>
              <a:moveTo>
                <a:pt x="0" y="0"/>
              </a:moveTo>
              <a:lnTo>
                <a:pt x="0" y="316883"/>
              </a:lnTo>
              <a:lnTo>
                <a:pt x="977076" y="316883"/>
              </a:lnTo>
              <a:lnTo>
                <a:pt x="977076" y="46499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9A0048-62A4-4508-994D-50BF1AB1B2EB}">
      <dsp:nvSpPr>
        <dsp:cNvPr id="0" name=""/>
        <dsp:cNvSpPr/>
      </dsp:nvSpPr>
      <dsp:spPr>
        <a:xfrm>
          <a:off x="1516450" y="2497998"/>
          <a:ext cx="977076" cy="464999"/>
        </a:xfrm>
        <a:custGeom>
          <a:avLst/>
          <a:gdLst/>
          <a:ahLst/>
          <a:cxnLst/>
          <a:rect l="0" t="0" r="0" b="0"/>
          <a:pathLst>
            <a:path>
              <a:moveTo>
                <a:pt x="977076" y="0"/>
              </a:moveTo>
              <a:lnTo>
                <a:pt x="977076" y="316883"/>
              </a:lnTo>
              <a:lnTo>
                <a:pt x="0" y="316883"/>
              </a:lnTo>
              <a:lnTo>
                <a:pt x="0" y="46499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527D13-FD23-4C0B-A7B3-F57378EE6CBE}">
      <dsp:nvSpPr>
        <dsp:cNvPr id="0" name=""/>
        <dsp:cNvSpPr/>
      </dsp:nvSpPr>
      <dsp:spPr>
        <a:xfrm>
          <a:off x="2493526" y="1017727"/>
          <a:ext cx="977076" cy="464999"/>
        </a:xfrm>
        <a:custGeom>
          <a:avLst/>
          <a:gdLst/>
          <a:ahLst/>
          <a:cxnLst/>
          <a:rect l="0" t="0" r="0" b="0"/>
          <a:pathLst>
            <a:path>
              <a:moveTo>
                <a:pt x="977076" y="0"/>
              </a:moveTo>
              <a:lnTo>
                <a:pt x="977076" y="316883"/>
              </a:lnTo>
              <a:lnTo>
                <a:pt x="0" y="316883"/>
              </a:lnTo>
              <a:lnTo>
                <a:pt x="0" y="4649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503396-AE9F-4105-BBB7-F8E8F518E155}">
      <dsp:nvSpPr>
        <dsp:cNvPr id="0" name=""/>
        <dsp:cNvSpPr/>
      </dsp:nvSpPr>
      <dsp:spPr>
        <a:xfrm>
          <a:off x="2671176" y="2456"/>
          <a:ext cx="1598851" cy="10152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9C30AB-E522-46AB-ABE3-FAE596D4D823}">
      <dsp:nvSpPr>
        <dsp:cNvPr id="0" name=""/>
        <dsp:cNvSpPr/>
      </dsp:nvSpPr>
      <dsp:spPr bwMode="white">
        <a:xfrm>
          <a:off x="2848827" y="171224"/>
          <a:ext cx="1598851" cy="10152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t>最终成绩</a:t>
          </a:r>
        </a:p>
      </dsp:txBody>
      <dsp:txXfrm>
        <a:off x="2878563" y="200960"/>
        <a:ext cx="1539379" cy="955798"/>
      </dsp:txXfrm>
    </dsp:sp>
    <dsp:sp modelId="{55C144CC-BED8-4F29-8025-FA71D638B4AF}">
      <dsp:nvSpPr>
        <dsp:cNvPr id="0" name=""/>
        <dsp:cNvSpPr/>
      </dsp:nvSpPr>
      <dsp:spPr>
        <a:xfrm>
          <a:off x="1694100" y="1482727"/>
          <a:ext cx="1598851" cy="10152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80BD38-7E2A-4940-8646-7257555FD89B}">
      <dsp:nvSpPr>
        <dsp:cNvPr id="0" name=""/>
        <dsp:cNvSpPr/>
      </dsp:nvSpPr>
      <dsp:spPr bwMode="white">
        <a:xfrm>
          <a:off x="1871750" y="1651494"/>
          <a:ext cx="1598851" cy="10152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100000"/>
            </a:lnSpc>
            <a:spcBef>
              <a:spcPct val="0"/>
            </a:spcBef>
            <a:spcAft>
              <a:spcPct val="35000"/>
            </a:spcAft>
          </a:pPr>
          <a:r>
            <a:rPr lang="zh-CN" altLang="en-US" sz="2000" kern="1200" dirty="0"/>
            <a:t>平时成绩</a:t>
          </a:r>
          <a:endParaRPr lang="en-US" altLang="zh-CN" sz="2000" kern="1200" dirty="0"/>
        </a:p>
        <a:p>
          <a:pPr lvl="0" algn="ctr" defTabSz="889000">
            <a:lnSpc>
              <a:spcPct val="100000"/>
            </a:lnSpc>
            <a:spcBef>
              <a:spcPct val="0"/>
            </a:spcBef>
            <a:spcAft>
              <a:spcPct val="35000"/>
            </a:spcAft>
          </a:pPr>
          <a:r>
            <a:rPr lang="zh-CN" altLang="en-US" sz="2000" kern="1200" dirty="0"/>
            <a:t>（</a:t>
          </a:r>
          <a:r>
            <a:rPr lang="en-US" altLang="zh-CN" sz="2000" kern="1200" dirty="0"/>
            <a:t>70%</a:t>
          </a:r>
          <a:r>
            <a:rPr lang="zh-CN" altLang="en-US" sz="2000" kern="1200" dirty="0"/>
            <a:t>）</a:t>
          </a:r>
          <a:endParaRPr sz="2000" kern="1200"/>
        </a:p>
      </dsp:txBody>
      <dsp:txXfrm>
        <a:off x="1901486" y="1681230"/>
        <a:ext cx="1539379" cy="955798"/>
      </dsp:txXfrm>
    </dsp:sp>
    <dsp:sp modelId="{C640CE97-C3E6-408E-BA3B-2B482BBFF7B6}">
      <dsp:nvSpPr>
        <dsp:cNvPr id="0" name=""/>
        <dsp:cNvSpPr/>
      </dsp:nvSpPr>
      <dsp:spPr>
        <a:xfrm>
          <a:off x="717024" y="2962997"/>
          <a:ext cx="1598851" cy="10152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9BA628-F209-4EFB-BFAB-2F106594C0C6}">
      <dsp:nvSpPr>
        <dsp:cNvPr id="0" name=""/>
        <dsp:cNvSpPr/>
      </dsp:nvSpPr>
      <dsp:spPr bwMode="white">
        <a:xfrm>
          <a:off x="894674" y="3131765"/>
          <a:ext cx="1598851" cy="10152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100000"/>
            </a:lnSpc>
            <a:spcBef>
              <a:spcPct val="0"/>
            </a:spcBef>
            <a:spcAft>
              <a:spcPct val="35000"/>
            </a:spcAft>
          </a:pPr>
          <a:r>
            <a:rPr lang="zh-CN" altLang="en-US" sz="2000" kern="1200" dirty="0"/>
            <a:t>实验报告平均成绩</a:t>
          </a:r>
          <a:endParaRPr sz="2000" kern="1200"/>
        </a:p>
      </dsp:txBody>
      <dsp:txXfrm>
        <a:off x="924410" y="3161501"/>
        <a:ext cx="1539379" cy="955798"/>
      </dsp:txXfrm>
    </dsp:sp>
    <dsp:sp modelId="{DBD520E5-99E6-44E7-8E8E-1CAC530839DE}">
      <dsp:nvSpPr>
        <dsp:cNvPr id="0" name=""/>
        <dsp:cNvSpPr/>
      </dsp:nvSpPr>
      <dsp:spPr>
        <a:xfrm>
          <a:off x="2671176" y="2962997"/>
          <a:ext cx="1598851" cy="10152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749295-B2BD-4E63-8AE1-4198145851B1}">
      <dsp:nvSpPr>
        <dsp:cNvPr id="0" name=""/>
        <dsp:cNvSpPr/>
      </dsp:nvSpPr>
      <dsp:spPr bwMode="white">
        <a:xfrm>
          <a:off x="2848827" y="3131765"/>
          <a:ext cx="1598851" cy="10152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t>考勤纪律等</a:t>
          </a:r>
        </a:p>
      </dsp:txBody>
      <dsp:txXfrm>
        <a:off x="2878563" y="3161501"/>
        <a:ext cx="1539379" cy="955798"/>
      </dsp:txXfrm>
    </dsp:sp>
    <dsp:sp modelId="{FEC81FD3-A35F-49A8-AE4C-202A2EE39E63}">
      <dsp:nvSpPr>
        <dsp:cNvPr id="0" name=""/>
        <dsp:cNvSpPr/>
      </dsp:nvSpPr>
      <dsp:spPr>
        <a:xfrm>
          <a:off x="3648252" y="1482727"/>
          <a:ext cx="1598851" cy="10152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CC4E8F-7AA4-4807-9662-1335A276DBD5}">
      <dsp:nvSpPr>
        <dsp:cNvPr id="0" name=""/>
        <dsp:cNvSpPr/>
      </dsp:nvSpPr>
      <dsp:spPr bwMode="white">
        <a:xfrm>
          <a:off x="3825903" y="1651494"/>
          <a:ext cx="1598851" cy="10152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100000"/>
            </a:lnSpc>
            <a:spcBef>
              <a:spcPct val="0"/>
            </a:spcBef>
            <a:spcAft>
              <a:spcPct val="35000"/>
            </a:spcAft>
          </a:pPr>
          <a:r>
            <a:rPr lang="zh-CN" altLang="en-US" sz="2000" kern="1200" dirty="0"/>
            <a:t>期末成绩</a:t>
          </a:r>
          <a:endParaRPr lang="en-US" altLang="zh-CN" sz="2000" kern="1200" dirty="0"/>
        </a:p>
        <a:p>
          <a:pPr lvl="0" algn="ctr" defTabSz="889000">
            <a:lnSpc>
              <a:spcPct val="100000"/>
            </a:lnSpc>
            <a:spcBef>
              <a:spcPct val="0"/>
            </a:spcBef>
            <a:spcAft>
              <a:spcPct val="35000"/>
            </a:spcAft>
          </a:pPr>
          <a:r>
            <a:rPr lang="zh-CN" altLang="en-US" sz="2000" kern="1200" dirty="0"/>
            <a:t>（</a:t>
          </a:r>
          <a:r>
            <a:rPr lang="en-US" altLang="zh-CN" sz="2000" kern="1200" dirty="0"/>
            <a:t>30%</a:t>
          </a:r>
          <a:r>
            <a:rPr lang="zh-CN" altLang="en-US" sz="2000" kern="1200" dirty="0"/>
            <a:t>）</a:t>
          </a:r>
          <a:endParaRPr sz="2000" kern="1200"/>
        </a:p>
      </dsp:txBody>
      <dsp:txXfrm>
        <a:off x="3855639" y="1681230"/>
        <a:ext cx="1539379" cy="955798"/>
      </dsp:txXfrm>
    </dsp:sp>
    <dsp:sp modelId="{88FE0451-56AB-4497-B3BD-6FA36724A81F}">
      <dsp:nvSpPr>
        <dsp:cNvPr id="0" name=""/>
        <dsp:cNvSpPr/>
      </dsp:nvSpPr>
      <dsp:spPr>
        <a:xfrm>
          <a:off x="5686039" y="2063477"/>
          <a:ext cx="1598851" cy="1015270"/>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0A0D52-8C86-46D8-A96C-D28BED73386D}">
      <dsp:nvSpPr>
        <dsp:cNvPr id="0" name=""/>
        <dsp:cNvSpPr/>
      </dsp:nvSpPr>
      <dsp:spPr bwMode="white">
        <a:xfrm>
          <a:off x="5863689" y="2232244"/>
          <a:ext cx="1598851" cy="10152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a:t>80</a:t>
          </a:r>
          <a:r>
            <a:rPr lang="zh-CN" altLang="en-US" sz="2000" kern="1200" dirty="0"/>
            <a:t>分操作题</a:t>
          </a:r>
          <a:endParaRPr lang="en-US" altLang="zh-CN" sz="2000" kern="1200" dirty="0"/>
        </a:p>
        <a:p>
          <a:pPr lvl="0" algn="ctr" defTabSz="889000">
            <a:lnSpc>
              <a:spcPct val="90000"/>
            </a:lnSpc>
            <a:spcBef>
              <a:spcPct val="0"/>
            </a:spcBef>
            <a:spcAft>
              <a:spcPct val="35000"/>
            </a:spcAft>
          </a:pPr>
          <a:r>
            <a:rPr lang="zh-CN" altLang="en-US" sz="2000" kern="1200" dirty="0"/>
            <a:t>（随机抽取）</a:t>
          </a:r>
        </a:p>
      </dsp:txBody>
      <dsp:txXfrm>
        <a:off x="5893425" y="2261980"/>
        <a:ext cx="1539379" cy="955798"/>
      </dsp:txXfrm>
    </dsp:sp>
    <dsp:sp modelId="{FAAFDB8B-1326-4F5D-B051-5ED2FF9020E5}">
      <dsp:nvSpPr>
        <dsp:cNvPr id="0" name=""/>
        <dsp:cNvSpPr/>
      </dsp:nvSpPr>
      <dsp:spPr>
        <a:xfrm>
          <a:off x="5655009" y="623325"/>
          <a:ext cx="1598851" cy="1015270"/>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1D00E4-1475-48D2-970D-09067D32FF87}">
      <dsp:nvSpPr>
        <dsp:cNvPr id="0" name=""/>
        <dsp:cNvSpPr/>
      </dsp:nvSpPr>
      <dsp:spPr bwMode="white">
        <a:xfrm>
          <a:off x="5832659" y="792093"/>
          <a:ext cx="1598851" cy="10152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a:t>20</a:t>
          </a:r>
          <a:r>
            <a:rPr lang="zh-CN" altLang="en-US" sz="2000" kern="1200" dirty="0"/>
            <a:t>分理论题</a:t>
          </a:r>
          <a:endParaRPr lang="en-US" altLang="zh-CN" sz="2000" kern="1200" dirty="0"/>
        </a:p>
        <a:p>
          <a:pPr lvl="0" algn="ctr" defTabSz="889000">
            <a:lnSpc>
              <a:spcPct val="90000"/>
            </a:lnSpc>
            <a:spcBef>
              <a:spcPct val="0"/>
            </a:spcBef>
            <a:spcAft>
              <a:spcPct val="35000"/>
            </a:spcAft>
          </a:pPr>
          <a:r>
            <a:rPr lang="zh-CN" altLang="en-US" sz="2000" kern="1200" dirty="0"/>
            <a:t>（不确定度）</a:t>
          </a:r>
        </a:p>
      </dsp:txBody>
      <dsp:txXfrm>
        <a:off x="5862395" y="821829"/>
        <a:ext cx="1539379" cy="955798"/>
      </dsp:txXfrm>
    </dsp:sp>
  </dsp:spTree>
</dsp:drawing>
</file>

<file path=ppt/diagrams/layout1.xml><?xml version="1.0" encoding="utf-8"?>
<dgm:layoutDef xmlns:dgm="http://schemas.openxmlformats.org/drawingml/2006/diagram" xmlns:a="http://schemas.openxmlformats.org/drawingml/2006/main" uniqueId="urn:microsoft.com/office/officeart/2005/8/layout/cycle7#1">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rSet qsTypeId="urn:microsoft.com/office/officeart/2005/8/quickstyle/simple5"/>
        </dgm:pt>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Sty" val="arr"/>
                    <dgm:param type="endSty" val="arr"/>
                    <dgm:param type="begPts" val="radial"/>
                    <dgm:param type="endPts" val="radial"/>
                  </dgm:alg>
                </dgm:if>
                <dgm:else name="Name8">
                  <dgm:alg type="conn">
                    <dgm:param type="begSty" val="arr"/>
                    <dgm:param type="endSty" val="arr"/>
                    <dgm:param type="begPts" val="auto"/>
                    <dgm:param type="endPts" val="auto"/>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30.wmf"/><Relationship Id="rId1" Type="http://schemas.openxmlformats.org/officeDocument/2006/relationships/image" Target="../media/image14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 Id="rId5" Type="http://schemas.openxmlformats.org/officeDocument/2006/relationships/image" Target="../media/image155.emf"/><Relationship Id="rId4" Type="http://schemas.openxmlformats.org/officeDocument/2006/relationships/image" Target="../media/image15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 Id="rId4" Type="http://schemas.openxmlformats.org/officeDocument/2006/relationships/image" Target="../media/image16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 Id="rId4" Type="http://schemas.openxmlformats.org/officeDocument/2006/relationships/image" Target="../media/image17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 Id="rId4" Type="http://schemas.openxmlformats.org/officeDocument/2006/relationships/image" Target="../media/image17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6.wmf"/><Relationship Id="rId1" Type="http://schemas.openxmlformats.org/officeDocument/2006/relationships/image" Target="../media/image17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88.wmf"/><Relationship Id="rId3" Type="http://schemas.openxmlformats.org/officeDocument/2006/relationships/image" Target="../media/image183.wmf"/><Relationship Id="rId7" Type="http://schemas.openxmlformats.org/officeDocument/2006/relationships/image" Target="../media/image187.wmf"/><Relationship Id="rId2" Type="http://schemas.openxmlformats.org/officeDocument/2006/relationships/image" Target="../media/image182.wmf"/><Relationship Id="rId1" Type="http://schemas.openxmlformats.org/officeDocument/2006/relationships/image" Target="../media/image181.wmf"/><Relationship Id="rId6" Type="http://schemas.openxmlformats.org/officeDocument/2006/relationships/image" Target="../media/image186.wmf"/><Relationship Id="rId5" Type="http://schemas.openxmlformats.org/officeDocument/2006/relationships/image" Target="../media/image185.emf"/><Relationship Id="rId4" Type="http://schemas.openxmlformats.org/officeDocument/2006/relationships/image" Target="../media/image18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image" Target="../media/image19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9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wmf"/><Relationship Id="rId6" Type="http://schemas.openxmlformats.org/officeDocument/2006/relationships/image" Target="../media/image204.wmf"/><Relationship Id="rId5" Type="http://schemas.openxmlformats.org/officeDocument/2006/relationships/image" Target="../media/image203.wmf"/><Relationship Id="rId4" Type="http://schemas.openxmlformats.org/officeDocument/2006/relationships/image" Target="../media/image20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07.wmf"/><Relationship Id="rId7" Type="http://schemas.openxmlformats.org/officeDocument/2006/relationships/image" Target="../media/image211.wmf"/><Relationship Id="rId2" Type="http://schemas.openxmlformats.org/officeDocument/2006/relationships/image" Target="../media/image206.wmf"/><Relationship Id="rId1" Type="http://schemas.openxmlformats.org/officeDocument/2006/relationships/image" Target="../media/image205.wmf"/><Relationship Id="rId6" Type="http://schemas.openxmlformats.org/officeDocument/2006/relationships/image" Target="../media/image210.wmf"/><Relationship Id="rId5" Type="http://schemas.openxmlformats.org/officeDocument/2006/relationships/image" Target="../media/image209.wmf"/><Relationship Id="rId4" Type="http://schemas.openxmlformats.org/officeDocument/2006/relationships/image" Target="../media/image20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 Id="rId5" Type="http://schemas.openxmlformats.org/officeDocument/2006/relationships/image" Target="../media/image216.wmf"/><Relationship Id="rId4" Type="http://schemas.openxmlformats.org/officeDocument/2006/relationships/image" Target="../media/image215.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image" Target="../media/image2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22.wmf"/><Relationship Id="rId1" Type="http://schemas.openxmlformats.org/officeDocument/2006/relationships/image" Target="../media/image22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26.emf"/><Relationship Id="rId2" Type="http://schemas.openxmlformats.org/officeDocument/2006/relationships/image" Target="../media/image225.emf"/><Relationship Id="rId1" Type="http://schemas.openxmlformats.org/officeDocument/2006/relationships/image" Target="../media/image22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27.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50.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image" Target="../media/image258.wmf"/><Relationship Id="rId7" Type="http://schemas.openxmlformats.org/officeDocument/2006/relationships/image" Target="../media/image262.wmf"/><Relationship Id="rId2" Type="http://schemas.openxmlformats.org/officeDocument/2006/relationships/image" Target="../media/image257.wmf"/><Relationship Id="rId1" Type="http://schemas.openxmlformats.org/officeDocument/2006/relationships/image" Target="../media/image256.wmf"/><Relationship Id="rId6" Type="http://schemas.openxmlformats.org/officeDocument/2006/relationships/image" Target="../media/image261.wmf"/><Relationship Id="rId5" Type="http://schemas.openxmlformats.org/officeDocument/2006/relationships/image" Target="../media/image260.wmf"/><Relationship Id="rId4" Type="http://schemas.openxmlformats.org/officeDocument/2006/relationships/image" Target="../media/image259.wmf"/><Relationship Id="rId9" Type="http://schemas.openxmlformats.org/officeDocument/2006/relationships/image" Target="../media/image26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67.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278.wmf"/><Relationship Id="rId1" Type="http://schemas.openxmlformats.org/officeDocument/2006/relationships/image" Target="../media/image277.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81.wmf"/><Relationship Id="rId1" Type="http://schemas.openxmlformats.org/officeDocument/2006/relationships/image" Target="../media/image280.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8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4.wmf"/><Relationship Id="rId1" Type="http://schemas.openxmlformats.org/officeDocument/2006/relationships/image" Target="../media/image12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4" Type="http://schemas.openxmlformats.org/officeDocument/2006/relationships/image" Target="../media/image1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35.wmf"/><Relationship Id="rId7" Type="http://schemas.openxmlformats.org/officeDocument/2006/relationships/image" Target="../media/image139.wmf"/><Relationship Id="rId2" Type="http://schemas.openxmlformats.org/officeDocument/2006/relationships/image" Target="../media/image134.wmf"/><Relationship Id="rId1" Type="http://schemas.openxmlformats.org/officeDocument/2006/relationships/image" Target="../media/image133.wmf"/><Relationship Id="rId6" Type="http://schemas.openxmlformats.org/officeDocument/2006/relationships/image" Target="../media/image138.wmf"/><Relationship Id="rId5" Type="http://schemas.openxmlformats.org/officeDocument/2006/relationships/image" Target="../media/image137.wmf"/><Relationship Id="rId4" Type="http://schemas.openxmlformats.org/officeDocument/2006/relationships/image" Target="../media/image136.wmf"/><Relationship Id="rId9" Type="http://schemas.openxmlformats.org/officeDocument/2006/relationships/image" Target="../media/image12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页眉占位符 2049"/>
          <p:cNvSpPr>
            <a:spLocks noGrp="1"/>
          </p:cNvSpPr>
          <p:nvPr>
            <p:ph type="hdr" sz="quarter"/>
          </p:nvPr>
        </p:nvSpPr>
        <p:spPr>
          <a:xfrm>
            <a:off x="0" y="0"/>
            <a:ext cx="2970213" cy="457200"/>
          </a:xfrm>
          <a:prstGeom prst="rect">
            <a:avLst/>
          </a:prstGeom>
          <a:noFill/>
          <a:ln w="9525">
            <a:noFill/>
            <a:miter/>
          </a:ln>
        </p:spPr>
        <p:txBody>
          <a:bodyPr/>
          <a:lstStyle/>
          <a:p>
            <a:pPr lvl="0" fontAlgn="base"/>
            <a:endParaRPr lang="zh-CN" altLang="en-US" sz="1200" strike="noStrike" noProof="1"/>
          </a:p>
        </p:txBody>
      </p:sp>
      <p:sp>
        <p:nvSpPr>
          <p:cNvPr id="2051" name="日期占位符 2050"/>
          <p:cNvSpPr>
            <a:spLocks noGrp="1"/>
          </p:cNvSpPr>
          <p:nvPr>
            <p:ph type="dt" idx="1"/>
          </p:nvPr>
        </p:nvSpPr>
        <p:spPr>
          <a:xfrm>
            <a:off x="3883025" y="0"/>
            <a:ext cx="2971800" cy="457200"/>
          </a:xfrm>
          <a:prstGeom prst="rect">
            <a:avLst/>
          </a:prstGeom>
          <a:noFill/>
          <a:ln w="9525">
            <a:noFill/>
            <a:miter/>
          </a:ln>
        </p:spPr>
        <p:txBody>
          <a:bodyPr/>
          <a:lstStyle/>
          <a:p>
            <a:pPr lvl="0" algn="r" fontAlgn="base"/>
            <a:endParaRPr lang="en-US" altLang="zh-CN" sz="1200" strike="noStrike" noProof="1"/>
          </a:p>
        </p:txBody>
      </p:sp>
      <p:sp>
        <p:nvSpPr>
          <p:cNvPr id="3076" name="幻灯片图像占位符 2051"/>
          <p:cNvSpPr>
            <a:spLocks noGrp="1" noRot="1" noChangeAspect="1"/>
          </p:cNvSpPr>
          <p:nvPr>
            <p:ph type="sldImg"/>
          </p:nvPr>
        </p:nvSpPr>
        <p:spPr>
          <a:xfrm>
            <a:off x="1141413" y="684213"/>
            <a:ext cx="4572000" cy="3429000"/>
          </a:xfrm>
          <a:prstGeom prst="rect">
            <a:avLst/>
          </a:prstGeom>
          <a:noFill/>
          <a:ln w="9525">
            <a:noFill/>
          </a:ln>
        </p:spPr>
      </p:sp>
      <p:sp>
        <p:nvSpPr>
          <p:cNvPr id="3077" name="文本占位符 2052"/>
          <p:cNvSpPr>
            <a:spLocks noGrp="1" noRot="1"/>
          </p:cNvSpPr>
          <p:nvPr>
            <p:ph type="body" sz="quarter"/>
          </p:nvPr>
        </p:nvSpPr>
        <p:spPr>
          <a:xfrm>
            <a:off x="685800" y="4343400"/>
            <a:ext cx="5486400" cy="4114800"/>
          </a:xfrm>
          <a:prstGeom prst="rect">
            <a:avLst/>
          </a:prstGeom>
          <a:noFill/>
          <a:ln w="9525">
            <a:noFill/>
          </a:ln>
        </p:spPr>
        <p:txBody>
          <a:bodyPr anchor="ctr"/>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2054" name="页脚占位符 2053"/>
          <p:cNvSpPr>
            <a:spLocks noGrp="1"/>
          </p:cNvSpPr>
          <p:nvPr>
            <p:ph type="ftr" sz="quarter" idx="4"/>
          </p:nvPr>
        </p:nvSpPr>
        <p:spPr>
          <a:xfrm>
            <a:off x="0" y="8685213"/>
            <a:ext cx="2970213" cy="455613"/>
          </a:xfrm>
          <a:prstGeom prst="rect">
            <a:avLst/>
          </a:prstGeom>
          <a:noFill/>
          <a:ln w="9525">
            <a:noFill/>
            <a:miter/>
          </a:ln>
        </p:spPr>
        <p:txBody>
          <a:bodyPr anchor="b"/>
          <a:lstStyle/>
          <a:p>
            <a:pPr lvl="0" fontAlgn="base"/>
            <a:endParaRPr lang="en-US" altLang="zh-CN" sz="1200" strike="noStrike" noProof="1"/>
          </a:p>
        </p:txBody>
      </p:sp>
      <p:sp>
        <p:nvSpPr>
          <p:cNvPr id="2055" name="灯片编号占位符 2054"/>
          <p:cNvSpPr>
            <a:spLocks noGrp="1"/>
          </p:cNvSpPr>
          <p:nvPr>
            <p:ph type="sldNum" sz="quarter" idx="5"/>
          </p:nvPr>
        </p:nvSpPr>
        <p:spPr>
          <a:xfrm>
            <a:off x="3883025" y="8685213"/>
            <a:ext cx="2971800" cy="455613"/>
          </a:xfrm>
          <a:prstGeom prst="rect">
            <a:avLst/>
          </a:prstGeom>
          <a:noFill/>
          <a:ln w="9525">
            <a:noFill/>
            <a:miter/>
          </a:ln>
        </p:spPr>
        <p:txBody>
          <a:bodyPr anchor="b"/>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t>‹#›</a:t>
            </a:fld>
            <a:endParaRPr lang="en-US" altLang="zh-CN" sz="1200" strike="noStrike" noProof="1"/>
          </a:p>
        </p:txBody>
      </p:sp>
    </p:spTree>
  </p:cSld>
  <p:clrMap bg1="lt1" tx1="dk1" bg2="lt2" tx2="dk2" accent1="accent1" accent2="accent2" accent3="accent3" accent4="accent4" accent5="accent5" accent6="accent6" hlink="hlink" folHlink="folHlink"/>
  <p:hf sldNum="0" hdr="0" ftr="0" dt="0"/>
  <p:notesStyle>
    <a:lvl1pPr marL="0" lvl="0"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277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defRPr/>
            </a:pPr>
            <a:fld id="{FA5B581F-CA92-4D33-891B-7BE1126DD6F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5</a:t>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77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80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S4-S1=S4-S3+S3-S2+S2-S1=aT^2</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37E13E-AAAC-4FA0-B649-0D8851A508F1}" type="slidenum">
              <a:rPr lang="zh-CN" altLang="en-US" smtClean="0"/>
              <a:t>110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幻灯片图像占位符 1"/>
          <p:cNvSpPr>
            <a:spLocks noGrp="1" noRot="1" noChangeAspect="1"/>
          </p:cNvSpPr>
          <p:nvPr>
            <p:ph type="sldImg"/>
          </p:nvPr>
        </p:nvSpPr>
        <p:spPr/>
      </p:sp>
      <p:sp>
        <p:nvSpPr>
          <p:cNvPr id="143362" name="文本占位符 2"/>
          <p:cNvSpPr>
            <a:spLocks noGrp="1"/>
          </p:cNvSpPr>
          <p:nvPr>
            <p:ph type="body"/>
          </p:nvPr>
        </p:nvSpPr>
        <p:spPr/>
        <p:txBody>
          <a:bodyPr wrap="square" lIns="91440" tIns="45720" rIns="91440" bIns="45720" anchor="ctr"/>
          <a:lstStyle/>
          <a:p>
            <a:pPr lvl="0"/>
            <a:endParaRPr lang="zh-CN" altLang="en-US" dirty="0">
              <a:latin typeface="Arial" panose="020B0604020202020204" pitchFamily="34" charset="0"/>
              <a:ea typeface="黑体" panose="0201060906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包括仪器和操作的注意事项；在预习报告基础上重新整理表格，书上没有注意事项的，经过自行预习也可想一想做个总结写下来</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18F03C3-53C1-4F10-8DAF-D1F318E96C6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cs typeface="+mn-cs"/>
              </a:rPr>
              <a:t>123</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xfrm>
            <a:off x="989013" y="765175"/>
            <a:ext cx="5118100" cy="3838575"/>
          </a:xfrm>
        </p:spPr>
      </p:sp>
      <p:sp>
        <p:nvSpPr>
          <p:cNvPr id="157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77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fld id="{71C6C4E5-E5AA-4B31-8710-B9A4D45E46C4}" type="slidenum">
              <a:rPr lang="zh-CN" altLang="en-US">
                <a:latin typeface="Arial" panose="020B0604020202020204" pitchFamily="34" charset="0"/>
              </a:rPr>
              <a:t>142</a:t>
            </a:fld>
            <a:endParaRPr lang="zh-CN"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xfrm>
            <a:off x="989013" y="765175"/>
            <a:ext cx="5118100" cy="3838575"/>
          </a:xfrm>
        </p:spPr>
      </p:sp>
      <p:sp>
        <p:nvSpPr>
          <p:cNvPr id="1587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87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fld id="{179A9E49-8092-4EBB-9CCE-4BEB2B7CA878}" type="slidenum">
              <a:rPr lang="zh-CN" altLang="en-US">
                <a:latin typeface="Arial" panose="020B0604020202020204" pitchFamily="34" charset="0"/>
              </a:rPr>
              <a:t>145</a:t>
            </a:fld>
            <a:endParaRPr lang="zh-CN"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xfrm>
            <a:off x="989013" y="765175"/>
            <a:ext cx="5118100" cy="3838575"/>
          </a:xfrm>
        </p:spPr>
      </p:sp>
      <p:sp>
        <p:nvSpPr>
          <p:cNvPr id="1597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97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fld id="{E92E5AA0-9B28-4292-A49B-6D0FE7FD254B}" type="slidenum">
              <a:rPr lang="zh-CN" altLang="en-US">
                <a:latin typeface="Arial" panose="020B0604020202020204" pitchFamily="34" charset="0"/>
              </a:rPr>
              <a:t>146</a:t>
            </a:fld>
            <a:endParaRPr lang="zh-CN"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xfrm>
            <a:off x="989013" y="765175"/>
            <a:ext cx="5118100" cy="3838575"/>
          </a:xfrm>
        </p:spPr>
      </p:sp>
      <p:sp>
        <p:nvSpPr>
          <p:cNvPr id="160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0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fld id="{E33122E0-A2EE-49E0-BFB1-C973D1B12A41}" type="slidenum">
              <a:rPr lang="zh-CN" altLang="en-US">
                <a:latin typeface="Arial" panose="020B0604020202020204" pitchFamily="34" charset="0"/>
              </a:rPr>
              <a:t>147</a:t>
            </a:fld>
            <a:endParaRPr lang="zh-CN"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xfrm>
            <a:off x="989013" y="765175"/>
            <a:ext cx="5118100" cy="3838575"/>
          </a:xfrm>
        </p:spPr>
      </p:sp>
      <p:sp>
        <p:nvSpPr>
          <p:cNvPr id="1617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17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fld id="{9AC61FBF-1A52-4714-B245-180ED464193B}" type="slidenum">
              <a:rPr lang="zh-CN" altLang="en-US">
                <a:latin typeface="Arial" panose="020B0604020202020204" pitchFamily="34" charset="0"/>
              </a:rPr>
              <a:t>148</a:t>
            </a:fld>
            <a:endParaRPr lang="zh-CN"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xfrm>
            <a:off x="989013" y="765175"/>
            <a:ext cx="5118100" cy="3838575"/>
          </a:xfrm>
        </p:spPr>
      </p:sp>
      <p:sp>
        <p:nvSpPr>
          <p:cNvPr id="162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2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fld id="{C7941F01-394D-47B4-8D31-4266C5FF1CE4}" type="slidenum">
              <a:rPr lang="zh-CN" altLang="en-US">
                <a:latin typeface="Arial" panose="020B0604020202020204" pitchFamily="34" charset="0"/>
              </a:rPr>
              <a:t>150</a:t>
            </a:fld>
            <a:endParaRPr lang="zh-CN"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277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defRPr/>
            </a:pPr>
            <a:fld id="{FA5B581F-CA92-4D33-891B-7BE1126DD6F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13</a:t>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277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defRPr/>
            </a:pPr>
            <a:fld id="{FA5B581F-CA92-4D33-891B-7BE1126DD6F2}"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17</a:t>
            </a:fld>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47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lvl="0" fontAlgn="base"/>
            <a:endParaRPr lang="zh-CN" altLang="en-US" strike="noStrike" noProof="1"/>
          </a:p>
        </p:txBody>
      </p:sp>
      <p:sp>
        <p:nvSpPr>
          <p:cNvPr id="4" name="页脚占位符 3"/>
          <p:cNvSpPr>
            <a:spLocks noGrp="1"/>
          </p:cNvSpPr>
          <p:nvPr>
            <p:ph type="ftr" sz="quarter" idx="11"/>
          </p:nvPr>
        </p:nvSpPr>
        <p:spPr/>
        <p:txBody>
          <a:bodyPr/>
          <a:lstStyle/>
          <a:p>
            <a:pPr lvl="0" fontAlgn="base"/>
            <a:endParaRPr lang="zh-CN" altLang="en-US" strike="noStrike" noProof="1"/>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57200" y="16002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Blip>
                <a:blip r:embed="rId2"/>
              </a:buBlip>
              <a:defRPr/>
            </a:pPr>
            <a:endParaRPr kumimoji="0" lang="zh-CN" altLang="en-US" sz="2400" b="0" i="0" u="none" strike="noStrike" kern="1200" cap="none" spc="0" normalizeH="0" baseline="0" noProof="0">
              <a:ln>
                <a:noFill/>
              </a:ln>
              <a:solidFill>
                <a:schemeClr val="accent2"/>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DF7A803-1050-4A2F-B7EE-C6373563CC53}" type="datetime1">
              <a:rPr kumimoji="0" lang="zh-CN" altLang="en-US" sz="1200" b="0" i="0" u="none" strike="noStrike" kern="1200" cap="none" spc="0" normalizeH="0" baseline="0" noProof="0">
                <a:ln>
                  <a:noFill/>
                </a:ln>
                <a:solidFill>
                  <a:srgbClr val="089CA3"/>
                </a:solidFill>
                <a:effectLst/>
                <a:uLnTx/>
                <a:uFillTx/>
                <a:latin typeface="+mn-lt"/>
                <a:ea typeface="+mn-ea"/>
                <a:cs typeface="+mn-cs"/>
              </a:rPr>
              <a:t>2023/9/22</a:t>
            </a:fld>
            <a:endParaRPr kumimoji="0" lang="en-US" altLang="zh-CN" sz="1200" b="0" i="0" u="none" strike="noStrike" kern="1200" cap="none" spc="0" normalizeH="0" baseline="0" noProof="0">
              <a:ln>
                <a:noFill/>
              </a:ln>
              <a:solidFill>
                <a:srgbClr val="089CA3"/>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089CA3"/>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EB36228-E7B0-4F77-BBE0-7D3CD8FF90C2}" type="slidenum">
              <a:rPr kumimoji="0" lang="zh-CN" altLang="en-US" sz="1200" b="0" i="0" u="none" strike="noStrike" kern="1200" cap="none" spc="0" normalizeH="0" baseline="0" noProof="0">
                <a:ln>
                  <a:noFill/>
                </a:ln>
                <a:solidFill>
                  <a:srgbClr val="089CA3"/>
                </a:solidFill>
                <a:effectLst/>
                <a:uLnTx/>
                <a:uFillTx/>
                <a:latin typeface="+mn-lt"/>
                <a:ea typeface="+mn-ea"/>
                <a:cs typeface="+mn-cs"/>
              </a:rPr>
              <a:t>‹#›</a:t>
            </a:fld>
            <a:endParaRPr kumimoji="0" lang="en-US" altLang="zh-CN" sz="1200" b="0" i="0" u="none" strike="noStrike" kern="1200" cap="none" spc="0" normalizeH="0" baseline="0" noProof="0">
              <a:ln>
                <a:noFill/>
              </a:ln>
              <a:solidFill>
                <a:srgbClr val="089CA3"/>
              </a:solidFill>
              <a:effectLst/>
              <a:uLnTx/>
              <a:uFillTx/>
              <a:latin typeface="+mn-lt"/>
              <a:ea typeface="+mn-ea"/>
              <a:cs typeface="+mn-cs"/>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3" name="Picture 4" descr="D:\锐 改\02  图标图片\位图 (JPEG  PNG GIF BMP）不可编辑\Jpg\企业背景Logo\2-12-12.jpg"/>
          <p:cNvPicPr>
            <a:picLocks noChangeAspect="1" noChangeArrowheads="1"/>
          </p:cNvPicPr>
          <p:nvPr userDrawn="1"/>
        </p:nvPicPr>
        <p:blipFill>
          <a:blip r:embed="rId2" cstate="print">
            <a:duotone>
              <a:schemeClr val="accent6">
                <a:shade val="45000"/>
                <a:satMod val="135000"/>
              </a:schemeClr>
              <a:prstClr val="white"/>
            </a:duotone>
          </a:blip>
          <a:srcRect/>
          <a:stretch>
            <a:fillRect/>
          </a:stretch>
        </p:blipFill>
        <p:spPr bwMode="auto">
          <a:xfrm>
            <a:off x="0" y="908721"/>
            <a:ext cx="9144000" cy="5951954"/>
          </a:xfrm>
          <a:prstGeom prst="rect">
            <a:avLst/>
          </a:prstGeom>
          <a:noFill/>
        </p:spPr>
      </p:pic>
      <p:pic>
        <p:nvPicPr>
          <p:cNvPr id="4" name="Picture 2" descr="C:\Users\pcc\Desktop\글로비스 PPT(2)\글로비스표지jpg.jpg"/>
          <p:cNvPicPr>
            <a:picLocks noChangeArrowheads="1"/>
          </p:cNvPicPr>
          <p:nvPr userDrawn="1"/>
        </p:nvPicPr>
        <p:blipFill>
          <a:blip r:embed="rId3">
            <a:extLst>
              <a:ext uri="{28A0092B-C50C-407E-A947-70E740481C1C}">
                <a14:useLocalDpi xmlns:a14="http://schemas.microsoft.com/office/drawing/2010/main" val="0"/>
              </a:ext>
            </a:extLst>
          </a:blip>
          <a:srcRect l="13863" t="513" b="83073"/>
          <a:stretch>
            <a:fillRect/>
          </a:stretch>
        </p:blipFill>
        <p:spPr bwMode="auto">
          <a:xfrm>
            <a:off x="0" y="-26988"/>
            <a:ext cx="9144000" cy="97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xmulogo-official_white"/>
          <p:cNvPicPr>
            <a:picLocks noChangeAspect="1" noChangeArrowheads="1"/>
          </p:cNvPicPr>
          <p:nvPr userDrawn="1"/>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7950" y="28575"/>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PPECLOGO-eff2-1-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4375" y="344488"/>
            <a:ext cx="63023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PPECLOGO-eff-5-4"/>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380288" y="476250"/>
            <a:ext cx="7556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descr="PPECLOGO-eff2-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804025" y="-26988"/>
            <a:ext cx="504825" cy="50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descr="PPECLOGO-eff2-1-3"/>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956550" y="260350"/>
            <a:ext cx="280988"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idx="1"/>
          </p:nvPr>
        </p:nvSpPr>
        <p:spPr bwMode="auto">
          <a:xfrm>
            <a:off x="179512" y="1196752"/>
            <a:ext cx="8686800" cy="4876800"/>
          </a:xfrm>
          <a:prstGeom prst="rect">
            <a:avLst/>
          </a:prstGeom>
          <a:noFill/>
          <a:ln>
            <a:noFill/>
          </a:ln>
        </p:spPr>
        <p:txBody>
          <a:bodyPr/>
          <a:lstStyle/>
          <a:p>
            <a:pPr lvl="0"/>
            <a:r>
              <a:rPr lang="en-US" altLang="zh-CN" noProof="0" dirty="0"/>
              <a:t>Click to edit Master text styles</a:t>
            </a:r>
          </a:p>
          <a:p>
            <a:pPr lvl="1"/>
            <a:r>
              <a:rPr lang="en-US" altLang="zh-CN" noProof="0" dirty="0"/>
              <a:t>Second level</a:t>
            </a:r>
          </a:p>
          <a:p>
            <a:pPr lvl="2"/>
            <a:r>
              <a:rPr lang="en-US" altLang="zh-CN" noProof="0" dirty="0"/>
              <a:t>Third level</a:t>
            </a:r>
          </a:p>
          <a:p>
            <a:pPr lvl="3"/>
            <a:r>
              <a:rPr lang="en-US" altLang="zh-CN" noProof="0" dirty="0"/>
              <a:t>Fourth level</a:t>
            </a:r>
          </a:p>
          <a:p>
            <a:pPr lvl="4"/>
            <a:r>
              <a:rPr lang="en-US" altLang="zh-CN" noProof="0" dirty="0"/>
              <a:t>Fifth level</a:t>
            </a:r>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9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858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58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85800" y="6248400"/>
            <a:ext cx="1905000" cy="457200"/>
          </a:xfrm>
        </p:spPr>
        <p:txBody>
          <a:bodyPr/>
          <a:lstStyle>
            <a:lvl1pPr>
              <a:defRPr/>
            </a:lvl1pPr>
          </a:lstStyle>
          <a:p>
            <a:pPr>
              <a:defRPr/>
            </a:pPr>
            <a:fld id="{CB12EE70-ED5B-4D82-8B1F-29E45622B7B3}" type="datetime1">
              <a:rPr lang="zh-CN" altLang="en-US" smtClean="0"/>
              <a:t>2023/9/22</a:t>
            </a:fld>
            <a:endParaRPr lang="en-US" altLang="zh-CN"/>
          </a:p>
        </p:txBody>
      </p:sp>
      <p:sp>
        <p:nvSpPr>
          <p:cNvPr id="8" name="页脚占位符 7"/>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a:xfrm>
            <a:off x="6553200" y="6248400"/>
            <a:ext cx="1905000" cy="457200"/>
          </a:xfrm>
        </p:spPr>
        <p:txBody>
          <a:bodyPr/>
          <a:lstStyle>
            <a:lvl1pPr>
              <a:defRPr/>
            </a:lvl1pPr>
          </a:lstStyle>
          <a:p>
            <a:pPr>
              <a:defRPr/>
            </a:pPr>
            <a:fld id="{65965A9C-C018-420A-8B91-D9488E03633B}" type="slidenum">
              <a:rPr lang="en-US" altLang="zh-CN"/>
              <a:t>‹#›</a:t>
            </a:fld>
            <a:endParaRPr lang="en-US" altLang="zh-CN"/>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灯片编号占位符 3"/>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灯片编号占位符 3"/>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灯片编号占位符 4"/>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灯片编号占位符 6"/>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灯片编号占位符 2"/>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灯片编号占位符 4"/>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6225"/>
            <a:ext cx="2057400" cy="5900738"/>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6225"/>
            <a:ext cx="6052930" cy="5900738"/>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灯片编号占位符 3"/>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灯片编号占位符 3"/>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6225"/>
            <a:ext cx="8229600" cy="114141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灯片编号占位符 2"/>
          <p:cNvSpPr>
            <a:spLocks noGrp="1"/>
          </p:cNvSpPr>
          <p:nvPr>
            <p:ph type="sldNum" sz="quarter" idx="10"/>
          </p:nvPr>
        </p:nvSpPr>
        <p:spPr/>
        <p:txBody>
          <a:body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endParaRPr lang="zh-CN" altLang="en-US" noProof="1">
              <a:solidFill>
                <a:srgbClr val="000000"/>
              </a:solidFill>
            </a:endParaRPr>
          </a:p>
        </p:txBody>
      </p:sp>
      <p:sp>
        <p:nvSpPr>
          <p:cNvPr id="5" name="页脚占位符 4"/>
          <p:cNvSpPr>
            <a:spLocks noGrp="1"/>
          </p:cNvSpPr>
          <p:nvPr>
            <p:ph type="ftr" sz="quarter" idx="11"/>
          </p:nvPr>
        </p:nvSpPr>
        <p:spPr/>
        <p:txBody>
          <a:bodyPr/>
          <a:lstStyle/>
          <a:p>
            <a:endParaRPr lang="zh-CN" altLang="en-US" noProof="1">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endParaRPr lang="zh-CN" altLang="en-US" noProof="1">
              <a:solidFill>
                <a:srgbClr val="000000"/>
              </a:solidFill>
            </a:endParaRPr>
          </a:p>
        </p:txBody>
      </p:sp>
      <p:sp>
        <p:nvSpPr>
          <p:cNvPr id="5" name="页脚占位符 4"/>
          <p:cNvSpPr>
            <a:spLocks noGrp="1"/>
          </p:cNvSpPr>
          <p:nvPr>
            <p:ph type="ftr" sz="quarter" idx="11"/>
          </p:nvPr>
        </p:nvSpPr>
        <p:spPr/>
        <p:txBody>
          <a:bodyPr/>
          <a:lstStyle/>
          <a:p>
            <a:endParaRPr lang="zh-CN" altLang="en-US" noProof="1">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endParaRPr lang="zh-CN" altLang="en-US" noProof="1">
              <a:solidFill>
                <a:srgbClr val="000000"/>
              </a:solidFill>
            </a:endParaRPr>
          </a:p>
        </p:txBody>
      </p:sp>
      <p:sp>
        <p:nvSpPr>
          <p:cNvPr id="5" name="页脚占位符 4"/>
          <p:cNvSpPr>
            <a:spLocks noGrp="1"/>
          </p:cNvSpPr>
          <p:nvPr>
            <p:ph type="ftr" sz="quarter" idx="11"/>
          </p:nvPr>
        </p:nvSpPr>
        <p:spPr/>
        <p:txBody>
          <a:bodyPr/>
          <a:lstStyle/>
          <a:p>
            <a:endParaRPr lang="zh-CN" altLang="en-US" noProof="1">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endParaRPr lang="zh-CN" altLang="en-US" noProof="1">
              <a:solidFill>
                <a:srgbClr val="000000"/>
              </a:solidFill>
            </a:endParaRPr>
          </a:p>
        </p:txBody>
      </p:sp>
      <p:sp>
        <p:nvSpPr>
          <p:cNvPr id="6" name="页脚占位符 5"/>
          <p:cNvSpPr>
            <a:spLocks noGrp="1"/>
          </p:cNvSpPr>
          <p:nvPr>
            <p:ph type="ftr" sz="quarter" idx="11"/>
          </p:nvPr>
        </p:nvSpPr>
        <p:spPr/>
        <p:txBody>
          <a:bodyPr/>
          <a:lstStyle/>
          <a:p>
            <a:endParaRPr lang="zh-CN" altLang="en-US" noProof="1">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endParaRPr lang="zh-CN" altLang="en-US" noProof="1">
              <a:solidFill>
                <a:srgbClr val="000000"/>
              </a:solidFill>
            </a:endParaRPr>
          </a:p>
        </p:txBody>
      </p:sp>
      <p:sp>
        <p:nvSpPr>
          <p:cNvPr id="8" name="页脚占位符 7"/>
          <p:cNvSpPr>
            <a:spLocks noGrp="1"/>
          </p:cNvSpPr>
          <p:nvPr>
            <p:ph type="ftr" sz="quarter" idx="11"/>
          </p:nvPr>
        </p:nvSpPr>
        <p:spPr/>
        <p:txBody>
          <a:bodyPr/>
          <a:lstStyle/>
          <a:p>
            <a:endParaRPr lang="zh-CN" altLang="en-US" noProof="1">
              <a:solidFill>
                <a:srgbClr val="000000"/>
              </a:solidFill>
            </a:endParaRPr>
          </a:p>
        </p:txBody>
      </p:sp>
      <p:sp>
        <p:nvSpPr>
          <p:cNvPr id="9" name="灯片编号占位符 8"/>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endParaRPr lang="zh-CN" altLang="en-US" noProof="1">
              <a:solidFill>
                <a:srgbClr val="000000"/>
              </a:solidFill>
            </a:endParaRPr>
          </a:p>
        </p:txBody>
      </p:sp>
      <p:sp>
        <p:nvSpPr>
          <p:cNvPr id="4" name="页脚占位符 3"/>
          <p:cNvSpPr>
            <a:spLocks noGrp="1"/>
          </p:cNvSpPr>
          <p:nvPr>
            <p:ph type="ftr" sz="quarter" idx="11"/>
          </p:nvPr>
        </p:nvSpPr>
        <p:spPr/>
        <p:txBody>
          <a:bodyPr/>
          <a:lstStyle/>
          <a:p>
            <a:endParaRPr lang="zh-CN" altLang="en-US" noProof="1">
              <a:solidFill>
                <a:srgbClr val="000000"/>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noProof="1">
              <a:solidFill>
                <a:srgbClr val="000000"/>
              </a:solidFill>
            </a:endParaRPr>
          </a:p>
        </p:txBody>
      </p:sp>
      <p:sp>
        <p:nvSpPr>
          <p:cNvPr id="3" name="页脚占位符 2"/>
          <p:cNvSpPr>
            <a:spLocks noGrp="1"/>
          </p:cNvSpPr>
          <p:nvPr>
            <p:ph type="ftr" sz="quarter" idx="11"/>
          </p:nvPr>
        </p:nvSpPr>
        <p:spPr/>
        <p:txBody>
          <a:bodyPr/>
          <a:lstStyle/>
          <a:p>
            <a:endParaRPr lang="zh-CN" altLang="en-US" noProof="1">
              <a:solidFill>
                <a:srgbClr val="000000"/>
              </a:solidFill>
            </a:endParaRPr>
          </a:p>
        </p:txBody>
      </p:sp>
      <p:sp>
        <p:nvSpPr>
          <p:cNvPr id="4" name="灯片编号占位符 3"/>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endParaRPr lang="zh-CN" altLang="en-US" noProof="1">
              <a:solidFill>
                <a:srgbClr val="000000"/>
              </a:solidFill>
            </a:endParaRPr>
          </a:p>
        </p:txBody>
      </p:sp>
      <p:sp>
        <p:nvSpPr>
          <p:cNvPr id="6" name="页脚占位符 5"/>
          <p:cNvSpPr>
            <a:spLocks noGrp="1"/>
          </p:cNvSpPr>
          <p:nvPr>
            <p:ph type="ftr" sz="quarter" idx="11"/>
          </p:nvPr>
        </p:nvSpPr>
        <p:spPr/>
        <p:txBody>
          <a:bodyPr/>
          <a:lstStyle/>
          <a:p>
            <a:endParaRPr lang="zh-CN" altLang="en-US" noProof="1">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endParaRPr lang="zh-CN" altLang="en-US" noProof="1">
              <a:solidFill>
                <a:srgbClr val="000000"/>
              </a:solidFill>
            </a:endParaRPr>
          </a:p>
        </p:txBody>
      </p:sp>
      <p:sp>
        <p:nvSpPr>
          <p:cNvPr id="6" name="页脚占位符 5"/>
          <p:cNvSpPr>
            <a:spLocks noGrp="1"/>
          </p:cNvSpPr>
          <p:nvPr>
            <p:ph type="ftr" sz="quarter" idx="11"/>
          </p:nvPr>
        </p:nvSpPr>
        <p:spPr/>
        <p:txBody>
          <a:bodyPr/>
          <a:lstStyle/>
          <a:p>
            <a:endParaRPr lang="zh-CN" altLang="en-US" noProof="1">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endParaRPr lang="zh-CN" altLang="en-US" noProof="1">
              <a:solidFill>
                <a:srgbClr val="000000"/>
              </a:solidFill>
            </a:endParaRPr>
          </a:p>
        </p:txBody>
      </p:sp>
      <p:sp>
        <p:nvSpPr>
          <p:cNvPr id="5" name="页脚占位符 4"/>
          <p:cNvSpPr>
            <a:spLocks noGrp="1"/>
          </p:cNvSpPr>
          <p:nvPr>
            <p:ph type="ftr" sz="quarter" idx="11"/>
          </p:nvPr>
        </p:nvSpPr>
        <p:spPr/>
        <p:txBody>
          <a:bodyPr/>
          <a:lstStyle/>
          <a:p>
            <a:endParaRPr lang="zh-CN" altLang="en-US" noProof="1">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endParaRPr lang="zh-CN" altLang="en-US" noProof="1">
              <a:solidFill>
                <a:srgbClr val="000000"/>
              </a:solidFill>
            </a:endParaRPr>
          </a:p>
        </p:txBody>
      </p:sp>
      <p:sp>
        <p:nvSpPr>
          <p:cNvPr id="5" name="页脚占位符 4"/>
          <p:cNvSpPr>
            <a:spLocks noGrp="1"/>
          </p:cNvSpPr>
          <p:nvPr>
            <p:ph type="ftr" sz="quarter" idx="11"/>
          </p:nvPr>
        </p:nvSpPr>
        <p:spPr/>
        <p:txBody>
          <a:bodyPr/>
          <a:lstStyle/>
          <a:p>
            <a:endParaRPr lang="zh-CN" altLang="en-US" noProof="1">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endParaRPr lang="zh-CN" altLang="en-US" noProof="1">
              <a:solidFill>
                <a:srgbClr val="000000"/>
              </a:solidFill>
            </a:endParaRPr>
          </a:p>
        </p:txBody>
      </p:sp>
      <p:sp>
        <p:nvSpPr>
          <p:cNvPr id="6" name="页脚占位符 5"/>
          <p:cNvSpPr>
            <a:spLocks noGrp="1"/>
          </p:cNvSpPr>
          <p:nvPr>
            <p:ph type="ftr" sz="quarter" idx="11"/>
          </p:nvPr>
        </p:nvSpPr>
        <p:spPr/>
        <p:txBody>
          <a:bodyPr/>
          <a:lstStyle/>
          <a:p>
            <a:endParaRPr lang="zh-CN" altLang="en-US" noProof="1">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endParaRPr lang="zh-CN" altLang="en-US" noProof="1">
              <a:solidFill>
                <a:srgbClr val="000000"/>
              </a:solidFill>
            </a:endParaRPr>
          </a:p>
        </p:txBody>
      </p:sp>
      <p:sp>
        <p:nvSpPr>
          <p:cNvPr id="4" name="页脚占位符 3"/>
          <p:cNvSpPr>
            <a:spLocks noGrp="1"/>
          </p:cNvSpPr>
          <p:nvPr>
            <p:ph type="ftr" sz="quarter" idx="11"/>
          </p:nvPr>
        </p:nvSpPr>
        <p:spPr/>
        <p:txBody>
          <a:bodyPr/>
          <a:lstStyle/>
          <a:p>
            <a:endParaRPr lang="zh-CN" altLang="en-US" noProof="1">
              <a:solidFill>
                <a:srgbClr val="000000"/>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57200" y="16002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Blip>
                <a:blip r:embed="rId2"/>
              </a:buBlip>
              <a:defRPr/>
            </a:pPr>
            <a:endParaRPr kumimoji="0" lang="zh-CN" altLang="en-US" sz="2400" b="0" i="0" u="none" strike="noStrike" kern="1200" cap="none" spc="0" normalizeH="0" baseline="0" noProof="0">
              <a:ln>
                <a:noFill/>
              </a:ln>
              <a:solidFill>
                <a:schemeClr val="accent2"/>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rtl="0">
              <a:defRPr/>
            </a:pPr>
            <a:fld id="{8DF7A803-1050-4A2F-B7EE-C6373563CC53}" type="datetime1">
              <a:rPr lang="zh-CN" altLang="en-US" sz="1200">
                <a:solidFill>
                  <a:srgbClr val="089CA3"/>
                </a:solidFill>
                <a:latin typeface="Arial" panose="020B0604020202020204"/>
                <a:ea typeface="宋体" panose="02010600030101010101" pitchFamily="2" charset="-122"/>
                <a:cs typeface="+mn-cs"/>
              </a:rPr>
              <a:t>2023/9/22</a:t>
            </a:fld>
            <a:endParaRPr lang="en-US" altLang="zh-CN" sz="1200">
              <a:solidFill>
                <a:srgbClr val="089CA3"/>
              </a:solidFill>
              <a:latin typeface="Arial" panose="020B060402020202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rtl="0">
              <a:defRPr/>
            </a:pPr>
            <a:endParaRPr lang="zh-CN" altLang="en-US" sz="1200">
              <a:solidFill>
                <a:srgbClr val="089CA3"/>
              </a:solidFill>
              <a:latin typeface="Arial" panose="020B060402020202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rtl="0">
              <a:defRPr/>
            </a:pPr>
            <a:fld id="{3EB36228-E7B0-4F77-BBE0-7D3CD8FF90C2}" type="slidenum">
              <a:rPr lang="zh-CN" altLang="en-US" sz="1200">
                <a:solidFill>
                  <a:srgbClr val="089CA3"/>
                </a:solidFill>
                <a:latin typeface="Arial" panose="020B0604020202020204"/>
                <a:ea typeface="宋体" panose="02010600030101010101" pitchFamily="2" charset="-122"/>
                <a:cs typeface="+mn-cs"/>
              </a:rPr>
              <a:t>‹#›</a:t>
            </a:fld>
            <a:endParaRPr lang="en-US" altLang="zh-CN" sz="1200">
              <a:solidFill>
                <a:srgbClr val="089CA3"/>
              </a:solidFill>
              <a:latin typeface="Arial" panose="020B0604020202020204"/>
              <a:ea typeface="宋体" panose="02010600030101010101" pitchFamily="2" charset="-122"/>
              <a:cs typeface="+mn-cs"/>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3" name="Picture 4" descr="D:\锐 改\02  图标图片\位图 (JPEG  PNG GIF BMP）不可编辑\Jpg\企业背景Logo\2-12-12.jpg"/>
          <p:cNvPicPr>
            <a:picLocks noChangeAspect="1" noChangeArrowheads="1"/>
          </p:cNvPicPr>
          <p:nvPr userDrawn="1"/>
        </p:nvPicPr>
        <p:blipFill>
          <a:blip r:embed="rId2" cstate="print">
            <a:duotone>
              <a:schemeClr val="accent6">
                <a:shade val="45000"/>
                <a:satMod val="135000"/>
              </a:schemeClr>
              <a:prstClr val="white"/>
            </a:duotone>
          </a:blip>
          <a:srcRect/>
          <a:stretch>
            <a:fillRect/>
          </a:stretch>
        </p:blipFill>
        <p:spPr bwMode="auto">
          <a:xfrm>
            <a:off x="0" y="908721"/>
            <a:ext cx="9144000" cy="5951954"/>
          </a:xfrm>
          <a:prstGeom prst="rect">
            <a:avLst/>
          </a:prstGeom>
          <a:noFill/>
        </p:spPr>
      </p:pic>
      <p:pic>
        <p:nvPicPr>
          <p:cNvPr id="4" name="Picture 2" descr="C:\Users\pcc\Desktop\글로비스 PPT(2)\글로비스표지jpg.jpg"/>
          <p:cNvPicPr>
            <a:picLocks noChangeArrowheads="1"/>
          </p:cNvPicPr>
          <p:nvPr userDrawn="1"/>
        </p:nvPicPr>
        <p:blipFill>
          <a:blip r:embed="rId3">
            <a:extLst>
              <a:ext uri="{28A0092B-C50C-407E-A947-70E740481C1C}">
                <a14:useLocalDpi xmlns:a14="http://schemas.microsoft.com/office/drawing/2010/main" val="0"/>
              </a:ext>
            </a:extLst>
          </a:blip>
          <a:srcRect l="13863" t="513" b="83073"/>
          <a:stretch>
            <a:fillRect/>
          </a:stretch>
        </p:blipFill>
        <p:spPr bwMode="auto">
          <a:xfrm>
            <a:off x="0" y="-26988"/>
            <a:ext cx="9144000" cy="97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xmulogo-official_white"/>
          <p:cNvPicPr>
            <a:picLocks noChangeAspect="1" noChangeArrowheads="1"/>
          </p:cNvPicPr>
          <p:nvPr userDrawn="1"/>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7950" y="28575"/>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PPECLOGO-eff2-1-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34375" y="344488"/>
            <a:ext cx="63023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PPECLOGO-eff-5-4"/>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7380288" y="476250"/>
            <a:ext cx="7556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descr="PPECLOGO-eff2-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804025" y="-26988"/>
            <a:ext cx="504825" cy="50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descr="PPECLOGO-eff2-1-3"/>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956550" y="260350"/>
            <a:ext cx="280988"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idx="1"/>
          </p:nvPr>
        </p:nvSpPr>
        <p:spPr bwMode="auto">
          <a:xfrm>
            <a:off x="179512" y="1196752"/>
            <a:ext cx="8686800" cy="4876800"/>
          </a:xfrm>
          <a:prstGeom prst="rect">
            <a:avLst/>
          </a:prstGeom>
          <a:noFill/>
          <a:ln>
            <a:noFill/>
          </a:ln>
        </p:spPr>
        <p:txBody>
          <a:bodyPr/>
          <a:lstStyle/>
          <a:p>
            <a:pPr lvl="0"/>
            <a:r>
              <a:rPr lang="en-US" altLang="zh-CN" noProof="0" dirty="0"/>
              <a:t>Click to edit Master text styles</a:t>
            </a:r>
          </a:p>
          <a:p>
            <a:pPr lvl="1"/>
            <a:r>
              <a:rPr lang="en-US" altLang="zh-CN" noProof="0" dirty="0"/>
              <a:t>Second level</a:t>
            </a:r>
          </a:p>
          <a:p>
            <a:pPr lvl="2"/>
            <a:r>
              <a:rPr lang="en-US" altLang="zh-CN" noProof="0" dirty="0"/>
              <a:t>Third level</a:t>
            </a:r>
          </a:p>
          <a:p>
            <a:pPr lvl="3"/>
            <a:r>
              <a:rPr lang="en-US" altLang="zh-CN" noProof="0" dirty="0"/>
              <a:t>Fourth level</a:t>
            </a:r>
          </a:p>
          <a:p>
            <a:pPr lvl="4"/>
            <a:r>
              <a:rPr lang="en-US" altLang="zh-CN" noProof="0" dirty="0"/>
              <a:t>Fifth level</a:t>
            </a:r>
          </a:p>
        </p:txBody>
      </p:sp>
    </p:spTree>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295A13-335C-4604-9793-9724C289FFA7}" type="datetime1">
              <a:rPr lang="id-ID" altLang="zh-CN" smtClean="0"/>
              <a:t>22/09/2023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406F3C-FA24-4A80-8CD4-EE5698C541F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1122363"/>
            <a:ext cx="6858000" cy="2387600"/>
          </a:xfrm>
        </p:spPr>
        <p:txBody>
          <a:bodyPr anchor="b"/>
          <a:lstStyle>
            <a:lvl1pPr algn="ctr">
              <a:defRPr sz="4500"/>
            </a:lvl1pPr>
          </a:lstStyle>
          <a:p>
            <a:r>
              <a:rPr lang="zh-CN" altLang="en-US" dirty="0"/>
              <a:t>单击此处编辑母版标题样式</a:t>
            </a:r>
          </a:p>
        </p:txBody>
      </p:sp>
      <p:sp>
        <p:nvSpPr>
          <p:cNvPr id="3" name="副标题 2"/>
          <p:cNvSpPr>
            <a:spLocks noGrp="1"/>
          </p:cNvSpPr>
          <p:nvPr>
            <p:ph type="subTitle" idx="1" hasCustomPrompt="1"/>
          </p:nvPr>
        </p:nvSpPr>
        <p:spPr>
          <a:xfrm>
            <a:off x="1143001"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单击以编辑母版副标题样式</a:t>
            </a:r>
          </a:p>
        </p:txBody>
      </p:sp>
      <p:sp>
        <p:nvSpPr>
          <p:cNvPr id="4" name="日期占位符 3"/>
          <p:cNvSpPr>
            <a:spLocks noGrp="1"/>
          </p:cNvSpPr>
          <p:nvPr>
            <p:ph type="dt" sz="half" idx="10"/>
          </p:nvPr>
        </p:nvSpPr>
        <p:spPr/>
        <p:txBody>
          <a:bodyPr/>
          <a:lstStyle/>
          <a:p>
            <a:fld id="{8F11DD33-89AD-4B27-B012-606EE842A032}" type="datetimeFigureOut">
              <a:rPr lang="zh-CN" altLang="en-US" smtClean="0"/>
              <a:t>2023/9/22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634F8-72BC-4EC5-BC16-811CAFEF533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3" name="Picture 4" descr="D:\锐 改\02  图标图片\位图 (JPEG  PNG GIF BMP）不可编辑\Jpg\企业背景Logo\2-12-12.jpg"/>
          <p:cNvPicPr>
            <a:picLocks noChangeAspect="1" noChangeArrowheads="1"/>
          </p:cNvPicPr>
          <p:nvPr userDrawn="1"/>
        </p:nvPicPr>
        <p:blipFill>
          <a:blip r:embed="rId2" cstate="print">
            <a:duotone>
              <a:schemeClr val="accent6">
                <a:shade val="45000"/>
                <a:satMod val="135000"/>
              </a:schemeClr>
              <a:prstClr val="white"/>
            </a:duotone>
          </a:blip>
          <a:srcRect/>
          <a:stretch>
            <a:fillRect/>
          </a:stretch>
        </p:blipFill>
        <p:spPr bwMode="auto">
          <a:xfrm>
            <a:off x="0" y="908721"/>
            <a:ext cx="9144000" cy="5951954"/>
          </a:xfrm>
          <a:prstGeom prst="rect">
            <a:avLst/>
          </a:prstGeom>
          <a:noFill/>
        </p:spPr>
      </p:pic>
      <p:pic>
        <p:nvPicPr>
          <p:cNvPr id="4" name="Picture 2" descr="C:\Users\pcc\Desktop\글로비스 PPT(2)\글로비스표지jpg.jpg"/>
          <p:cNvPicPr>
            <a:picLocks noChangeArrowheads="1"/>
          </p:cNvPicPr>
          <p:nvPr userDrawn="1"/>
        </p:nvPicPr>
        <p:blipFill>
          <a:blip r:embed="rId3"/>
          <a:srcRect l="13863" t="513" b="83073"/>
          <a:stretch>
            <a:fillRect/>
          </a:stretch>
        </p:blipFill>
        <p:spPr bwMode="auto">
          <a:xfrm>
            <a:off x="0" y="-26988"/>
            <a:ext cx="9144000" cy="971551"/>
          </a:xfrm>
          <a:prstGeom prst="rect">
            <a:avLst/>
          </a:prstGeom>
          <a:noFill/>
          <a:ln w="9525">
            <a:noFill/>
            <a:miter lim="800000"/>
            <a:headEnd/>
            <a:tailEnd/>
          </a:ln>
        </p:spPr>
      </p:pic>
      <p:pic>
        <p:nvPicPr>
          <p:cNvPr id="5" name="Picture 2" descr="xmulogo-official_white"/>
          <p:cNvPicPr>
            <a:picLocks noChangeAspect="1" noChangeArrowheads="1"/>
          </p:cNvPicPr>
          <p:nvPr userDrawn="1"/>
        </p:nvPicPr>
        <p:blipFill>
          <a:blip r:embed="rId4">
            <a:clrChange>
              <a:clrFrom>
                <a:srgbClr val="000000"/>
              </a:clrFrom>
              <a:clrTo>
                <a:srgbClr val="000000">
                  <a:alpha val="0"/>
                </a:srgbClr>
              </a:clrTo>
            </a:clrChange>
          </a:blip>
          <a:srcRect/>
          <a:stretch>
            <a:fillRect/>
          </a:stretch>
        </p:blipFill>
        <p:spPr bwMode="auto">
          <a:xfrm>
            <a:off x="107950" y="28575"/>
            <a:ext cx="857250" cy="857250"/>
          </a:xfrm>
          <a:prstGeom prst="rect">
            <a:avLst/>
          </a:prstGeom>
          <a:noFill/>
          <a:ln w="9525">
            <a:noFill/>
            <a:miter lim="800000"/>
            <a:headEnd/>
            <a:tailEnd/>
          </a:ln>
        </p:spPr>
      </p:pic>
      <p:pic>
        <p:nvPicPr>
          <p:cNvPr id="6" name="Picture 14" descr="PPECLOGO-eff2-1-2"/>
          <p:cNvPicPr>
            <a:picLocks noChangeAspect="1" noChangeArrowheads="1"/>
          </p:cNvPicPr>
          <p:nvPr userDrawn="1"/>
        </p:nvPicPr>
        <p:blipFill>
          <a:blip r:embed="rId5"/>
          <a:srcRect/>
          <a:stretch>
            <a:fillRect/>
          </a:stretch>
        </p:blipFill>
        <p:spPr bwMode="auto">
          <a:xfrm>
            <a:off x="8334375" y="344489"/>
            <a:ext cx="630238" cy="636587"/>
          </a:xfrm>
          <a:prstGeom prst="rect">
            <a:avLst/>
          </a:prstGeom>
          <a:noFill/>
          <a:ln w="9525">
            <a:noFill/>
            <a:miter lim="800000"/>
            <a:headEnd/>
            <a:tailEnd/>
          </a:ln>
        </p:spPr>
      </p:pic>
      <p:pic>
        <p:nvPicPr>
          <p:cNvPr id="8" name="Picture 11" descr="PPECLOGO-eff-5-4"/>
          <p:cNvPicPr>
            <a:picLocks noChangeAspect="1" noChangeArrowheads="1"/>
          </p:cNvPicPr>
          <p:nvPr userDrawn="1"/>
        </p:nvPicPr>
        <p:blipFill>
          <a:blip r:embed="rId6"/>
          <a:srcRect/>
          <a:stretch>
            <a:fillRect/>
          </a:stretch>
        </p:blipFill>
        <p:spPr bwMode="auto">
          <a:xfrm>
            <a:off x="7380288" y="476250"/>
            <a:ext cx="755650" cy="693738"/>
          </a:xfrm>
          <a:prstGeom prst="rect">
            <a:avLst/>
          </a:prstGeom>
          <a:noFill/>
          <a:ln w="9525">
            <a:noFill/>
            <a:miter lim="800000"/>
            <a:headEnd/>
            <a:tailEnd/>
          </a:ln>
        </p:spPr>
      </p:pic>
      <p:pic>
        <p:nvPicPr>
          <p:cNvPr id="9" name="Picture 16" descr="PPECLOGO-eff2-1-4"/>
          <p:cNvPicPr>
            <a:picLocks noChangeAspect="1" noChangeArrowheads="1"/>
          </p:cNvPicPr>
          <p:nvPr userDrawn="1"/>
        </p:nvPicPr>
        <p:blipFill>
          <a:blip r:embed="rId7"/>
          <a:srcRect/>
          <a:stretch>
            <a:fillRect/>
          </a:stretch>
        </p:blipFill>
        <p:spPr bwMode="auto">
          <a:xfrm>
            <a:off x="6804026" y="-26988"/>
            <a:ext cx="504825" cy="504826"/>
          </a:xfrm>
          <a:prstGeom prst="rect">
            <a:avLst/>
          </a:prstGeom>
          <a:noFill/>
          <a:ln w="9525">
            <a:noFill/>
            <a:miter lim="800000"/>
            <a:headEnd/>
            <a:tailEnd/>
          </a:ln>
        </p:spPr>
      </p:pic>
      <p:pic>
        <p:nvPicPr>
          <p:cNvPr id="10" name="Picture 18" descr="PPECLOGO-eff2-1-3"/>
          <p:cNvPicPr>
            <a:picLocks noChangeAspect="1" noChangeArrowheads="1"/>
          </p:cNvPicPr>
          <p:nvPr userDrawn="1"/>
        </p:nvPicPr>
        <p:blipFill>
          <a:blip r:embed="rId8"/>
          <a:srcRect/>
          <a:stretch>
            <a:fillRect/>
          </a:stretch>
        </p:blipFill>
        <p:spPr bwMode="auto">
          <a:xfrm>
            <a:off x="7956551" y="260351"/>
            <a:ext cx="280988" cy="284163"/>
          </a:xfrm>
          <a:prstGeom prst="rect">
            <a:avLst/>
          </a:prstGeom>
          <a:noFill/>
          <a:ln w="9525">
            <a:noFill/>
            <a:miter lim="800000"/>
            <a:headEnd/>
            <a:tailEnd/>
          </a:ln>
        </p:spPr>
      </p:pic>
      <p:sp>
        <p:nvSpPr>
          <p:cNvPr id="7" name="Text Placeholder 2"/>
          <p:cNvSpPr>
            <a:spLocks noGrp="1"/>
          </p:cNvSpPr>
          <p:nvPr>
            <p:ph idx="1"/>
          </p:nvPr>
        </p:nvSpPr>
        <p:spPr bwMode="auto">
          <a:xfrm>
            <a:off x="179513" y="1196752"/>
            <a:ext cx="8686800" cy="4876800"/>
          </a:xfrm>
          <a:prstGeom prst="rect">
            <a:avLst/>
          </a:prstGeom>
          <a:noFill/>
          <a:ln>
            <a:noFill/>
          </a:ln>
        </p:spPr>
        <p:txBody>
          <a:bodyPr lIns="91440" tIns="45720" rIns="91440" bIns="45720"/>
          <a:lstStyle/>
          <a:p>
            <a:pPr lvl="0"/>
            <a:r>
              <a:rPr lang="en-US" altLang="zh-CN" noProof="0" dirty="0"/>
              <a:t>Click to edit Master text styles</a:t>
            </a:r>
          </a:p>
          <a:p>
            <a:pPr lvl="1"/>
            <a:r>
              <a:rPr lang="en-US" altLang="zh-CN" noProof="0" dirty="0"/>
              <a:t>Second level</a:t>
            </a:r>
          </a:p>
          <a:p>
            <a:pPr lvl="2"/>
            <a:r>
              <a:rPr lang="en-US" altLang="zh-CN" noProof="0" dirty="0"/>
              <a:t>Third level</a:t>
            </a:r>
          </a:p>
          <a:p>
            <a:pPr lvl="3"/>
            <a:r>
              <a:rPr lang="en-US" altLang="zh-CN" noProof="0" dirty="0"/>
              <a:t>Fourth level</a:t>
            </a:r>
          </a:p>
          <a:p>
            <a:pPr lvl="4"/>
            <a:r>
              <a:rPr lang="en-US" altLang="zh-CN" noProof="0" dirty="0"/>
              <a:t>Fifth level</a:t>
            </a:r>
          </a:p>
        </p:txBody>
      </p:sp>
    </p:spTree>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9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p>
        </p:txBody>
      </p:sp>
      <p:sp>
        <p:nvSpPr>
          <p:cNvPr id="8" name="页脚占位符 7"/>
          <p:cNvSpPr>
            <a:spLocks noGrp="1"/>
          </p:cNvSpPr>
          <p:nvPr>
            <p:ph type="ftr" sz="quarter" idx="11"/>
          </p:nvPr>
        </p:nvSpPr>
        <p:spPr/>
        <p:txBody>
          <a:bodyPr/>
          <a:lstStyle/>
          <a:p>
            <a:pPr lvl="0" fontAlgn="base"/>
            <a:endParaRPr lang="zh-CN" altLang="en-US" strike="noStrike" noProof="1"/>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p>
        </p:txBody>
      </p:sp>
      <p:sp>
        <p:nvSpPr>
          <p:cNvPr id="4" name="页脚占位符 3"/>
          <p:cNvSpPr>
            <a:spLocks noGrp="1"/>
          </p:cNvSpPr>
          <p:nvPr>
            <p:ph type="ftr" sz="quarter" idx="11"/>
          </p:nvPr>
        </p:nvSpPr>
        <p:spPr/>
        <p:txBody>
          <a:bodyPr/>
          <a:lstStyle/>
          <a:p>
            <a:pPr lvl="0" fontAlgn="base"/>
            <a:endParaRPr lang="zh-CN" altLang="en-US" strike="noStrike" noProof="1"/>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p>
        </p:txBody>
      </p:sp>
      <p:sp>
        <p:nvSpPr>
          <p:cNvPr id="3" name="页脚占位符 2"/>
          <p:cNvSpPr>
            <a:spLocks noGrp="1"/>
          </p:cNvSpPr>
          <p:nvPr>
            <p:ph type="ftr" sz="quarter" idx="11"/>
          </p:nvPr>
        </p:nvSpPr>
        <p:spPr/>
        <p:txBody>
          <a:bodyPr/>
          <a:lstStyle/>
          <a:p>
            <a:pPr lvl="0" fontAlgn="base"/>
            <a:endParaRPr lang="zh-CN" altLang="en-US" strike="noStrike" noProof="1"/>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p>
        </p:txBody>
      </p:sp>
      <p:sp>
        <p:nvSpPr>
          <p:cNvPr id="6" name="页脚占位符 5"/>
          <p:cNvSpPr>
            <a:spLocks noGrp="1"/>
          </p:cNvSpPr>
          <p:nvPr>
            <p:ph type="ftr" sz="quarter" idx="11"/>
          </p:nvPr>
        </p:nvSpPr>
        <p:spPr/>
        <p:txBody>
          <a:body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4.jpe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2.jpeg"/><Relationship Id="rId3" Type="http://schemas.openxmlformats.org/officeDocument/2006/relationships/slideLayout" Target="../slideLayouts/slideLayout33.xml"/><Relationship Id="rId21" Type="http://schemas.openxmlformats.org/officeDocument/2006/relationships/image" Target="../media/image5.png"/><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1.jpeg"/><Relationship Id="rId2" Type="http://schemas.openxmlformats.org/officeDocument/2006/relationships/slideLayout" Target="../slideLayouts/slideLayout32.xml"/><Relationship Id="rId16" Type="http://schemas.openxmlformats.org/officeDocument/2006/relationships/theme" Target="../theme/theme3.xml"/><Relationship Id="rId20" Type="http://schemas.openxmlformats.org/officeDocument/2006/relationships/image" Target="../media/image4.jpe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3.jpe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5" Type="http://schemas.openxmlformats.org/officeDocument/2006/relationships/theme" Target="../theme/theme4.xml"/><Relationship Id="rId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alphaModFix amt="4999"/>
          </a:blip>
          <a:stretch>
            <a:fillRect/>
          </a:stretch>
        </a:blipFill>
        <a:effectLst/>
      </p:bgPr>
    </p:bg>
    <p:spTree>
      <p:nvGrpSpPr>
        <p:cNvPr id="1" name=""/>
        <p:cNvGrpSpPr/>
        <p:nvPr/>
      </p:nvGrpSpPr>
      <p:grpSpPr>
        <a:xfrm>
          <a:off x="0" y="0"/>
          <a:ext cx="0" cy="0"/>
          <a:chOff x="0" y="0"/>
          <a:chExt cx="0" cy="0"/>
        </a:xfrm>
      </p:grpSpPr>
      <p:sp>
        <p:nvSpPr>
          <p:cNvPr id="1026" name="矩形 1042"/>
          <p:cNvSpPr/>
          <p:nvPr userDrawn="1"/>
        </p:nvSpPr>
        <p:spPr>
          <a:xfrm>
            <a:off x="5219700" y="549275"/>
            <a:ext cx="865188" cy="863600"/>
          </a:xfrm>
          <a:prstGeom prst="rect">
            <a:avLst/>
          </a:prstGeom>
          <a:solidFill>
            <a:schemeClr val="bg1"/>
          </a:solidFill>
          <a:ln w="9525">
            <a:noFill/>
          </a:ln>
        </p:spPr>
        <p:txBody>
          <a:bodyPr anchor="t"/>
          <a:lstStyle/>
          <a:p>
            <a:pPr lvl="0"/>
            <a:endParaRPr lang="zh-CN" altLang="en-US">
              <a:latin typeface="Arial" panose="020B0604020202020204" pitchFamily="34" charset="0"/>
              <a:ea typeface="宋体" panose="02010600030101010101" pitchFamily="2" charset="-122"/>
            </a:endParaRPr>
          </a:p>
        </p:txBody>
      </p:sp>
      <p:cxnSp>
        <p:nvCxnSpPr>
          <p:cNvPr id="8" name="直接连接符 7"/>
          <p:cNvCxnSpPr>
            <a:endCxn id="1034" idx="1"/>
          </p:cNvCxnSpPr>
          <p:nvPr/>
        </p:nvCxnSpPr>
        <p:spPr>
          <a:xfrm flipV="1">
            <a:off x="19685" y="972185"/>
            <a:ext cx="8228965" cy="8255"/>
          </a:xfrm>
          <a:prstGeom prst="line">
            <a:avLst/>
          </a:prstGeom>
          <a:ln w="28575" cmpd="thickThin">
            <a:gradFill>
              <a:gsLst>
                <a:gs pos="0">
                  <a:schemeClr val="accent1">
                    <a:lumMod val="5000"/>
                    <a:lumOff val="95000"/>
                  </a:schemeClr>
                </a:gs>
                <a:gs pos="65000">
                  <a:schemeClr val="accent3">
                    <a:lumMod val="50000"/>
                  </a:schemeClr>
                </a:gs>
                <a:gs pos="83000">
                  <a:schemeClr val="accent1">
                    <a:lumMod val="45000"/>
                    <a:lumOff val="55000"/>
                  </a:schemeClr>
                </a:gs>
                <a:gs pos="100000">
                  <a:schemeClr val="accent1">
                    <a:lumMod val="30000"/>
                    <a:lumOff val="7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2" name="日期占位符 1025"/>
          <p:cNvSpPr>
            <a:spLocks noGrp="1"/>
          </p:cNvSpPr>
          <p:nvPr>
            <p:ph type="dt" sz="half" idx="2"/>
          </p:nvPr>
        </p:nvSpPr>
        <p:spPr>
          <a:xfrm>
            <a:off x="457200" y="6245225"/>
            <a:ext cx="2133600" cy="476250"/>
          </a:xfrm>
          <a:prstGeom prst="rect">
            <a:avLst/>
          </a:prstGeom>
          <a:noFill/>
          <a:ln w="9525">
            <a:noFill/>
            <a:miter/>
          </a:ln>
        </p:spPr>
        <p:txBody>
          <a:bodyPr/>
          <a:lstStyle>
            <a:lvl1pPr>
              <a:defRPr sz="1400"/>
            </a:lvl1pPr>
          </a:lstStyle>
          <a:p>
            <a:pPr lvl="0" fontAlgn="base"/>
            <a:endParaRPr lang="zh-CN" altLang="en-US" strike="noStrike" noProof="1"/>
          </a:p>
        </p:txBody>
      </p:sp>
      <p:sp>
        <p:nvSpPr>
          <p:cNvPr id="1027" name="页脚占位符 1026"/>
          <p:cNvSpPr>
            <a:spLocks noGrp="1"/>
          </p:cNvSpPr>
          <p:nvPr>
            <p:ph type="ftr" sz="quarter" idx="3"/>
          </p:nvPr>
        </p:nvSpPr>
        <p:spPr>
          <a:xfrm>
            <a:off x="3124200" y="6245225"/>
            <a:ext cx="2895600" cy="476250"/>
          </a:xfrm>
          <a:prstGeom prst="rect">
            <a:avLst/>
          </a:prstGeom>
          <a:noFill/>
          <a:ln w="9525">
            <a:noFill/>
            <a:miter/>
          </a:ln>
        </p:spPr>
        <p:txBody>
          <a:bodyPr/>
          <a:lstStyle>
            <a:lvl1pPr algn="ctr">
              <a:defRPr sz="1400"/>
            </a:lvl1pPr>
          </a:lstStyle>
          <a:p>
            <a:pPr lvl="0" fontAlgn="base"/>
            <a:endParaRPr lang="zh-CN" altLang="en-US" strike="noStrike" noProof="1"/>
          </a:p>
        </p:txBody>
      </p:sp>
      <p:sp>
        <p:nvSpPr>
          <p:cNvPr id="1028" name="灯片编号占位符 1027"/>
          <p:cNvSpPr>
            <a:spLocks noGrp="1"/>
          </p:cNvSpPr>
          <p:nvPr>
            <p:ph type="sldNum" sz="quarter" idx="4"/>
          </p:nvPr>
        </p:nvSpPr>
        <p:spPr>
          <a:xfrm>
            <a:off x="6553200" y="6245225"/>
            <a:ext cx="2133600" cy="476250"/>
          </a:xfrm>
          <a:prstGeom prst="rect">
            <a:avLst/>
          </a:prstGeom>
          <a:noFill/>
          <a:ln w="9525">
            <a:noFill/>
            <a:miter/>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151039" name="Oval 511"/>
          <p:cNvSpPr>
            <a:spLocks noChangeArrowheads="1"/>
          </p:cNvSpPr>
          <p:nvPr userDrawn="1"/>
        </p:nvSpPr>
        <p:spPr bwMode="gray">
          <a:xfrm>
            <a:off x="6134100" y="682625"/>
            <a:ext cx="619125" cy="615950"/>
          </a:xfrm>
          <a:prstGeom prst="ellipse">
            <a:avLst/>
          </a:prstGeom>
          <a:blipFill dpi="0" rotWithShape="1">
            <a:blip r:embed="rId20" cstate="print"/>
            <a:srcRect/>
            <a:stretch>
              <a:fillRect/>
            </a:stretch>
          </a:blipFill>
          <a:ln w="57150" algn="ctr">
            <a:solidFill>
              <a:srgbClr val="F8F8F8">
                <a:alpha val="70000"/>
              </a:srgbClr>
            </a:solid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1043" name="Oval 515"/>
          <p:cNvSpPr>
            <a:spLocks noChangeArrowheads="1"/>
          </p:cNvSpPr>
          <p:nvPr userDrawn="1"/>
        </p:nvSpPr>
        <p:spPr bwMode="gray">
          <a:xfrm>
            <a:off x="6854825" y="682625"/>
            <a:ext cx="619125" cy="615950"/>
          </a:xfrm>
          <a:prstGeom prst="ellipse">
            <a:avLst/>
          </a:prstGeom>
          <a:blipFill dpi="0" rotWithShape="1">
            <a:blip r:embed="rId21" cstate="print"/>
            <a:srcRect/>
            <a:stretch>
              <a:fillRect/>
            </a:stretch>
          </a:blipFill>
          <a:ln w="38100" algn="ctr">
            <a:solidFill>
              <a:srgbClr val="F8F8F8">
                <a:alpha val="70000"/>
              </a:srgbClr>
            </a:solid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1036" name="Oval 508"/>
          <p:cNvSpPr>
            <a:spLocks noChangeArrowheads="1"/>
          </p:cNvSpPr>
          <p:nvPr userDrawn="1"/>
        </p:nvSpPr>
        <p:spPr bwMode="gray">
          <a:xfrm>
            <a:off x="7566025" y="671513"/>
            <a:ext cx="619125" cy="614363"/>
          </a:xfrm>
          <a:prstGeom prst="ellipse">
            <a:avLst/>
          </a:prstGeom>
          <a:blipFill dpi="0" rotWithShape="1">
            <a:blip r:embed="rId22" cstate="print"/>
            <a:srcRect/>
            <a:stretch>
              <a:fillRect/>
            </a:stretch>
          </a:blipFill>
          <a:ln w="28575" algn="ctr">
            <a:solidFill>
              <a:srgbClr val="F8F8F8">
                <a:alpha val="70000"/>
              </a:srgbClr>
            </a:solid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1034" name="图片 5"/>
          <p:cNvPicPr>
            <a:picLocks noChangeAspect="1"/>
          </p:cNvPicPr>
          <p:nvPr userDrawn="1"/>
        </p:nvPicPr>
        <p:blipFill>
          <a:blip r:embed="rId23"/>
          <a:srcRect l="55502" t="23352" r="39780" b="68542"/>
          <a:stretch>
            <a:fillRect/>
          </a:stretch>
        </p:blipFill>
        <p:spPr>
          <a:xfrm>
            <a:off x="8248650" y="588963"/>
            <a:ext cx="714375" cy="7667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a:xfrm>
          <a:off x="0" y="0"/>
          <a:ext cx="0" cy="0"/>
          <a:chOff x="0" y="0"/>
          <a:chExt cx="0" cy="0"/>
        </a:xfrm>
      </p:grpSpPr>
      <p:sp>
        <p:nvSpPr>
          <p:cNvPr id="2050" name="标题 1025"/>
          <p:cNvSpPr>
            <a:spLocks noGrp="1"/>
          </p:cNvSpPr>
          <p:nvPr>
            <p:ph type="title"/>
          </p:nvPr>
        </p:nvSpPr>
        <p:spPr>
          <a:xfrm>
            <a:off x="457200" y="276225"/>
            <a:ext cx="8229600" cy="1141413"/>
          </a:xfrm>
          <a:prstGeom prst="rect">
            <a:avLst/>
          </a:prstGeom>
          <a:noFill/>
          <a:ln w="9525">
            <a:noFill/>
          </a:ln>
        </p:spPr>
        <p:txBody>
          <a:bodyPr lIns="75245" tIns="37622" rIns="75245" bIns="37622" anchor="ctr"/>
          <a:lstStyle/>
          <a:p>
            <a:pPr lvl="0"/>
            <a:r>
              <a:rPr lang="zh-CN" altLang="en-US"/>
              <a:t>单击此处编辑母版标题样式</a:t>
            </a:r>
          </a:p>
        </p:txBody>
      </p:sp>
      <p:sp>
        <p:nvSpPr>
          <p:cNvPr id="1028" name="灯片编号占位符 1027"/>
          <p:cNvSpPr>
            <a:spLocks noGrp="1"/>
          </p:cNvSpPr>
          <p:nvPr>
            <p:ph type="sldNum" sz="quarter" idx="4"/>
          </p:nvPr>
        </p:nvSpPr>
        <p:spPr>
          <a:xfrm>
            <a:off x="7024688" y="6508750"/>
            <a:ext cx="2133600" cy="476250"/>
          </a:xfrm>
          <a:prstGeom prst="rect">
            <a:avLst/>
          </a:prstGeom>
          <a:noFill/>
          <a:ln w="9525">
            <a:noFill/>
          </a:ln>
        </p:spPr>
        <p:txBody>
          <a:bodyPr lIns="82948" tIns="41474" rIns="82948" bIns="41474"/>
          <a:lstStyle>
            <a:lvl1pPr algn="r">
              <a:defRPr sz="1600" b="1">
                <a:solidFill>
                  <a:schemeClr val="bg1"/>
                </a:solidFill>
                <a:latin typeface="Times New Roman" panose="02020603050405020304" pitchFamily="18" charset="0"/>
              </a:defRPr>
            </a:lvl1pPr>
          </a:lstStyle>
          <a:p>
            <a:pPr lvl="0" fontAlgn="base"/>
            <a:fld id="{9A0DB2DC-4C9A-4742-B13C-FB6460FD3503}" type="slidenum">
              <a:rPr lang="en-US" altLang="zh-CN" strike="noStrike" noProof="1">
                <a:latin typeface="Times New Roman" panose="02020603050405020304" pitchFamily="18" charset="0"/>
                <a:ea typeface="宋体" panose="02010600030101010101" pitchFamily="2" charset="-122"/>
                <a:cs typeface="+mn-ea"/>
              </a:rPr>
              <a:t>‹#›</a:t>
            </a:fld>
            <a:endParaRPr lang="zh-CN" strike="noStrike" noProof="1"/>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sldNum="0" hdr="0" ftr="0" dt="0"/>
  <p:txStyles>
    <p:titleStyle>
      <a:lvl1pPr marL="0" lvl="0" indent="0" algn="l" defTabSz="370205" eaLnBrk="0" fontAlgn="base" latinLnBrk="0" hangingPunct="0">
        <a:lnSpc>
          <a:spcPct val="93000"/>
        </a:lnSpc>
        <a:spcBef>
          <a:spcPct val="0"/>
        </a:spcBef>
        <a:spcAft>
          <a:spcPct val="0"/>
        </a:spcAft>
        <a:buClr>
          <a:srgbClr val="000000"/>
        </a:buClr>
        <a:buSzPct val="100000"/>
        <a:buFont typeface="Times New Roman" panose="02020603050405020304" pitchFamily="18" charset="0"/>
        <a:buNone/>
        <a:defRPr sz="2600" b="0" i="0" u="none" kern="1200" baseline="0">
          <a:solidFill>
            <a:srgbClr val="000000"/>
          </a:solidFill>
          <a:latin typeface="+mj-lt"/>
          <a:ea typeface="+mj-ea"/>
          <a:cs typeface="+mj-cs"/>
        </a:defRPr>
      </a:lvl1pPr>
    </p:titleStyle>
    <p:bodyStyle>
      <a:lvl1pPr marL="282575" lvl="0" indent="-282575" algn="l" defTabSz="370205" eaLnBrk="0" fontAlgn="base" latinLnBrk="0" hangingPunct="0">
        <a:lnSpc>
          <a:spcPct val="93000"/>
        </a:lnSpc>
        <a:spcBef>
          <a:spcPct val="0"/>
        </a:spcBef>
        <a:spcAft>
          <a:spcPts val="1425"/>
        </a:spcAft>
        <a:buClr>
          <a:srgbClr val="000000"/>
        </a:buClr>
        <a:buSzPct val="100000"/>
        <a:buFont typeface="Times New Roman" panose="02020603050405020304" pitchFamily="18" charset="0"/>
        <a:buNone/>
        <a:defRPr sz="2200" b="0" i="0" u="none" kern="1200" baseline="0">
          <a:solidFill>
            <a:srgbClr val="000000"/>
          </a:solidFill>
          <a:latin typeface="+mn-lt"/>
          <a:ea typeface="+mn-ea"/>
          <a:cs typeface="+mn-cs"/>
        </a:defRPr>
      </a:lvl1pPr>
      <a:lvl2pPr marL="611505" lvl="1" indent="-234950" algn="l" defTabSz="370205" eaLnBrk="0" fontAlgn="base" latinLnBrk="0" hangingPunct="0">
        <a:lnSpc>
          <a:spcPct val="93000"/>
        </a:lnSpc>
        <a:spcBef>
          <a:spcPct val="0"/>
        </a:spcBef>
        <a:spcAft>
          <a:spcPts val="1140"/>
        </a:spcAft>
        <a:buClr>
          <a:srgbClr val="000000"/>
        </a:buClr>
        <a:buSzPct val="100000"/>
        <a:buFont typeface="Times New Roman" panose="02020603050405020304" pitchFamily="18" charset="0"/>
        <a:buNone/>
        <a:defRPr sz="1900" b="0" i="0" u="none" kern="1200" baseline="0">
          <a:solidFill>
            <a:srgbClr val="000000"/>
          </a:solidFill>
          <a:latin typeface="+mn-lt"/>
          <a:ea typeface="+mn-ea"/>
          <a:cs typeface="+mn-cs"/>
        </a:defRPr>
      </a:lvl2pPr>
      <a:lvl3pPr marL="939800" lvl="2" indent="-187325" algn="l" defTabSz="370205" eaLnBrk="0" fontAlgn="base" latinLnBrk="0" hangingPunct="0">
        <a:lnSpc>
          <a:spcPct val="93000"/>
        </a:lnSpc>
        <a:spcBef>
          <a:spcPct val="0"/>
        </a:spcBef>
        <a:spcAft>
          <a:spcPts val="850"/>
        </a:spcAft>
        <a:buClr>
          <a:srgbClr val="000000"/>
        </a:buClr>
        <a:buSzPct val="100000"/>
        <a:buFont typeface="Times New Roman" panose="02020603050405020304" pitchFamily="18" charset="0"/>
        <a:buNone/>
        <a:defRPr sz="1600" b="0" i="0" u="none" kern="1200" baseline="0">
          <a:solidFill>
            <a:srgbClr val="000000"/>
          </a:solidFill>
          <a:latin typeface="+mn-lt"/>
          <a:ea typeface="+mn-ea"/>
          <a:cs typeface="+mn-cs"/>
        </a:defRPr>
      </a:lvl3pPr>
      <a:lvl4pPr marL="1316355" lvl="3" indent="-187325" algn="l" defTabSz="370205" eaLnBrk="0" fontAlgn="base" latinLnBrk="0" hangingPunct="0">
        <a:lnSpc>
          <a:spcPct val="93000"/>
        </a:lnSpc>
        <a:spcBef>
          <a:spcPct val="0"/>
        </a:spcBef>
        <a:spcAft>
          <a:spcPts val="575"/>
        </a:spcAft>
        <a:buClr>
          <a:srgbClr val="000000"/>
        </a:buClr>
        <a:buSzPct val="100000"/>
        <a:buFont typeface="Times New Roman" panose="02020603050405020304" pitchFamily="18" charset="0"/>
        <a:buNone/>
        <a:defRPr sz="1400" b="0" i="0" u="none" kern="1200" baseline="0">
          <a:solidFill>
            <a:srgbClr val="000000"/>
          </a:solidFill>
          <a:latin typeface="+mn-lt"/>
          <a:ea typeface="+mn-ea"/>
          <a:cs typeface="+mn-cs"/>
        </a:defRPr>
      </a:lvl4pPr>
      <a:lvl5pPr marL="1694180" lvl="4" indent="-189230" algn="l" defTabSz="370205" eaLnBrk="0" fontAlgn="base" latinLnBrk="0" hangingPunct="0">
        <a:lnSpc>
          <a:spcPct val="93000"/>
        </a:lnSpc>
        <a:spcBef>
          <a:spcPct val="0"/>
        </a:spcBef>
        <a:spcAft>
          <a:spcPts val="290"/>
        </a:spcAft>
        <a:buClr>
          <a:srgbClr val="000000"/>
        </a:buClr>
        <a:buSzPct val="100000"/>
        <a:buFont typeface="Times New Roman" panose="02020603050405020304" pitchFamily="18" charset="0"/>
        <a:buNone/>
        <a:defRPr sz="1400" b="0" i="0" u="none" kern="1200" baseline="0">
          <a:solidFill>
            <a:srgbClr val="000000"/>
          </a:solidFill>
          <a:latin typeface="+mn-lt"/>
          <a:ea typeface="+mn-ea"/>
          <a:cs typeface="+mn-cs"/>
        </a:defRPr>
      </a:lvl5pPr>
      <a:lvl6pPr marL="2514600" lvl="5" indent="-228600" algn="l" defTabSz="370205" eaLnBrk="0" fontAlgn="base" latinLnBrk="0" hangingPunct="0">
        <a:lnSpc>
          <a:spcPct val="93000"/>
        </a:lnSpc>
        <a:spcBef>
          <a:spcPct val="0"/>
        </a:spcBef>
        <a:spcAft>
          <a:spcPts val="290"/>
        </a:spcAft>
        <a:buClr>
          <a:srgbClr val="000000"/>
        </a:buClr>
        <a:buSzPct val="100000"/>
        <a:buFont typeface="Times New Roman" panose="02020603050405020304" pitchFamily="18" charset="0"/>
        <a:buNone/>
        <a:defRPr sz="1400" b="0" i="0" u="none" kern="1200" baseline="0">
          <a:solidFill>
            <a:srgbClr val="000000"/>
          </a:solidFill>
          <a:latin typeface="+mn-lt"/>
          <a:ea typeface="+mn-ea"/>
          <a:cs typeface="+mn-cs"/>
        </a:defRPr>
      </a:lvl6pPr>
      <a:lvl7pPr marL="2971800" lvl="6" indent="-228600" algn="l" defTabSz="370205" eaLnBrk="0" fontAlgn="base" latinLnBrk="0" hangingPunct="0">
        <a:lnSpc>
          <a:spcPct val="93000"/>
        </a:lnSpc>
        <a:spcBef>
          <a:spcPct val="0"/>
        </a:spcBef>
        <a:spcAft>
          <a:spcPts val="290"/>
        </a:spcAft>
        <a:buClr>
          <a:srgbClr val="000000"/>
        </a:buClr>
        <a:buSzPct val="100000"/>
        <a:buFont typeface="Times New Roman" panose="02020603050405020304" pitchFamily="18" charset="0"/>
        <a:buNone/>
        <a:defRPr sz="1400" b="0" i="0" u="none" kern="1200" baseline="0">
          <a:solidFill>
            <a:srgbClr val="000000"/>
          </a:solidFill>
          <a:latin typeface="+mn-lt"/>
          <a:ea typeface="+mn-ea"/>
          <a:cs typeface="+mn-cs"/>
        </a:defRPr>
      </a:lvl7pPr>
      <a:lvl8pPr marL="3429000" lvl="7" indent="-228600" algn="l" defTabSz="370205" eaLnBrk="0" fontAlgn="base" latinLnBrk="0" hangingPunct="0">
        <a:lnSpc>
          <a:spcPct val="93000"/>
        </a:lnSpc>
        <a:spcBef>
          <a:spcPct val="0"/>
        </a:spcBef>
        <a:spcAft>
          <a:spcPts val="290"/>
        </a:spcAft>
        <a:buClr>
          <a:srgbClr val="000000"/>
        </a:buClr>
        <a:buSzPct val="100000"/>
        <a:buFont typeface="Times New Roman" panose="02020603050405020304" pitchFamily="18" charset="0"/>
        <a:buNone/>
        <a:defRPr sz="1400" b="0" i="0" u="none" kern="1200" baseline="0">
          <a:solidFill>
            <a:srgbClr val="000000"/>
          </a:solidFill>
          <a:latin typeface="+mn-lt"/>
          <a:ea typeface="+mn-ea"/>
          <a:cs typeface="+mn-cs"/>
        </a:defRPr>
      </a:lvl8pPr>
      <a:lvl9pPr marL="3886200" lvl="8" indent="-228600" algn="l" defTabSz="370205" eaLnBrk="0" fontAlgn="base" latinLnBrk="0" hangingPunct="0">
        <a:lnSpc>
          <a:spcPct val="93000"/>
        </a:lnSpc>
        <a:spcBef>
          <a:spcPct val="0"/>
        </a:spcBef>
        <a:spcAft>
          <a:spcPts val="290"/>
        </a:spcAft>
        <a:buClr>
          <a:srgbClr val="000000"/>
        </a:buClr>
        <a:buSzPct val="100000"/>
        <a:buFont typeface="Times New Roman" panose="02020603050405020304" pitchFamily="18" charset="0"/>
        <a:buNone/>
        <a:defRPr sz="1400" b="0" i="0" u="none" kern="1200" baseline="0">
          <a:solidFill>
            <a:srgbClr val="000000"/>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100" b="1"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100" b="1"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100" b="1"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100" b="1"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2100" b="1"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2100" b="1"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2100" b="1"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2100" b="1"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7">
            <a:alphaModFix amt="4999"/>
          </a:blip>
          <a:stretch>
            <a:fillRect/>
          </a:stretch>
        </a:blipFill>
        <a:effectLst/>
      </p:bgPr>
    </p:bg>
    <p:spTree>
      <p:nvGrpSpPr>
        <p:cNvPr id="1" name=""/>
        <p:cNvGrpSpPr/>
        <p:nvPr/>
      </p:nvGrpSpPr>
      <p:grpSpPr>
        <a:xfrm>
          <a:off x="0" y="0"/>
          <a:ext cx="0" cy="0"/>
          <a:chOff x="0" y="0"/>
          <a:chExt cx="0" cy="0"/>
        </a:xfrm>
      </p:grpSpPr>
      <p:sp>
        <p:nvSpPr>
          <p:cNvPr id="1026" name="矩形 1042"/>
          <p:cNvSpPr/>
          <p:nvPr userDrawn="1"/>
        </p:nvSpPr>
        <p:spPr>
          <a:xfrm>
            <a:off x="5219700" y="549275"/>
            <a:ext cx="865188" cy="863600"/>
          </a:xfrm>
          <a:prstGeom prst="rect">
            <a:avLst/>
          </a:prstGeom>
          <a:solidFill>
            <a:schemeClr val="bg1"/>
          </a:solidFill>
          <a:ln w="9525">
            <a:noFill/>
          </a:ln>
        </p:spPr>
        <p:txBody>
          <a:bodyPr anchor="t"/>
          <a:lstStyle/>
          <a:p>
            <a:endParaRPr lang="zh-CN" altLang="en-US">
              <a:solidFill>
                <a:srgbClr val="000000"/>
              </a:solidFill>
            </a:endParaRPr>
          </a:p>
        </p:txBody>
      </p:sp>
      <p:cxnSp>
        <p:nvCxnSpPr>
          <p:cNvPr id="8" name="直接连接符 7"/>
          <p:cNvCxnSpPr>
            <a:endCxn id="1034" idx="1"/>
          </p:cNvCxnSpPr>
          <p:nvPr/>
        </p:nvCxnSpPr>
        <p:spPr>
          <a:xfrm flipV="1">
            <a:off x="19685" y="972185"/>
            <a:ext cx="8228965" cy="8255"/>
          </a:xfrm>
          <a:prstGeom prst="line">
            <a:avLst/>
          </a:prstGeom>
          <a:ln w="28575" cmpd="thickThin">
            <a:gradFill>
              <a:gsLst>
                <a:gs pos="0">
                  <a:schemeClr val="accent1">
                    <a:lumMod val="5000"/>
                    <a:lumOff val="95000"/>
                  </a:schemeClr>
                </a:gs>
                <a:gs pos="65000">
                  <a:schemeClr val="accent3">
                    <a:lumMod val="50000"/>
                  </a:schemeClr>
                </a:gs>
                <a:gs pos="83000">
                  <a:schemeClr val="accent1">
                    <a:lumMod val="45000"/>
                    <a:lumOff val="55000"/>
                  </a:schemeClr>
                </a:gs>
                <a:gs pos="100000">
                  <a:schemeClr val="accent1">
                    <a:lumMod val="30000"/>
                    <a:lumOff val="7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2" name="日期占位符 1025"/>
          <p:cNvSpPr>
            <a:spLocks noGrp="1"/>
          </p:cNvSpPr>
          <p:nvPr>
            <p:ph type="dt" sz="half" idx="2"/>
          </p:nvPr>
        </p:nvSpPr>
        <p:spPr>
          <a:xfrm>
            <a:off x="457200" y="6245225"/>
            <a:ext cx="2133600" cy="476250"/>
          </a:xfrm>
          <a:prstGeom prst="rect">
            <a:avLst/>
          </a:prstGeom>
          <a:noFill/>
          <a:ln w="9525">
            <a:noFill/>
            <a:miter/>
          </a:ln>
        </p:spPr>
        <p:txBody>
          <a:bodyPr/>
          <a:lstStyle>
            <a:lvl1pPr>
              <a:defRPr sz="1400"/>
            </a:lvl1pPr>
          </a:lstStyle>
          <a:p>
            <a:endParaRPr lang="zh-CN" altLang="en-US" noProof="1">
              <a:solidFill>
                <a:srgbClr val="000000"/>
              </a:solidFill>
            </a:endParaRPr>
          </a:p>
        </p:txBody>
      </p:sp>
      <p:sp>
        <p:nvSpPr>
          <p:cNvPr id="1027" name="页脚占位符 1026"/>
          <p:cNvSpPr>
            <a:spLocks noGrp="1"/>
          </p:cNvSpPr>
          <p:nvPr>
            <p:ph type="ftr" sz="quarter" idx="3"/>
          </p:nvPr>
        </p:nvSpPr>
        <p:spPr>
          <a:xfrm>
            <a:off x="3124200" y="6245225"/>
            <a:ext cx="2895600" cy="476250"/>
          </a:xfrm>
          <a:prstGeom prst="rect">
            <a:avLst/>
          </a:prstGeom>
          <a:noFill/>
          <a:ln w="9525">
            <a:noFill/>
            <a:miter/>
          </a:ln>
        </p:spPr>
        <p:txBody>
          <a:bodyPr/>
          <a:lstStyle>
            <a:lvl1pPr algn="ctr">
              <a:defRPr sz="1400"/>
            </a:lvl1pPr>
          </a:lstStyle>
          <a:p>
            <a:endParaRPr lang="zh-CN" altLang="en-US" noProof="1">
              <a:solidFill>
                <a:srgbClr val="000000"/>
              </a:solidFill>
            </a:endParaRPr>
          </a:p>
        </p:txBody>
      </p:sp>
      <p:sp>
        <p:nvSpPr>
          <p:cNvPr id="1028" name="灯片编号占位符 1027"/>
          <p:cNvSpPr>
            <a:spLocks noGrp="1"/>
          </p:cNvSpPr>
          <p:nvPr>
            <p:ph type="sldNum" sz="quarter" idx="4"/>
          </p:nvPr>
        </p:nvSpPr>
        <p:spPr>
          <a:xfrm>
            <a:off x="6553200" y="6245225"/>
            <a:ext cx="2133600" cy="476250"/>
          </a:xfrm>
          <a:prstGeom prst="rect">
            <a:avLst/>
          </a:prstGeom>
          <a:noFill/>
          <a:ln w="9525">
            <a:noFill/>
            <a:miter/>
          </a:ln>
        </p:spPr>
        <p:txBody>
          <a:bodyPr/>
          <a:lstStyle>
            <a:lvl1pPr algn="r">
              <a:defRPr sz="1400"/>
            </a:lvl1pPr>
          </a:lstStyle>
          <a:p>
            <a:fld id="{9A0DB2DC-4C9A-4742-B13C-FB6460FD3503}" type="slidenum">
              <a:rPr lang="zh-CN" altLang="en-US" noProof="1" dirty="0">
                <a:solidFill>
                  <a:srgbClr val="000000"/>
                </a:solidFill>
                <a:cs typeface="+mn-ea"/>
              </a:rPr>
              <a:t>‹#›</a:t>
            </a:fld>
            <a:endParaRPr lang="zh-CN" altLang="en-US" noProof="1">
              <a:solidFill>
                <a:srgbClr val="000000"/>
              </a:solidFill>
            </a:endParaRPr>
          </a:p>
        </p:txBody>
      </p:sp>
      <p:sp>
        <p:nvSpPr>
          <p:cNvPr id="151039" name="Oval 511"/>
          <p:cNvSpPr>
            <a:spLocks noChangeArrowheads="1"/>
          </p:cNvSpPr>
          <p:nvPr userDrawn="1"/>
        </p:nvSpPr>
        <p:spPr bwMode="gray">
          <a:xfrm>
            <a:off x="6134100" y="682625"/>
            <a:ext cx="619125" cy="615950"/>
          </a:xfrm>
          <a:prstGeom prst="ellipse">
            <a:avLst/>
          </a:prstGeom>
          <a:blipFill dpi="0" rotWithShape="1">
            <a:blip r:embed="rId18" cstate="print"/>
            <a:srcRect/>
            <a:stretch>
              <a:fillRect/>
            </a:stretch>
          </a:blipFill>
          <a:ln w="57150" algn="ctr">
            <a:solidFill>
              <a:srgbClr val="F8F8F8">
                <a:alpha val="70000"/>
              </a:srgbClr>
            </a:solidFill>
            <a:round/>
          </a:ln>
          <a:effectLst/>
        </p:spPr>
        <p:txBody>
          <a:bodyPr wrap="none" anchor="ctr"/>
          <a:lstStyle/>
          <a:p>
            <a:pPr algn="ctr" rtl="0">
              <a:buFontTx/>
              <a:buNone/>
              <a:defRPr/>
            </a:pPr>
            <a:endParaRPr lang="zh-CN" altLang="en-US" b="1">
              <a:solidFill>
                <a:srgbClr val="000000"/>
              </a:solidFill>
              <a:cs typeface="+mn-cs"/>
            </a:endParaRPr>
          </a:p>
        </p:txBody>
      </p:sp>
      <p:sp>
        <p:nvSpPr>
          <p:cNvPr id="151043" name="Oval 515"/>
          <p:cNvSpPr>
            <a:spLocks noChangeArrowheads="1"/>
          </p:cNvSpPr>
          <p:nvPr userDrawn="1"/>
        </p:nvSpPr>
        <p:spPr bwMode="gray">
          <a:xfrm>
            <a:off x="6854825" y="682625"/>
            <a:ext cx="619125" cy="615950"/>
          </a:xfrm>
          <a:prstGeom prst="ellipse">
            <a:avLst/>
          </a:prstGeom>
          <a:blipFill dpi="0" rotWithShape="1">
            <a:blip r:embed="rId19" cstate="print"/>
            <a:srcRect/>
            <a:stretch>
              <a:fillRect/>
            </a:stretch>
          </a:blipFill>
          <a:ln w="38100" algn="ctr">
            <a:solidFill>
              <a:srgbClr val="F8F8F8">
                <a:alpha val="70000"/>
              </a:srgbClr>
            </a:solidFill>
            <a:round/>
          </a:ln>
          <a:effectLst/>
        </p:spPr>
        <p:txBody>
          <a:bodyPr wrap="none" anchor="ctr"/>
          <a:lstStyle/>
          <a:p>
            <a:pPr algn="ctr" rtl="0">
              <a:buFontTx/>
              <a:buNone/>
              <a:defRPr/>
            </a:pPr>
            <a:endParaRPr lang="zh-CN" altLang="en-US" b="1">
              <a:solidFill>
                <a:srgbClr val="000000"/>
              </a:solidFill>
              <a:cs typeface="+mn-cs"/>
            </a:endParaRPr>
          </a:p>
        </p:txBody>
      </p:sp>
      <p:sp>
        <p:nvSpPr>
          <p:cNvPr id="151036" name="Oval 508"/>
          <p:cNvSpPr>
            <a:spLocks noChangeArrowheads="1"/>
          </p:cNvSpPr>
          <p:nvPr userDrawn="1"/>
        </p:nvSpPr>
        <p:spPr bwMode="gray">
          <a:xfrm>
            <a:off x="7566025" y="671513"/>
            <a:ext cx="619125" cy="614363"/>
          </a:xfrm>
          <a:prstGeom prst="ellipse">
            <a:avLst/>
          </a:prstGeom>
          <a:blipFill dpi="0" rotWithShape="1">
            <a:blip r:embed="rId20" cstate="print"/>
            <a:srcRect/>
            <a:stretch>
              <a:fillRect/>
            </a:stretch>
          </a:blipFill>
          <a:ln w="28575" algn="ctr">
            <a:solidFill>
              <a:srgbClr val="F8F8F8">
                <a:alpha val="70000"/>
              </a:srgbClr>
            </a:solidFill>
            <a:round/>
          </a:ln>
          <a:effectLst/>
        </p:spPr>
        <p:txBody>
          <a:bodyPr wrap="none" anchor="ctr"/>
          <a:lstStyle/>
          <a:p>
            <a:pPr algn="ctr" rtl="0">
              <a:buFontTx/>
              <a:buNone/>
              <a:defRPr/>
            </a:pPr>
            <a:endParaRPr lang="zh-CN" altLang="en-US" b="1">
              <a:solidFill>
                <a:srgbClr val="000000"/>
              </a:solidFill>
              <a:cs typeface="+mn-cs"/>
            </a:endParaRPr>
          </a:p>
        </p:txBody>
      </p:sp>
      <p:pic>
        <p:nvPicPr>
          <p:cNvPr id="1034" name="图片 5"/>
          <p:cNvPicPr>
            <a:picLocks noChangeAspect="1"/>
          </p:cNvPicPr>
          <p:nvPr userDrawn="1"/>
        </p:nvPicPr>
        <p:blipFill>
          <a:blip r:embed="rId21"/>
          <a:srcRect l="55502" t="23352" r="39780" b="68542"/>
          <a:stretch>
            <a:fillRect/>
          </a:stretch>
        </p:blipFill>
        <p:spPr>
          <a:xfrm>
            <a:off x="8248650" y="588963"/>
            <a:ext cx="714375" cy="7667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ransition/>
  <p:hf sldNum="0" hdr="0" ftr="0" dt="0"/>
  <p:txStyles>
    <p:title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365780"/>
            <a:ext cx="7886418" cy="1324636"/>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792" y="1825890"/>
            <a:ext cx="7886418" cy="435172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792" y="6356747"/>
            <a:ext cx="2056836" cy="364275"/>
          </a:xfrm>
          <a:prstGeom prst="rect">
            <a:avLst/>
          </a:prstGeom>
        </p:spPr>
        <p:txBody>
          <a:bodyPr vert="horz" lIns="91440" tIns="45720" rIns="91440" bIns="45720" rtlCol="0" anchor="ctr"/>
          <a:lstStyle>
            <a:lvl1pPr algn="l">
              <a:defRPr sz="855">
                <a:solidFill>
                  <a:schemeClr val="tx1">
                    <a:tint val="75000"/>
                  </a:schemeClr>
                </a:solidFill>
              </a:defRPr>
            </a:lvl1pPr>
          </a:lstStyle>
          <a:p>
            <a:fld id="{4213C488-893C-4E0E-83A8-8ED84DC1D460}" type="datetime1">
              <a:rPr lang="id-ID" altLang="zh-CN" smtClean="0"/>
              <a:t>22/09/2023</a:t>
            </a:fld>
            <a:endParaRPr lang="zh-CN" altLang="en-US"/>
          </a:p>
        </p:txBody>
      </p:sp>
      <p:sp>
        <p:nvSpPr>
          <p:cNvPr id="5" name="页脚占位符 4"/>
          <p:cNvSpPr>
            <a:spLocks noGrp="1"/>
          </p:cNvSpPr>
          <p:nvPr>
            <p:ph type="ftr" sz="quarter" idx="3"/>
          </p:nvPr>
        </p:nvSpPr>
        <p:spPr>
          <a:xfrm>
            <a:off x="3028810" y="6356747"/>
            <a:ext cx="3086382" cy="364275"/>
          </a:xfrm>
          <a:prstGeom prst="rect">
            <a:avLst/>
          </a:prstGeom>
        </p:spPr>
        <p:txBody>
          <a:bodyPr vert="horz" lIns="91440" tIns="45720" rIns="91440" bIns="45720" rtlCol="0" anchor="ctr"/>
          <a:lstStyle>
            <a:lvl1pPr algn="ctr">
              <a:defRPr sz="85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8374" y="6356747"/>
            <a:ext cx="2056836" cy="364275"/>
          </a:xfrm>
          <a:prstGeom prst="rect">
            <a:avLst/>
          </a:prstGeom>
        </p:spPr>
        <p:txBody>
          <a:bodyPr vert="horz" lIns="91440" tIns="45720" rIns="91440" bIns="45720" rtlCol="0" anchor="ctr"/>
          <a:lstStyle>
            <a:lvl1pPr algn="r">
              <a:defRPr sz="855">
                <a:solidFill>
                  <a:schemeClr val="tx1">
                    <a:tint val="75000"/>
                  </a:schemeClr>
                </a:solidFill>
              </a:defRPr>
            </a:lvl1pPr>
          </a:lstStyle>
          <a:p>
            <a:fld id="{27406F3C-FA24-4A80-8CD4-EE5698C541F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ftr="0" dt="0"/>
  <p:txStyles>
    <p:titleStyle>
      <a:lvl1pPr algn="l" defTabSz="650240" rtl="0" eaLnBrk="1" latinLnBrk="0" hangingPunct="1">
        <a:lnSpc>
          <a:spcPct val="90000"/>
        </a:lnSpc>
        <a:spcBef>
          <a:spcPct val="0"/>
        </a:spcBef>
        <a:buNone/>
        <a:defRPr sz="3130" kern="1200">
          <a:solidFill>
            <a:schemeClr val="tx1"/>
          </a:solidFill>
          <a:latin typeface="+mj-lt"/>
          <a:ea typeface="+mj-ea"/>
          <a:cs typeface="+mj-cs"/>
        </a:defRPr>
      </a:lvl1pPr>
    </p:titleStyle>
    <p:bodyStyle>
      <a:lvl1pPr marL="162560" indent="-162560" algn="l" defTabSz="650240" rtl="0" eaLnBrk="1" latinLnBrk="0" hangingPunct="1">
        <a:lnSpc>
          <a:spcPct val="90000"/>
        </a:lnSpc>
        <a:spcBef>
          <a:spcPts val="710"/>
        </a:spcBef>
        <a:buFont typeface="Arial" panose="020B0604020202020204" pitchFamily="34" charset="0"/>
        <a:buChar char="•"/>
        <a:defRPr sz="1990" kern="1200">
          <a:solidFill>
            <a:schemeClr val="tx1"/>
          </a:solidFill>
          <a:latin typeface="+mn-lt"/>
          <a:ea typeface="+mn-ea"/>
          <a:cs typeface="+mn-cs"/>
        </a:defRPr>
      </a:lvl1pPr>
      <a:lvl2pPr marL="487680" indent="-162560" algn="l" defTabSz="650240" rtl="0" eaLnBrk="1" latinLnBrk="0" hangingPunct="1">
        <a:lnSpc>
          <a:spcPct val="90000"/>
        </a:lnSpc>
        <a:spcBef>
          <a:spcPts val="355"/>
        </a:spcBef>
        <a:buFont typeface="Arial" panose="020B0604020202020204" pitchFamily="34" charset="0"/>
        <a:buChar char="•"/>
        <a:defRPr sz="1705" kern="1200">
          <a:solidFill>
            <a:schemeClr val="tx1"/>
          </a:solidFill>
          <a:latin typeface="+mn-lt"/>
          <a:ea typeface="+mn-ea"/>
          <a:cs typeface="+mn-cs"/>
        </a:defRPr>
      </a:lvl2pPr>
      <a:lvl3pPr marL="812800" indent="-162560" algn="l" defTabSz="650240" rtl="0" eaLnBrk="1" latinLnBrk="0" hangingPunct="1">
        <a:lnSpc>
          <a:spcPct val="90000"/>
        </a:lnSpc>
        <a:spcBef>
          <a:spcPts val="355"/>
        </a:spcBef>
        <a:buFont typeface="Arial" panose="020B0604020202020204" pitchFamily="34" charset="0"/>
        <a:buChar char="•"/>
        <a:defRPr sz="1420" kern="1200">
          <a:solidFill>
            <a:schemeClr val="tx1"/>
          </a:solidFill>
          <a:latin typeface="+mn-lt"/>
          <a:ea typeface="+mn-ea"/>
          <a:cs typeface="+mn-cs"/>
        </a:defRPr>
      </a:lvl3pPr>
      <a:lvl4pPr marL="113792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4pPr>
      <a:lvl5pPr marL="146304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5pPr>
      <a:lvl6pPr marL="178816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6pPr>
      <a:lvl7pPr marL="211328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7pPr>
      <a:lvl8pPr marL="243840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8pPr>
      <a:lvl9pPr marL="2763520" indent="-162560" algn="l" defTabSz="650240" rtl="0" eaLnBrk="1" latinLnBrk="0" hangingPunct="1">
        <a:lnSpc>
          <a:spcPct val="90000"/>
        </a:lnSpc>
        <a:spcBef>
          <a:spcPts val="355"/>
        </a:spcBef>
        <a:buFont typeface="Arial" panose="020B0604020202020204" pitchFamily="34" charset="0"/>
        <a:buChar char="•"/>
        <a:defRPr sz="1280" kern="1200">
          <a:solidFill>
            <a:schemeClr val="tx1"/>
          </a:solidFill>
          <a:latin typeface="+mn-lt"/>
          <a:ea typeface="+mn-ea"/>
          <a:cs typeface="+mn-cs"/>
        </a:defRPr>
      </a:lvl9pPr>
    </p:bodyStyle>
    <p:otherStyle>
      <a:defPPr>
        <a:defRPr lang="zh-CN"/>
      </a:defPPr>
      <a:lvl1pPr marL="0" algn="l" defTabSz="650240" rtl="0" eaLnBrk="1" latinLnBrk="0" hangingPunct="1">
        <a:defRPr sz="1280" kern="1200">
          <a:solidFill>
            <a:schemeClr val="tx1"/>
          </a:solidFill>
          <a:latin typeface="+mn-lt"/>
          <a:ea typeface="+mn-ea"/>
          <a:cs typeface="+mn-cs"/>
        </a:defRPr>
      </a:lvl1pPr>
      <a:lvl2pPr marL="325120" algn="l" defTabSz="650240" rtl="0" eaLnBrk="1" latinLnBrk="0" hangingPunct="1">
        <a:defRPr sz="1280" kern="1200">
          <a:solidFill>
            <a:schemeClr val="tx1"/>
          </a:solidFill>
          <a:latin typeface="+mn-lt"/>
          <a:ea typeface="+mn-ea"/>
          <a:cs typeface="+mn-cs"/>
        </a:defRPr>
      </a:lvl2pPr>
      <a:lvl3pPr marL="650240" algn="l" defTabSz="650240" rtl="0" eaLnBrk="1" latinLnBrk="0" hangingPunct="1">
        <a:defRPr sz="1280" kern="1200">
          <a:solidFill>
            <a:schemeClr val="tx1"/>
          </a:solidFill>
          <a:latin typeface="+mn-lt"/>
          <a:ea typeface="+mn-ea"/>
          <a:cs typeface="+mn-cs"/>
        </a:defRPr>
      </a:lvl3pPr>
      <a:lvl4pPr marL="975360" algn="l" defTabSz="650240" rtl="0" eaLnBrk="1" latinLnBrk="0" hangingPunct="1">
        <a:defRPr sz="1280" kern="1200">
          <a:solidFill>
            <a:schemeClr val="tx1"/>
          </a:solidFill>
          <a:latin typeface="+mn-lt"/>
          <a:ea typeface="+mn-ea"/>
          <a:cs typeface="+mn-cs"/>
        </a:defRPr>
      </a:lvl4pPr>
      <a:lvl5pPr marL="1300480" algn="l" defTabSz="650240" rtl="0" eaLnBrk="1" latinLnBrk="0" hangingPunct="1">
        <a:defRPr sz="1280" kern="1200">
          <a:solidFill>
            <a:schemeClr val="tx1"/>
          </a:solidFill>
          <a:latin typeface="+mn-lt"/>
          <a:ea typeface="+mn-ea"/>
          <a:cs typeface="+mn-cs"/>
        </a:defRPr>
      </a:lvl5pPr>
      <a:lvl6pPr marL="1625600" algn="l" defTabSz="650240" rtl="0" eaLnBrk="1" latinLnBrk="0" hangingPunct="1">
        <a:defRPr sz="1280" kern="1200">
          <a:solidFill>
            <a:schemeClr val="tx1"/>
          </a:solidFill>
          <a:latin typeface="+mn-lt"/>
          <a:ea typeface="+mn-ea"/>
          <a:cs typeface="+mn-cs"/>
        </a:defRPr>
      </a:lvl6pPr>
      <a:lvl7pPr marL="1950720" algn="l" defTabSz="650240" rtl="0" eaLnBrk="1" latinLnBrk="0" hangingPunct="1">
        <a:defRPr sz="1280" kern="1200">
          <a:solidFill>
            <a:schemeClr val="tx1"/>
          </a:solidFill>
          <a:latin typeface="+mn-lt"/>
          <a:ea typeface="+mn-ea"/>
          <a:cs typeface="+mn-cs"/>
        </a:defRPr>
      </a:lvl7pPr>
      <a:lvl8pPr marL="2275840" algn="l" defTabSz="650240" rtl="0" eaLnBrk="1" latinLnBrk="0" hangingPunct="1">
        <a:defRPr sz="1280" kern="1200">
          <a:solidFill>
            <a:schemeClr val="tx1"/>
          </a:solidFill>
          <a:latin typeface="+mn-lt"/>
          <a:ea typeface="+mn-ea"/>
          <a:cs typeface="+mn-cs"/>
        </a:defRPr>
      </a:lvl8pPr>
      <a:lvl9pPr marL="2600960" algn="l" defTabSz="650240" rtl="0" eaLnBrk="1" latinLnBrk="0" hangingPunct="1">
        <a:defRPr sz="12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6.png"/></Relationships>
</file>

<file path=ppt/slides/_rels/slide103.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38.png"/><Relationship Id="rId7" Type="http://schemas.openxmlformats.org/officeDocument/2006/relationships/image" Target="../media/image243.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242.png"/><Relationship Id="rId5" Type="http://schemas.openxmlformats.org/officeDocument/2006/relationships/image" Target="../media/image241.png"/><Relationship Id="rId10" Type="http://schemas.microsoft.com/office/2007/relationships/hdphoto" Target="../media/hdphoto1.wdp"/><Relationship Id="rId4" Type="http://schemas.openxmlformats.org/officeDocument/2006/relationships/image" Target="../media/image239.png"/><Relationship Id="rId9" Type="http://schemas.openxmlformats.org/officeDocument/2006/relationships/image" Target="../media/image244.png"/></Relationships>
</file>

<file path=ppt/slides/_rels/slide104.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45.jpeg"/><Relationship Id="rId1" Type="http://schemas.openxmlformats.org/officeDocument/2006/relationships/slideLayout" Target="../slideLayouts/slideLayout7.xml"/><Relationship Id="rId6" Type="http://schemas.openxmlformats.org/officeDocument/2006/relationships/image" Target="../media/image247.png"/><Relationship Id="rId5" Type="http://schemas.microsoft.com/office/2007/relationships/hdphoto" Target="../media/hdphoto3.wdp"/><Relationship Id="rId4" Type="http://schemas.openxmlformats.org/officeDocument/2006/relationships/image" Target="../media/image246.png"/></Relationships>
</file>

<file path=ppt/slides/_rels/slide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4.png"/><Relationship Id="rId1" Type="http://schemas.openxmlformats.org/officeDocument/2006/relationships/slideLayout" Target="../slideLayouts/slideLayout7.xml"/><Relationship Id="rId5" Type="http://schemas.openxmlformats.org/officeDocument/2006/relationships/image" Target="../media/image249.png"/><Relationship Id="rId4" Type="http://schemas.openxmlformats.org/officeDocument/2006/relationships/image" Target="../media/image248.png"/></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image" Target="../media/image253.png"/><Relationship Id="rId7" Type="http://schemas.openxmlformats.org/officeDocument/2006/relationships/image" Target="../media/image251.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104.bin"/><Relationship Id="rId5" Type="http://schemas.openxmlformats.org/officeDocument/2006/relationships/image" Target="../media/image250.wmf"/><Relationship Id="rId4" Type="http://schemas.openxmlformats.org/officeDocument/2006/relationships/oleObject" Target="../embeddings/oleObject103.bin"/><Relationship Id="rId9" Type="http://schemas.openxmlformats.org/officeDocument/2006/relationships/image" Target="../media/image252.wmf"/></Relationships>
</file>

<file path=ppt/slides/_rels/slide10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55.png"/></Relationships>
</file>

<file path=ppt/slides/_rels/slide108.xml.rels><?xml version="1.0" encoding="UTF-8" standalone="yes"?>
<Relationships xmlns="http://schemas.openxmlformats.org/package/2006/relationships"><Relationship Id="rId8" Type="http://schemas.openxmlformats.org/officeDocument/2006/relationships/image" Target="../media/image258.wmf"/><Relationship Id="rId13" Type="http://schemas.openxmlformats.org/officeDocument/2006/relationships/oleObject" Target="../embeddings/oleObject111.bin"/><Relationship Id="rId18" Type="http://schemas.openxmlformats.org/officeDocument/2006/relationships/image" Target="../media/image263.w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260.wmf"/><Relationship Id="rId17" Type="http://schemas.openxmlformats.org/officeDocument/2006/relationships/oleObject" Target="../embeddings/oleObject113.bin"/><Relationship Id="rId2" Type="http://schemas.openxmlformats.org/officeDocument/2006/relationships/slideLayout" Target="../slideLayouts/slideLayout7.xml"/><Relationship Id="rId16" Type="http://schemas.openxmlformats.org/officeDocument/2006/relationships/image" Target="../media/image262.wmf"/><Relationship Id="rId20" Type="http://schemas.openxmlformats.org/officeDocument/2006/relationships/image" Target="../media/image264.wmf"/><Relationship Id="rId1" Type="http://schemas.openxmlformats.org/officeDocument/2006/relationships/vmlDrawing" Target="../drawings/vmlDrawing35.vml"/><Relationship Id="rId6" Type="http://schemas.openxmlformats.org/officeDocument/2006/relationships/image" Target="../media/image257.wmf"/><Relationship Id="rId11" Type="http://schemas.openxmlformats.org/officeDocument/2006/relationships/oleObject" Target="../embeddings/oleObject110.bin"/><Relationship Id="rId5" Type="http://schemas.openxmlformats.org/officeDocument/2006/relationships/oleObject" Target="../embeddings/oleObject107.bin"/><Relationship Id="rId15" Type="http://schemas.openxmlformats.org/officeDocument/2006/relationships/oleObject" Target="../embeddings/oleObject112.bin"/><Relationship Id="rId10" Type="http://schemas.openxmlformats.org/officeDocument/2006/relationships/image" Target="../media/image259.wmf"/><Relationship Id="rId19" Type="http://schemas.openxmlformats.org/officeDocument/2006/relationships/oleObject" Target="../embeddings/oleObject114.bin"/><Relationship Id="rId4" Type="http://schemas.openxmlformats.org/officeDocument/2006/relationships/image" Target="../media/image256.wmf"/><Relationship Id="rId9" Type="http://schemas.openxmlformats.org/officeDocument/2006/relationships/oleObject" Target="../embeddings/oleObject109.bin"/><Relationship Id="rId14" Type="http://schemas.openxmlformats.org/officeDocument/2006/relationships/image" Target="../media/image261.wmf"/></Relationships>
</file>

<file path=ppt/slides/_rels/slide10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tags" Target="../tags/tag30.xml"/><Relationship Id="rId7" Type="http://schemas.openxmlformats.org/officeDocument/2006/relationships/notesSlide" Target="../notesSlides/notesSlide18.xml"/><Relationship Id="rId2" Type="http://schemas.openxmlformats.org/officeDocument/2006/relationships/tags" Target="../tags/tag29.xml"/><Relationship Id="rId1" Type="http://schemas.openxmlformats.org/officeDocument/2006/relationships/vmlDrawing" Target="../drawings/vmlDrawing36.vml"/><Relationship Id="rId6" Type="http://schemas.openxmlformats.org/officeDocument/2006/relationships/slideLayout" Target="../slideLayouts/slideLayout17.xml"/><Relationship Id="rId11" Type="http://schemas.openxmlformats.org/officeDocument/2006/relationships/image" Target="../media/image267.wmf"/><Relationship Id="rId5" Type="http://schemas.openxmlformats.org/officeDocument/2006/relationships/tags" Target="../tags/tag32.xml"/><Relationship Id="rId10" Type="http://schemas.openxmlformats.org/officeDocument/2006/relationships/oleObject" Target="../embeddings/oleObject115.bin"/><Relationship Id="rId4" Type="http://schemas.openxmlformats.org/officeDocument/2006/relationships/tags" Target="../tags/tag31.xml"/><Relationship Id="rId9" Type="http://schemas.openxmlformats.org/officeDocument/2006/relationships/image" Target="../media/image269.png"/></Relationships>
</file>

<file path=ppt/slides/_rels/slide111.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271.emf"/><Relationship Id="rId7" Type="http://schemas.openxmlformats.org/officeDocument/2006/relationships/image" Target="../media/image275.emf"/><Relationship Id="rId2" Type="http://schemas.openxmlformats.org/officeDocument/2006/relationships/image" Target="../media/image270.emf"/><Relationship Id="rId1" Type="http://schemas.openxmlformats.org/officeDocument/2006/relationships/slideLayout" Target="../slideLayouts/slideLayout7.xml"/><Relationship Id="rId6" Type="http://schemas.openxmlformats.org/officeDocument/2006/relationships/image" Target="../media/image274.emf"/><Relationship Id="rId5" Type="http://schemas.openxmlformats.org/officeDocument/2006/relationships/image" Target="../media/image273.emf"/><Relationship Id="rId4" Type="http://schemas.openxmlformats.org/officeDocument/2006/relationships/image" Target="../media/image272.emf"/><Relationship Id="rId9" Type="http://schemas.openxmlformats.org/officeDocument/2006/relationships/image" Target="../media/image631.png"/></Relationships>
</file>

<file path=ppt/slides/_rels/slide11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slideLayout" Target="../slideLayouts/slideLayout7.xml"/><Relationship Id="rId7" Type="http://schemas.openxmlformats.org/officeDocument/2006/relationships/image" Target="../media/image278.wmf"/><Relationship Id="rId2" Type="http://schemas.openxmlformats.org/officeDocument/2006/relationships/tags" Target="../tags/tag33.xml"/><Relationship Id="rId1" Type="http://schemas.openxmlformats.org/officeDocument/2006/relationships/vmlDrawing" Target="../drawings/vmlDrawing37.vml"/><Relationship Id="rId6" Type="http://schemas.openxmlformats.org/officeDocument/2006/relationships/oleObject" Target="../embeddings/oleObject117.bin"/><Relationship Id="rId5" Type="http://schemas.openxmlformats.org/officeDocument/2006/relationships/image" Target="../media/image277.wmf"/><Relationship Id="rId4" Type="http://schemas.openxmlformats.org/officeDocument/2006/relationships/oleObject" Target="../embeddings/oleObject116.bin"/></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281.wmf"/><Relationship Id="rId5" Type="http://schemas.openxmlformats.org/officeDocument/2006/relationships/oleObject" Target="../embeddings/oleObject119.bin"/><Relationship Id="rId4" Type="http://schemas.openxmlformats.org/officeDocument/2006/relationships/image" Target="../media/image280.wmf"/></Relationships>
</file>

<file path=ppt/slides/_rels/slide115.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7.xml"/><Relationship Id="rId1" Type="http://schemas.openxmlformats.org/officeDocument/2006/relationships/vmlDrawing" Target="../drawings/vmlDrawing39.vml"/><Relationship Id="rId5" Type="http://schemas.openxmlformats.org/officeDocument/2006/relationships/image" Target="../media/image284.png"/><Relationship Id="rId4" Type="http://schemas.openxmlformats.org/officeDocument/2006/relationships/image" Target="../media/image283.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 Id="rId5" Type="http://schemas.openxmlformats.org/officeDocument/2006/relationships/image" Target="../media/image288.png"/><Relationship Id="rId4" Type="http://schemas.openxmlformats.org/officeDocument/2006/relationships/image" Target="../media/image287.png"/></Relationships>
</file>

<file path=ppt/slides/_rels/slide119.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image" Target="../media/image289.png"/><Relationship Id="rId1" Type="http://schemas.openxmlformats.org/officeDocument/2006/relationships/slideLayout" Target="../slideLayouts/slideLayout2.xml"/><Relationship Id="rId6" Type="http://schemas.openxmlformats.org/officeDocument/2006/relationships/image" Target="../media/image293.jpeg"/><Relationship Id="rId5" Type="http://schemas.openxmlformats.org/officeDocument/2006/relationships/image" Target="../media/image292.jpeg"/><Relationship Id="rId4" Type="http://schemas.openxmlformats.org/officeDocument/2006/relationships/image" Target="../media/image29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294.png"/></Relationships>
</file>

<file path=ppt/slides/_rels/slide12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diagramLayout" Target="../diagrams/layout2.xml"/><Relationship Id="rId7" Type="http://schemas.openxmlformats.org/officeDocument/2006/relationships/image" Target="../media/image285.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9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285.png"/></Relationships>
</file>

<file path=ppt/slides/_rels/slide12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0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0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image" Target="../media/image309.jpeg"/><Relationship Id="rId1" Type="http://schemas.openxmlformats.org/officeDocument/2006/relationships/slideLayout" Target="../slideLayouts/slideLayout7.xml"/><Relationship Id="rId4" Type="http://schemas.openxmlformats.org/officeDocument/2006/relationships/image" Target="../media/image285.png"/></Relationships>
</file>

<file path=ppt/slides/_rels/slide136.xml.rels><?xml version="1.0" encoding="UTF-8" standalone="yes"?>
<Relationships xmlns="http://schemas.openxmlformats.org/package/2006/relationships"><Relationship Id="rId3" Type="http://schemas.openxmlformats.org/officeDocument/2006/relationships/image" Target="../media/image311.emf"/><Relationship Id="rId2" Type="http://schemas.openxmlformats.org/officeDocument/2006/relationships/image" Target="../media/image285.png"/><Relationship Id="rId1" Type="http://schemas.openxmlformats.org/officeDocument/2006/relationships/slideLayout" Target="../slideLayouts/slideLayout7.xml"/><Relationship Id="rId4" Type="http://schemas.openxmlformats.org/officeDocument/2006/relationships/image" Target="../media/image312.png"/></Relationships>
</file>

<file path=ppt/slides/_rels/slide13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314.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15.xml"/><Relationship Id="rId4" Type="http://schemas.openxmlformats.org/officeDocument/2006/relationships/image" Target="../media/image317.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jpe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320.jpe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21.png"/></Relationships>
</file>

<file path=ppt/slides/_rels/slide148.xml.rels><?xml version="1.0" encoding="UTF-8" standalone="yes"?>
<Relationships xmlns="http://schemas.openxmlformats.org/package/2006/relationships"><Relationship Id="rId3" Type="http://schemas.openxmlformats.org/officeDocument/2006/relationships/image" Target="../media/image320.jpe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image" Target="../media/image33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58.GIF"/><Relationship Id="rId5" Type="http://schemas.openxmlformats.org/officeDocument/2006/relationships/image" Target="../media/image83.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jpeg"/></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GIF"/><Relationship Id="rId7" Type="http://schemas.openxmlformats.org/officeDocument/2006/relationships/image" Target="../media/image76.jpeg"/><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GIF"/></Relationships>
</file>

<file path=ppt/slides/_rels/slide2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hyperlink" Target="http://121.192.177.170:8000/" TargetMode="External"/><Relationship Id="rId2" Type="http://schemas.openxmlformats.org/officeDocument/2006/relationships/hyperlink" Target="https://www.icourse163.org/spoc/course/XMU-1464315166?utm_source=qq&amp;utm_medium=iphoneShare&amp;utm_campaign=share" TargetMode="External"/><Relationship Id="rId1" Type="http://schemas.openxmlformats.org/officeDocument/2006/relationships/slideLayout" Target="../slideLayouts/slideLayout2.xml"/><Relationship Id="rId5" Type="http://schemas.openxmlformats.org/officeDocument/2006/relationships/hyperlink" Target="http://course.xmu.edu.cn/" TargetMode="External"/><Relationship Id="rId4" Type="http://schemas.openxmlformats.org/officeDocument/2006/relationships/hyperlink" Target="http://pec.xmu.edu.c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1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9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wmf"/></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14.xml"/><Relationship Id="rId7" Type="http://schemas.openxmlformats.org/officeDocument/2006/relationships/image" Target="../media/image99.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jpeg"/><Relationship Id="rId5" Type="http://schemas.openxmlformats.org/officeDocument/2006/relationships/slideLayout" Target="../slideLayouts/slideLayout7.xml"/><Relationship Id="rId4" Type="http://schemas.openxmlformats.org/officeDocument/2006/relationships/tags" Target="../tags/tag15.xml"/></Relationships>
</file>

<file path=ppt/slides/_rels/slide39.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00.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7.xml"/><Relationship Id="rId5" Type="http://schemas.openxmlformats.org/officeDocument/2006/relationships/tags" Target="../tags/tag20.xml"/><Relationship Id="rId4" Type="http://schemas.openxmlformats.org/officeDocument/2006/relationships/tags" Target="../tags/tag1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01.png"/><Relationship Id="rId5" Type="http://schemas.openxmlformats.org/officeDocument/2006/relationships/slideLayout" Target="../slideLayouts/slideLayout7.xml"/><Relationship Id="rId4" Type="http://schemas.openxmlformats.org/officeDocument/2006/relationships/tags" Target="../tags/tag24.xml"/></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jpeg"/><Relationship Id="rId2" Type="http://schemas.openxmlformats.org/officeDocument/2006/relationships/image" Target="../media/image107.png"/><Relationship Id="rId1" Type="http://schemas.openxmlformats.org/officeDocument/2006/relationships/slideLayout" Target="../slideLayouts/slideLayout14.xml"/><Relationship Id="rId6" Type="http://schemas.openxmlformats.org/officeDocument/2006/relationships/image" Target="../media/image111.jpeg"/><Relationship Id="rId5" Type="http://schemas.openxmlformats.org/officeDocument/2006/relationships/image" Target="../media/image110.png"/><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114.png"/><Relationship Id="rId4" Type="http://schemas.openxmlformats.org/officeDocument/2006/relationships/image" Target="../media/image9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5.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20.wmf"/><Relationship Id="rId5" Type="http://schemas.openxmlformats.org/officeDocument/2006/relationships/oleObject" Target="../embeddings/oleObject4.bin"/><Relationship Id="rId4" Type="http://schemas.openxmlformats.org/officeDocument/2006/relationships/image" Target="../media/image119.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66.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5.png"/><Relationship Id="rId5" Type="http://schemas.openxmlformats.org/officeDocument/2006/relationships/image" Target="../media/image6.png"/><Relationship Id="rId4" Type="http://schemas.openxmlformats.org/officeDocument/2006/relationships/image" Target="../media/image122.wmf"/></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9.xml"/><Relationship Id="rId7" Type="http://schemas.openxmlformats.org/officeDocument/2006/relationships/image" Target="../media/image65.png"/><Relationship Id="rId12" Type="http://schemas.openxmlformats.org/officeDocument/2006/relationships/image" Target="../media/image122.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6.png"/><Relationship Id="rId11" Type="http://schemas.openxmlformats.org/officeDocument/2006/relationships/oleObject" Target="../embeddings/oleObject9.bin"/><Relationship Id="rId5" Type="http://schemas.openxmlformats.org/officeDocument/2006/relationships/image" Target="../media/image123.wmf"/><Relationship Id="rId10" Type="http://schemas.openxmlformats.org/officeDocument/2006/relationships/image" Target="../media/image124.wmf"/><Relationship Id="rId4" Type="http://schemas.openxmlformats.org/officeDocument/2006/relationships/oleObject" Target="../embeddings/oleObject7.bin"/><Relationship Id="rId9" Type="http://schemas.openxmlformats.org/officeDocument/2006/relationships/oleObject" Target="../embeddings/oleObject8.bin"/></Relationships>
</file>

<file path=ppt/slides/_rels/slide54.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6.wmf"/><Relationship Id="rId5" Type="http://schemas.openxmlformats.org/officeDocument/2006/relationships/oleObject" Target="../embeddings/oleObject11.bin"/><Relationship Id="rId10" Type="http://schemas.openxmlformats.org/officeDocument/2006/relationships/image" Target="../media/image128.wmf"/><Relationship Id="rId4" Type="http://schemas.openxmlformats.org/officeDocument/2006/relationships/image" Target="../media/image125.wmf"/><Relationship Id="rId9" Type="http://schemas.openxmlformats.org/officeDocument/2006/relationships/oleObject" Target="../embeddings/oleObject13.bin"/></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30.wmf"/><Relationship Id="rId5" Type="http://schemas.openxmlformats.org/officeDocument/2006/relationships/oleObject" Target="../embeddings/oleObject15.bin"/><Relationship Id="rId10" Type="http://schemas.openxmlformats.org/officeDocument/2006/relationships/image" Target="../media/image132.wmf"/><Relationship Id="rId4" Type="http://schemas.openxmlformats.org/officeDocument/2006/relationships/image" Target="../media/image129.wmf"/><Relationship Id="rId9" Type="http://schemas.openxmlformats.org/officeDocument/2006/relationships/oleObject" Target="../embeddings/oleObject17.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137.wmf"/><Relationship Id="rId18" Type="http://schemas.openxmlformats.org/officeDocument/2006/relationships/oleObject" Target="../embeddings/oleObject25.bin"/><Relationship Id="rId3" Type="http://schemas.openxmlformats.org/officeDocument/2006/relationships/notesSlide" Target="../notesSlides/notesSlide10.xml"/><Relationship Id="rId21" Type="http://schemas.openxmlformats.org/officeDocument/2006/relationships/image" Target="../media/image128.wmf"/><Relationship Id="rId7" Type="http://schemas.openxmlformats.org/officeDocument/2006/relationships/image" Target="../media/image134.wmf"/><Relationship Id="rId12" Type="http://schemas.openxmlformats.org/officeDocument/2006/relationships/oleObject" Target="../embeddings/oleObject22.bin"/><Relationship Id="rId17" Type="http://schemas.openxmlformats.org/officeDocument/2006/relationships/image" Target="../media/image139.wmf"/><Relationship Id="rId2" Type="http://schemas.openxmlformats.org/officeDocument/2006/relationships/slideLayout" Target="../slideLayouts/slideLayout32.xml"/><Relationship Id="rId16" Type="http://schemas.openxmlformats.org/officeDocument/2006/relationships/oleObject" Target="../embeddings/oleObject24.bin"/><Relationship Id="rId20" Type="http://schemas.openxmlformats.org/officeDocument/2006/relationships/oleObject" Target="../embeddings/oleObject26.bin"/><Relationship Id="rId1" Type="http://schemas.openxmlformats.org/officeDocument/2006/relationships/vmlDrawing" Target="../drawings/vmlDrawing7.vml"/><Relationship Id="rId6" Type="http://schemas.openxmlformats.org/officeDocument/2006/relationships/oleObject" Target="../embeddings/oleObject19.bin"/><Relationship Id="rId11" Type="http://schemas.openxmlformats.org/officeDocument/2006/relationships/image" Target="../media/image136.wmf"/><Relationship Id="rId5" Type="http://schemas.openxmlformats.org/officeDocument/2006/relationships/image" Target="../media/image133.wmf"/><Relationship Id="rId15" Type="http://schemas.openxmlformats.org/officeDocument/2006/relationships/image" Target="../media/image138.wmf"/><Relationship Id="rId10" Type="http://schemas.openxmlformats.org/officeDocument/2006/relationships/oleObject" Target="../embeddings/oleObject21.bin"/><Relationship Id="rId19" Type="http://schemas.openxmlformats.org/officeDocument/2006/relationships/image" Target="../media/image140.wmf"/><Relationship Id="rId4" Type="http://schemas.openxmlformats.org/officeDocument/2006/relationships/oleObject" Target="../embeddings/oleObject18.bin"/><Relationship Id="rId9" Type="http://schemas.openxmlformats.org/officeDocument/2006/relationships/image" Target="../media/image135.wmf"/><Relationship Id="rId14" Type="http://schemas.openxmlformats.org/officeDocument/2006/relationships/oleObject" Target="../embeddings/oleObject23.bin"/></Relationships>
</file>

<file path=ppt/slides/_rels/slide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32.xml"/><Relationship Id="rId1" Type="http://schemas.openxmlformats.org/officeDocument/2006/relationships/vmlDrawing" Target="../drawings/vmlDrawing8.vml"/><Relationship Id="rId5" Type="http://schemas.openxmlformats.org/officeDocument/2006/relationships/image" Target="../media/image141.wmf"/><Relationship Id="rId4" Type="http://schemas.openxmlformats.org/officeDocument/2006/relationships/oleObject" Target="../embeddings/oleObject27.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4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9.bin"/><Relationship Id="rId5" Type="http://schemas.openxmlformats.org/officeDocument/2006/relationships/image" Target="../media/image143.emf"/><Relationship Id="rId4" Type="http://schemas.openxmlformats.org/officeDocument/2006/relationships/oleObject" Target="../embeddings/oleObject28.bin"/></Relationships>
</file>

<file path=ppt/slides/_rels/slide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26.jpeg"/><Relationship Id="rId18" Type="http://schemas.openxmlformats.org/officeDocument/2006/relationships/image" Target="../media/image31.jpeg"/><Relationship Id="rId3" Type="http://schemas.openxmlformats.org/officeDocument/2006/relationships/tags" Target="../tags/tag4.xml"/><Relationship Id="rId21" Type="http://schemas.openxmlformats.org/officeDocument/2006/relationships/image" Target="../media/image34.png"/><Relationship Id="rId7" Type="http://schemas.openxmlformats.org/officeDocument/2006/relationships/tags" Target="../tags/tag8.xm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tags" Target="../tags/tag3.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4.png"/><Relationship Id="rId5" Type="http://schemas.openxmlformats.org/officeDocument/2006/relationships/tags" Target="../tags/tag6.xml"/><Relationship Id="rId15" Type="http://schemas.openxmlformats.org/officeDocument/2006/relationships/image" Target="../media/image28.jpeg"/><Relationship Id="rId23" Type="http://schemas.openxmlformats.org/officeDocument/2006/relationships/image" Target="../media/image36.png"/><Relationship Id="rId10" Type="http://schemas.openxmlformats.org/officeDocument/2006/relationships/slideLayout" Target="../slideLayouts/slideLayout2.xml"/><Relationship Id="rId19" Type="http://schemas.openxmlformats.org/officeDocument/2006/relationships/image" Target="../media/image32.jpe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27.png"/><Relationship Id="rId22" Type="http://schemas.openxmlformats.org/officeDocument/2006/relationships/image" Target="../media/image35.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46.wmf"/><Relationship Id="rId5" Type="http://schemas.openxmlformats.org/officeDocument/2006/relationships/oleObject" Target="../embeddings/oleObject31.bin"/><Relationship Id="rId4" Type="http://schemas.openxmlformats.org/officeDocument/2006/relationships/image" Target="../media/image145.wmf"/></Relationships>
</file>

<file path=ppt/slides/_rels/slide61.x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30.wmf"/><Relationship Id="rId5" Type="http://schemas.openxmlformats.org/officeDocument/2006/relationships/oleObject" Target="../embeddings/oleObject33.bin"/><Relationship Id="rId4" Type="http://schemas.openxmlformats.org/officeDocument/2006/relationships/image" Target="../media/image147.wmf"/><Relationship Id="rId9" Type="http://schemas.openxmlformats.org/officeDocument/2006/relationships/image" Target="../media/image149.jpeg"/></Relationships>
</file>

<file path=ppt/slides/_rels/slide62.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53.emf"/><Relationship Id="rId13" Type="http://schemas.openxmlformats.org/officeDocument/2006/relationships/image" Target="../media/image226.png"/><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155.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52.e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154.emf"/><Relationship Id="rId4" Type="http://schemas.openxmlformats.org/officeDocument/2006/relationships/image" Target="../media/image151.emf"/><Relationship Id="rId9" Type="http://schemas.openxmlformats.org/officeDocument/2006/relationships/oleObject" Target="../embeddings/oleObject38.bin"/><Relationship Id="rId14" Type="http://schemas.openxmlformats.org/officeDocument/2006/relationships/image" Target="../media/image227.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57.wmf"/></Relationships>
</file>

<file path=ppt/slides/_rels/slide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233.png"/><Relationship Id="rId1" Type="http://schemas.openxmlformats.org/officeDocument/2006/relationships/slideLayout" Target="../slideLayouts/slideLayout7.xml"/><Relationship Id="rId6" Type="http://schemas.openxmlformats.org/officeDocument/2006/relationships/image" Target="../media/image237.png"/><Relationship Id="rId5" Type="http://schemas.openxmlformats.org/officeDocument/2006/relationships/image" Target="../media/image159.png"/><Relationship Id="rId4" Type="http://schemas.openxmlformats.org/officeDocument/2006/relationships/image" Target="../media/image235.png"/></Relationships>
</file>

<file path=ppt/slides/_rels/slide6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240.png"/><Relationship Id="rId5" Type="http://schemas.openxmlformats.org/officeDocument/2006/relationships/image" Target="../media/image160.wmf"/><Relationship Id="rId4" Type="http://schemas.openxmlformats.org/officeDocument/2006/relationships/oleObject" Target="../embeddings/oleObject41.bin"/></Relationships>
</file>

<file path=ppt/slides/_rels/slide68.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image" Target="../media/image162.emf"/><Relationship Id="rId5" Type="http://schemas.openxmlformats.org/officeDocument/2006/relationships/oleObject" Target="../embeddings/oleObject42.bin"/><Relationship Id="rId4"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image" Target="../media/image167.png"/><Relationship Id="rId7" Type="http://schemas.openxmlformats.org/officeDocument/2006/relationships/image" Target="../media/image164.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44.bin"/><Relationship Id="rId11" Type="http://schemas.openxmlformats.org/officeDocument/2006/relationships/image" Target="../media/image166.wmf"/><Relationship Id="rId5" Type="http://schemas.openxmlformats.org/officeDocument/2006/relationships/image" Target="../media/image163.w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165.wmf"/></Relationships>
</file>

<file path=ppt/slides/_rels/slide7.xml.rels><?xml version="1.0" encoding="UTF-8" standalone="yes"?>
<Relationships xmlns="http://schemas.openxmlformats.org/package/2006/relationships"><Relationship Id="rId8" Type="http://schemas.openxmlformats.org/officeDocument/2006/relationships/image" Target="../media/image42.web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169.wmf"/><Relationship Id="rId5" Type="http://schemas.openxmlformats.org/officeDocument/2006/relationships/oleObject" Target="../embeddings/oleObject48.bin"/><Relationship Id="rId4" Type="http://schemas.openxmlformats.org/officeDocument/2006/relationships/image" Target="../media/image168.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170.wmf"/></Relationships>
</file>

<file path=ppt/slides/_rels/slide72.x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72.wmf"/><Relationship Id="rId5" Type="http://schemas.openxmlformats.org/officeDocument/2006/relationships/oleObject" Target="../embeddings/oleObject51.bin"/><Relationship Id="rId10" Type="http://schemas.openxmlformats.org/officeDocument/2006/relationships/image" Target="../media/image174.wmf"/><Relationship Id="rId4" Type="http://schemas.openxmlformats.org/officeDocument/2006/relationships/image" Target="../media/image171.wmf"/><Relationship Id="rId9" Type="http://schemas.openxmlformats.org/officeDocument/2006/relationships/oleObject" Target="../embeddings/oleObject53.bin"/></Relationships>
</file>

<file path=ppt/slides/_rels/slide73.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76.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178.wmf"/><Relationship Id="rId4" Type="http://schemas.openxmlformats.org/officeDocument/2006/relationships/image" Target="../media/image175.wmf"/><Relationship Id="rId9" Type="http://schemas.openxmlformats.org/officeDocument/2006/relationships/oleObject" Target="../embeddings/oleObject57.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12.xml"/><Relationship Id="rId7" Type="http://schemas.openxmlformats.org/officeDocument/2006/relationships/image" Target="../media/image176.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60.bin"/><Relationship Id="rId5" Type="http://schemas.openxmlformats.org/officeDocument/2006/relationships/image" Target="../media/image179.wmf"/><Relationship Id="rId4" Type="http://schemas.openxmlformats.org/officeDocument/2006/relationships/oleObject" Target="../embeddings/oleObject59.bin"/><Relationship Id="rId9" Type="http://schemas.openxmlformats.org/officeDocument/2006/relationships/image" Target="../media/image180.wmf"/></Relationships>
</file>

<file path=ppt/slides/_rels/slide75.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67.bin"/><Relationship Id="rId18" Type="http://schemas.openxmlformats.org/officeDocument/2006/relationships/image" Target="../media/image188.wmf"/><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185.emf"/><Relationship Id="rId17" Type="http://schemas.openxmlformats.org/officeDocument/2006/relationships/oleObject" Target="../embeddings/oleObject69.bin"/><Relationship Id="rId2" Type="http://schemas.openxmlformats.org/officeDocument/2006/relationships/slideLayout" Target="../slideLayouts/slideLayout7.xml"/><Relationship Id="rId16" Type="http://schemas.openxmlformats.org/officeDocument/2006/relationships/image" Target="../media/image187.wmf"/><Relationship Id="rId1" Type="http://schemas.openxmlformats.org/officeDocument/2006/relationships/vmlDrawing" Target="../drawings/vmlDrawing22.vml"/><Relationship Id="rId6" Type="http://schemas.openxmlformats.org/officeDocument/2006/relationships/image" Target="../media/image182.wmf"/><Relationship Id="rId11" Type="http://schemas.openxmlformats.org/officeDocument/2006/relationships/oleObject" Target="../embeddings/oleObject66.bin"/><Relationship Id="rId5" Type="http://schemas.openxmlformats.org/officeDocument/2006/relationships/oleObject" Target="../embeddings/oleObject63.bin"/><Relationship Id="rId15" Type="http://schemas.openxmlformats.org/officeDocument/2006/relationships/oleObject" Target="../embeddings/oleObject68.bin"/><Relationship Id="rId10" Type="http://schemas.openxmlformats.org/officeDocument/2006/relationships/image" Target="../media/image184.wmf"/><Relationship Id="rId4" Type="http://schemas.openxmlformats.org/officeDocument/2006/relationships/image" Target="../media/image181.wmf"/><Relationship Id="rId9" Type="http://schemas.openxmlformats.org/officeDocument/2006/relationships/oleObject" Target="../embeddings/oleObject65.bin"/><Relationship Id="rId14" Type="http://schemas.openxmlformats.org/officeDocument/2006/relationships/image" Target="../media/image186.wmf"/></Relationships>
</file>

<file path=ppt/slides/_rels/slide76.x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90.wmf"/><Relationship Id="rId5" Type="http://schemas.openxmlformats.org/officeDocument/2006/relationships/oleObject" Target="../embeddings/oleObject71.bin"/><Relationship Id="rId4" Type="http://schemas.openxmlformats.org/officeDocument/2006/relationships/image" Target="../media/image189.wmf"/></Relationships>
</file>

<file path=ppt/slides/_rels/slide77.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3.bin"/><Relationship Id="rId7" Type="http://schemas.openxmlformats.org/officeDocument/2006/relationships/image" Target="../media/image195.e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94.wmf"/><Relationship Id="rId5" Type="http://schemas.openxmlformats.org/officeDocument/2006/relationships/oleObject" Target="../embeddings/oleObject74.bin"/><Relationship Id="rId4" Type="http://schemas.openxmlformats.org/officeDocument/2006/relationships/image" Target="../media/image193.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97.wmf"/><Relationship Id="rId5" Type="http://schemas.openxmlformats.org/officeDocument/2006/relationships/oleObject" Target="../embeddings/oleObject76.bin"/><Relationship Id="rId4" Type="http://schemas.openxmlformats.org/officeDocument/2006/relationships/image" Target="../media/image196.wmf"/></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0.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201.emf"/><Relationship Id="rId13" Type="http://schemas.openxmlformats.org/officeDocument/2006/relationships/oleObject" Target="../embeddings/oleObject82.bin"/><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203.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200.emf"/><Relationship Id="rId11" Type="http://schemas.openxmlformats.org/officeDocument/2006/relationships/oleObject" Target="../embeddings/oleObject81.bin"/><Relationship Id="rId5" Type="http://schemas.openxmlformats.org/officeDocument/2006/relationships/oleObject" Target="../embeddings/oleObject78.bin"/><Relationship Id="rId10" Type="http://schemas.openxmlformats.org/officeDocument/2006/relationships/image" Target="../media/image202.wmf"/><Relationship Id="rId4" Type="http://schemas.openxmlformats.org/officeDocument/2006/relationships/image" Target="../media/image199.wmf"/><Relationship Id="rId9" Type="http://schemas.openxmlformats.org/officeDocument/2006/relationships/oleObject" Target="../embeddings/oleObject80.bin"/><Relationship Id="rId14" Type="http://schemas.openxmlformats.org/officeDocument/2006/relationships/image" Target="../media/image204.wmf"/></Relationships>
</file>

<file path=ppt/slides/_rels/slide83.xml.rels><?xml version="1.0" encoding="UTF-8" standalone="yes"?>
<Relationships xmlns="http://schemas.openxmlformats.org/package/2006/relationships"><Relationship Id="rId8" Type="http://schemas.openxmlformats.org/officeDocument/2006/relationships/image" Target="../media/image207.wmf"/><Relationship Id="rId13" Type="http://schemas.openxmlformats.org/officeDocument/2006/relationships/oleObject" Target="../embeddings/oleObject88.bin"/><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209.wmf"/><Relationship Id="rId2" Type="http://schemas.openxmlformats.org/officeDocument/2006/relationships/slideLayout" Target="../slideLayouts/slideLayout7.xml"/><Relationship Id="rId16" Type="http://schemas.openxmlformats.org/officeDocument/2006/relationships/image" Target="../media/image211.wmf"/><Relationship Id="rId1" Type="http://schemas.openxmlformats.org/officeDocument/2006/relationships/vmlDrawing" Target="../drawings/vmlDrawing27.vml"/><Relationship Id="rId6" Type="http://schemas.openxmlformats.org/officeDocument/2006/relationships/image" Target="../media/image206.wmf"/><Relationship Id="rId11" Type="http://schemas.openxmlformats.org/officeDocument/2006/relationships/oleObject" Target="../embeddings/oleObject87.bin"/><Relationship Id="rId5" Type="http://schemas.openxmlformats.org/officeDocument/2006/relationships/oleObject" Target="../embeddings/oleObject84.bin"/><Relationship Id="rId15" Type="http://schemas.openxmlformats.org/officeDocument/2006/relationships/oleObject" Target="../embeddings/oleObject89.bin"/><Relationship Id="rId10" Type="http://schemas.openxmlformats.org/officeDocument/2006/relationships/image" Target="../media/image208.wmf"/><Relationship Id="rId4" Type="http://schemas.openxmlformats.org/officeDocument/2006/relationships/image" Target="../media/image205.wmf"/><Relationship Id="rId9" Type="http://schemas.openxmlformats.org/officeDocument/2006/relationships/oleObject" Target="../embeddings/oleObject86.bin"/><Relationship Id="rId14" Type="http://schemas.openxmlformats.org/officeDocument/2006/relationships/image" Target="../media/image210.wmf"/></Relationships>
</file>

<file path=ppt/slides/_rels/slide84.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216.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213.wmf"/><Relationship Id="rId11" Type="http://schemas.openxmlformats.org/officeDocument/2006/relationships/oleObject" Target="../embeddings/oleObject94.bin"/><Relationship Id="rId5" Type="http://schemas.openxmlformats.org/officeDocument/2006/relationships/oleObject" Target="../embeddings/oleObject91.bin"/><Relationship Id="rId10" Type="http://schemas.openxmlformats.org/officeDocument/2006/relationships/image" Target="../media/image215.wmf"/><Relationship Id="rId4" Type="http://schemas.openxmlformats.org/officeDocument/2006/relationships/image" Target="../media/image212.wmf"/><Relationship Id="rId9" Type="http://schemas.openxmlformats.org/officeDocument/2006/relationships/oleObject" Target="../embeddings/oleObject93.bin"/></Relationships>
</file>

<file path=ppt/slides/_rels/slide8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5.bin"/><Relationship Id="rId7" Type="http://schemas.openxmlformats.org/officeDocument/2006/relationships/image" Target="../media/image220.png"/><Relationship Id="rId2" Type="http://schemas.openxmlformats.org/officeDocument/2006/relationships/slideLayout" Target="../slideLayouts/slideLayout6.xml"/><Relationship Id="rId1" Type="http://schemas.openxmlformats.org/officeDocument/2006/relationships/vmlDrawing" Target="../drawings/vmlDrawing29.vml"/><Relationship Id="rId6" Type="http://schemas.openxmlformats.org/officeDocument/2006/relationships/image" Target="../media/image219.emf"/><Relationship Id="rId5" Type="http://schemas.openxmlformats.org/officeDocument/2006/relationships/oleObject" Target="../embeddings/oleObject96.bin"/><Relationship Id="rId4" Type="http://schemas.openxmlformats.org/officeDocument/2006/relationships/image" Target="../media/image218.emf"/></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image" Target="../media/image6.png"/><Relationship Id="rId7" Type="http://schemas.openxmlformats.org/officeDocument/2006/relationships/image" Target="../media/image221.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97.bin"/><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222.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223.wmf"/></Relationships>
</file>

<file path=ppt/slides/_rels/slide93.xml.rels><?xml version="1.0" encoding="UTF-8" standalone="yes"?>
<Relationships xmlns="http://schemas.openxmlformats.org/package/2006/relationships"><Relationship Id="rId8" Type="http://schemas.openxmlformats.org/officeDocument/2006/relationships/image" Target="../media/image226.e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225.emf"/><Relationship Id="rId5" Type="http://schemas.openxmlformats.org/officeDocument/2006/relationships/oleObject" Target="../embeddings/oleObject101.bin"/><Relationship Id="rId4" Type="http://schemas.openxmlformats.org/officeDocument/2006/relationships/image" Target="../media/image224.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package" Target="../embeddings/Microsoft_Word___.docx"/><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227.emf"/></Relationships>
</file>

<file path=ppt/slides/_rels/slide97.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图片 3080"/>
          <p:cNvPicPr>
            <a:picLocks noChangeAspect="1"/>
          </p:cNvPicPr>
          <p:nvPr/>
        </p:nvPicPr>
        <p:blipFill>
          <a:blip r:embed="rId2" cstate="print"/>
          <a:stretch>
            <a:fillRect/>
          </a:stretch>
        </p:blipFill>
        <p:spPr>
          <a:xfrm>
            <a:off x="177800" y="257175"/>
            <a:ext cx="914400" cy="914400"/>
          </a:xfrm>
          <a:prstGeom prst="rect">
            <a:avLst/>
          </a:prstGeom>
          <a:noFill/>
          <a:ln w="9525">
            <a:noFill/>
          </a:ln>
        </p:spPr>
      </p:pic>
      <p:sp>
        <p:nvSpPr>
          <p:cNvPr id="4097" name="矩形 3"/>
          <p:cNvSpPr/>
          <p:nvPr/>
        </p:nvSpPr>
        <p:spPr>
          <a:xfrm>
            <a:off x="0" y="2058988"/>
            <a:ext cx="9144000" cy="2376487"/>
          </a:xfrm>
          <a:prstGeom prst="rect">
            <a:avLst/>
          </a:prstGeom>
          <a:solidFill>
            <a:srgbClr val="3366CC"/>
          </a:solidFill>
          <a:ln w="25400" cap="flat" cmpd="sng">
            <a:solidFill>
              <a:srgbClr val="3366CC"/>
            </a:solidFill>
            <a:prstDash val="solid"/>
            <a:miter/>
            <a:headEnd type="none" w="med" len="med"/>
            <a:tailEnd type="none" w="med" len="med"/>
          </a:ln>
        </p:spPr>
        <p:txBody>
          <a:bodyPr lIns="82550" tIns="39370" rIns="82550" bIns="39370" anchor="ctr"/>
          <a:lstStyle/>
          <a:p>
            <a:pPr lvl="0" algn="ctr"/>
            <a:endParaRPr lang="zh-CN" altLang="en-US" sz="1600" b="1" dirty="0">
              <a:solidFill>
                <a:srgbClr val="FFFFFF"/>
              </a:solidFill>
              <a:latin typeface="Arial" panose="020B0604020202020204" pitchFamily="34" charset="0"/>
              <a:ea typeface="宋体" panose="02010600030101010101" pitchFamily="2" charset="-122"/>
            </a:endParaRPr>
          </a:p>
        </p:txBody>
      </p:sp>
      <p:sp>
        <p:nvSpPr>
          <p:cNvPr id="4098" name="矩形 3077"/>
          <p:cNvSpPr/>
          <p:nvPr/>
        </p:nvSpPr>
        <p:spPr>
          <a:xfrm>
            <a:off x="1064260" y="1420495"/>
            <a:ext cx="2186940" cy="2905760"/>
          </a:xfrm>
          <a:prstGeom prst="rect">
            <a:avLst/>
          </a:prstGeom>
          <a:solidFill>
            <a:schemeClr val="bg1"/>
          </a:solidFill>
          <a:ln w="28575" cap="flat" cmpd="sng">
            <a:solidFill>
              <a:schemeClr val="accent1">
                <a:shade val="50000"/>
              </a:schemeClr>
            </a:solidFill>
            <a:prstDash val="solid"/>
            <a:miter/>
            <a:headEnd type="none" w="med" len="med"/>
            <a:tailEnd type="none" w="med" len="med"/>
          </a:ln>
        </p:spPr>
        <p:txBody>
          <a:bodyPr anchor="t"/>
          <a:lstStyle/>
          <a:p>
            <a:pPr lvl="0"/>
            <a:endParaRPr lang="zh-CN" altLang="en-US">
              <a:latin typeface="Arial" panose="020B0604020202020204" pitchFamily="34" charset="0"/>
              <a:ea typeface="微软雅黑" panose="020B0503020204020204" charset="-122"/>
            </a:endParaRPr>
          </a:p>
        </p:txBody>
      </p:sp>
      <p:sp>
        <p:nvSpPr>
          <p:cNvPr id="4099" name="文本框 3079"/>
          <p:cNvSpPr txBox="1"/>
          <p:nvPr/>
        </p:nvSpPr>
        <p:spPr>
          <a:xfrm>
            <a:off x="1146175" y="504825"/>
            <a:ext cx="4432300" cy="451485"/>
          </a:xfrm>
          <a:prstGeom prst="rect">
            <a:avLst/>
          </a:prstGeom>
          <a:noFill/>
          <a:ln w="9525">
            <a:noFill/>
          </a:ln>
        </p:spPr>
        <p:txBody>
          <a:bodyPr wrap="none" lIns="82948" tIns="41474" rIns="82948" bIns="41474" anchor="t">
            <a:spAutoFit/>
          </a:bodyPr>
          <a:lstStyle/>
          <a:p>
            <a:pPr lvl="0"/>
            <a:r>
              <a:rPr lang="zh-CN" altLang="en-US" sz="2400" dirty="0">
                <a:latin typeface="Arial" panose="020B0604020202020204" pitchFamily="34" charset="0"/>
                <a:ea typeface="微软雅黑" panose="020B0503020204020204" charset="-122"/>
              </a:rPr>
              <a:t>厦门大学基础物理实验之理论课</a:t>
            </a:r>
            <a:endParaRPr lang="zh-CN" altLang="en-US" sz="2400" dirty="0">
              <a:latin typeface="Symbol" panose="05050102010706020507" pitchFamily="18" charset="2"/>
              <a:ea typeface="微软雅黑" panose="020B0503020204020204" charset="-122"/>
            </a:endParaRPr>
          </a:p>
        </p:txBody>
      </p:sp>
      <p:sp>
        <p:nvSpPr>
          <p:cNvPr id="4102" name="TextBox 6"/>
          <p:cNvSpPr txBox="1"/>
          <p:nvPr/>
        </p:nvSpPr>
        <p:spPr>
          <a:xfrm>
            <a:off x="3738563" y="2215515"/>
            <a:ext cx="5262562" cy="2113915"/>
          </a:xfrm>
          <a:prstGeom prst="rect">
            <a:avLst/>
          </a:prstGeom>
          <a:noFill/>
          <a:ln w="9525">
            <a:noFill/>
          </a:ln>
        </p:spPr>
        <p:txBody>
          <a:bodyPr lIns="82948" tIns="41474" rIns="82948" bIns="41474" anchor="t">
            <a:spAutoFit/>
          </a:bodyPr>
          <a:lstStyle/>
          <a:p>
            <a:pPr lvl="0" algn="ctr">
              <a:lnSpc>
                <a:spcPct val="150000"/>
              </a:lnSpc>
            </a:pPr>
            <a:r>
              <a:rPr lang="zh-CN" altLang="en-US" sz="4400" b="1" dirty="0">
                <a:solidFill>
                  <a:schemeClr val="bg1"/>
                </a:solidFill>
                <a:latin typeface="Arial" panose="020B0604020202020204" pitchFamily="34" charset="0"/>
                <a:ea typeface="微软雅黑" panose="020B0503020204020204" charset="-122"/>
              </a:rPr>
              <a:t>测量不确定度与数据处理</a:t>
            </a:r>
          </a:p>
        </p:txBody>
      </p:sp>
      <p:sp>
        <p:nvSpPr>
          <p:cNvPr id="4104" name="文本框 6"/>
          <p:cNvSpPr txBox="1"/>
          <p:nvPr/>
        </p:nvSpPr>
        <p:spPr>
          <a:xfrm>
            <a:off x="7381875" y="6381750"/>
            <a:ext cx="1684655" cy="460375"/>
          </a:xfrm>
          <a:prstGeom prst="rect">
            <a:avLst/>
          </a:prstGeom>
          <a:noFill/>
          <a:ln w="9525">
            <a:noFill/>
          </a:ln>
        </p:spPr>
        <p:txBody>
          <a:bodyPr wrap="none" anchor="t">
            <a:spAutoFit/>
          </a:bodyPr>
          <a:lstStyle/>
          <a:p>
            <a:pPr lvl="0"/>
            <a:r>
              <a:rPr lang="zh-CN" altLang="en-US" sz="2400" dirty="0">
                <a:solidFill>
                  <a:schemeClr val="bg1"/>
                </a:solidFill>
                <a:latin typeface="微软雅黑" panose="020B0503020204020204" charset="-122"/>
                <a:ea typeface="微软雅黑" panose="020B0503020204020204" charset="-122"/>
              </a:rPr>
              <a:t>20</a:t>
            </a:r>
            <a:r>
              <a:rPr lang="en-US" altLang="zh-CN" sz="2400" dirty="0">
                <a:solidFill>
                  <a:schemeClr val="bg1"/>
                </a:solidFill>
                <a:latin typeface="微软雅黑" panose="020B0503020204020204" charset="-122"/>
                <a:ea typeface="微软雅黑" panose="020B0503020204020204" charset="-122"/>
              </a:rPr>
              <a:t>23</a:t>
            </a:r>
            <a:r>
              <a:rPr lang="zh-CN" altLang="en-US" sz="2400" dirty="0">
                <a:solidFill>
                  <a:schemeClr val="bg1"/>
                </a:solidFill>
                <a:latin typeface="微软雅黑" panose="020B0503020204020204" charset="-122"/>
                <a:ea typeface="微软雅黑" panose="020B0503020204020204" charset="-122"/>
              </a:rPr>
              <a:t>年</a:t>
            </a:r>
            <a:r>
              <a:rPr lang="en-US" altLang="zh-CN" sz="2400" dirty="0">
                <a:solidFill>
                  <a:schemeClr val="bg1"/>
                </a:solidFill>
                <a:latin typeface="微软雅黑" panose="020B0503020204020204" charset="-122"/>
                <a:ea typeface="微软雅黑" panose="020B0503020204020204" charset="-122"/>
              </a:rPr>
              <a:t>9</a:t>
            </a:r>
            <a:r>
              <a:rPr lang="zh-CN" altLang="en-US" sz="2400" dirty="0">
                <a:solidFill>
                  <a:schemeClr val="bg1"/>
                </a:solidFill>
                <a:latin typeface="微软雅黑" panose="020B0503020204020204" charset="-122"/>
                <a:ea typeface="微软雅黑" panose="020B0503020204020204" charset="-122"/>
              </a:rPr>
              <a:t>月</a:t>
            </a: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 t="2260" r="1532" b="1387"/>
          <a:stretch>
            <a:fillRect/>
          </a:stretch>
        </p:blipFill>
        <p:spPr>
          <a:xfrm rot="16200000">
            <a:off x="764699" y="1856282"/>
            <a:ext cx="2786062" cy="20341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4021"/>
    </mc:Choice>
    <mc:Fallback xmlns="">
      <p:transition spd="slow" advTm="1340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25144"/>
            <a:ext cx="9144000" cy="2132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94500" y="116632"/>
            <a:ext cx="5929828" cy="584775"/>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rPr>
              <a:t>物理学在其他学科中应用的意义</a:t>
            </a:r>
          </a:p>
        </p:txBody>
      </p:sp>
      <p:pic>
        <p:nvPicPr>
          <p:cNvPr id="6" name="图片 5"/>
          <p:cNvPicPr>
            <a:picLocks noChangeAspect="1"/>
          </p:cNvPicPr>
          <p:nvPr/>
        </p:nvPicPr>
        <p:blipFill rotWithShape="1">
          <a:blip r:embed="rId2"/>
          <a:srcRect b="1616"/>
          <a:stretch>
            <a:fillRect/>
          </a:stretch>
        </p:blipFill>
        <p:spPr>
          <a:xfrm>
            <a:off x="6948264" y="4725144"/>
            <a:ext cx="2103790" cy="2132856"/>
          </a:xfrm>
          <a:prstGeom prst="rect">
            <a:avLst/>
          </a:prstGeom>
        </p:spPr>
      </p:pic>
      <p:sp>
        <p:nvSpPr>
          <p:cNvPr id="5" name="文本框 4"/>
          <p:cNvSpPr txBox="1"/>
          <p:nvPr/>
        </p:nvSpPr>
        <p:spPr>
          <a:xfrm>
            <a:off x="251520" y="5747266"/>
            <a:ext cx="7007046" cy="523220"/>
          </a:xfrm>
          <a:prstGeom prst="rect">
            <a:avLst/>
          </a:prstGeom>
          <a:solidFill>
            <a:srgbClr val="FFFF00"/>
          </a:solidFill>
        </p:spPr>
        <p:txBody>
          <a:bodyPr wrap="none" rtlCol="0">
            <a:spAutoFit/>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F00FF"/>
                </a:solidFill>
                <a:effectLst/>
                <a:uLnTx/>
                <a:uFillTx/>
                <a:latin typeface="Arial" panose="020B0604020202020204" pitchFamily="34" charset="0"/>
                <a:ea typeface="宋体" panose="02010600030101010101" pitchFamily="2" charset="-122"/>
              </a:rPr>
              <a:t>物理实验是物理学在其他学科中应用的桥梁</a:t>
            </a:r>
          </a:p>
        </p:txBody>
      </p:sp>
      <p:sp>
        <p:nvSpPr>
          <p:cNvPr id="4" name="文本框 3"/>
          <p:cNvSpPr txBox="1"/>
          <p:nvPr/>
        </p:nvSpPr>
        <p:spPr>
          <a:xfrm>
            <a:off x="251520" y="1051471"/>
            <a:ext cx="9044464" cy="4708981"/>
          </a:xfrm>
          <a:prstGeom prst="rect">
            <a:avLst/>
          </a:prstGeom>
          <a:noFill/>
        </p:spPr>
        <p:txBody>
          <a:bodyPr wrap="none" rtlCol="0">
            <a:spAutoFit/>
          </a:bodyPr>
          <a:lstStyle/>
          <a:p>
            <a:pPr marL="342900" marR="0" lvl="0" indent="-342900" algn="l" defTabSz="91440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材料</a:t>
            </a: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物性测试、新材料的发现、制备等</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化学：</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光谱分析、放射性测量、激光分离同位素等</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生物：</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各类显微镜、</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DNA</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操纵、切割、重组以及双螺旋结构的分析等</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医学：</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光、</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CT</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、核磁共振、超声波、放射性、激光、微波、</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Ɣ</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刀</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机械：</a:t>
            </a:r>
            <a:r>
              <a:rPr lang="zh-CN" altLang="en-US" sz="2000" b="1" noProof="0" dirty="0">
                <a:ln>
                  <a:noFill/>
                </a:ln>
                <a:effectLst/>
                <a:uLnTx/>
                <a:uFillTx/>
                <a:latin typeface="Times New Roman" panose="02020603050405020304" pitchFamily="18" charset="0"/>
                <a:cs typeface="Times New Roman" panose="02020603050405020304" pitchFamily="18" charset="0"/>
                <a:sym typeface="+mn-ea"/>
              </a:rPr>
              <a:t>弹性力学、断裂力学、</a:t>
            </a:r>
            <a:r>
              <a:rPr lang="zh-CN" altLang="en-US" sz="2000" b="1" dirty="0">
                <a:latin typeface="Times New Roman" panose="02020603050405020304" pitchFamily="18" charset="0"/>
                <a:cs typeface="Times New Roman" panose="02020603050405020304" pitchFamily="18" charset="0"/>
                <a:sym typeface="+mn-ea"/>
              </a:rPr>
              <a:t>工程热力学、传热学</a:t>
            </a:r>
            <a:r>
              <a:rPr lang="zh-CN" altLang="en-US" sz="2000" b="1" noProof="0" dirty="0">
                <a:ln>
                  <a:noFill/>
                </a:ln>
                <a:effectLst/>
                <a:uLnTx/>
                <a:uFillTx/>
                <a:latin typeface="Times New Roman" panose="02020603050405020304" pitchFamily="18" charset="0"/>
                <a:cs typeface="Times New Roman" panose="02020603050405020304" pitchFamily="18" charset="0"/>
                <a:sym typeface="+mn-ea"/>
              </a:rPr>
              <a:t>、光电检测技术等</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eaLnBrk="1" fontAlgn="base" latinLnBrk="0" hangingPunct="1">
              <a:lnSpc>
                <a:spcPct val="150000"/>
              </a:lnSpc>
              <a:spcBef>
                <a:spcPct val="0"/>
              </a:spcBef>
              <a:spcAft>
                <a:spcPct val="0"/>
              </a:spcAft>
              <a:buClrTx/>
              <a:buSzTx/>
              <a:buFont typeface="Wingdings" panose="05000000000000000000" pitchFamily="2" charset="2"/>
              <a:buChar char="p"/>
              <a:defRPr/>
            </a:pPr>
            <a:r>
              <a:rPr lang="zh-CN" altLang="en-US" sz="2000" b="1" dirty="0">
                <a:solidFill>
                  <a:srgbClr val="FF0000"/>
                </a:solidFill>
                <a:latin typeface="Times New Roman" panose="02020603050405020304" pitchFamily="18" charset="0"/>
                <a:cs typeface="Times New Roman" panose="02020603050405020304" pitchFamily="18" charset="0"/>
              </a:rPr>
              <a:t>土木工程：</a:t>
            </a:r>
            <a:r>
              <a:rPr lang="zh-CN" altLang="en-US" sz="2000" b="1" dirty="0">
                <a:latin typeface="Times New Roman" panose="02020603050405020304" pitchFamily="18" charset="0"/>
                <a:cs typeface="Times New Roman" panose="02020603050405020304" pitchFamily="18" charset="0"/>
              </a:rPr>
              <a:t>主要为力学部分（材料力学、结构力学、流体力学</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342900" marR="0" lvl="0" indent="-342900" algn="l" defTabSz="914400" eaLnBrk="1" fontAlgn="base" latinLnBrk="0" hangingPunct="1">
              <a:lnSpc>
                <a:spcPct val="150000"/>
              </a:lnSpc>
              <a:spcBef>
                <a:spcPct val="0"/>
              </a:spcBef>
              <a:spcAft>
                <a:spcPct val="0"/>
              </a:spcAft>
              <a:buClr>
                <a:srgbClr val="FF0000"/>
              </a:buClr>
              <a:buSzTx/>
              <a:buFont typeface="Wingdings" panose="05000000000000000000" pitchFamily="2" charset="2"/>
              <a:buChar char="p"/>
              <a:defRPr/>
            </a:pPr>
            <a:r>
              <a:rPr lang="zh-CN" altLang="en-US" sz="2000" b="1" dirty="0">
                <a:solidFill>
                  <a:srgbClr val="FF0000"/>
                </a:solidFill>
                <a:latin typeface="Times New Roman" panose="02020603050405020304" pitchFamily="18" charset="0"/>
                <a:cs typeface="Times New Roman" panose="02020603050405020304" pitchFamily="18" charset="0"/>
              </a:rPr>
              <a:t>电子、通信：</a:t>
            </a:r>
            <a:r>
              <a:rPr lang="zh-CN" altLang="en-US" sz="2000" b="1" dirty="0">
                <a:latin typeface="Times New Roman" panose="02020603050405020304" pitchFamily="18" charset="0"/>
                <a:cs typeface="Times New Roman" panose="02020603050405020304" pitchFamily="18" charset="0"/>
              </a:rPr>
              <a:t>电磁学、光电子器件、光通信、磁存储、量子信息处理等</a:t>
            </a:r>
            <a:endParaRPr lang="en-US" altLang="zh-CN" sz="2000" b="1" dirty="0">
              <a:latin typeface="Times New Roman" panose="02020603050405020304" pitchFamily="18" charset="0"/>
              <a:cs typeface="Times New Roman" panose="02020603050405020304" pitchFamily="18" charset="0"/>
            </a:endParaRPr>
          </a:p>
          <a:p>
            <a:pPr marL="342900" marR="0" lvl="0" indent="-342900" algn="l" defTabSz="914400" eaLnBrk="1" fontAlgn="base" latinLnBrk="0" hangingPunct="1">
              <a:lnSpc>
                <a:spcPct val="150000"/>
              </a:lnSpc>
              <a:spcBef>
                <a:spcPct val="0"/>
              </a:spcBef>
              <a:spcAft>
                <a:spcPct val="0"/>
              </a:spcAft>
              <a:buClr>
                <a:srgbClr val="FF0000"/>
              </a:buClr>
              <a:buSzTx/>
              <a:buFont typeface="Wingdings" panose="05000000000000000000" pitchFamily="2" charset="2"/>
              <a:buChar char="p"/>
              <a:defRPr/>
            </a:pPr>
            <a:r>
              <a:rPr lang="zh-CN" altLang="en-US" sz="2000" b="1" dirty="0">
                <a:solidFill>
                  <a:srgbClr val="FF0000"/>
                </a:solidFill>
                <a:latin typeface="Times New Roman" panose="02020603050405020304" pitchFamily="18" charset="0"/>
                <a:cs typeface="Times New Roman" panose="02020603050405020304" pitchFamily="18" charset="0"/>
              </a:rPr>
              <a:t>计算机：</a:t>
            </a:r>
            <a:r>
              <a:rPr lang="zh-CN" altLang="en-US" sz="2000" b="1" dirty="0">
                <a:latin typeface="Times New Roman" panose="02020603050405020304" pitchFamily="18" charset="0"/>
                <a:cs typeface="Times New Roman" panose="02020603050405020304" pitchFamily="18" charset="0"/>
              </a:rPr>
              <a:t>物理学是计算机硬件基础（电磁理论、量子力学、半导体理论</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342900" marR="0" lvl="0" indent="-342900" algn="l" defTabSz="914400" eaLnBrk="1" fontAlgn="base" latinLnBrk="0" hangingPunct="1">
              <a:lnSpc>
                <a:spcPct val="150000"/>
              </a:lnSpc>
              <a:spcBef>
                <a:spcPct val="0"/>
              </a:spcBef>
              <a:spcAft>
                <a:spcPct val="0"/>
              </a:spcAft>
              <a:buClr>
                <a:srgbClr val="FF0000"/>
              </a:buClr>
              <a:buSzTx/>
              <a:buFont typeface="Wingdings" panose="05000000000000000000" pitchFamily="2" charset="2"/>
              <a:buChar char="p"/>
              <a:defRPr/>
            </a:pPr>
            <a:r>
              <a:rPr lang="zh-CN" altLang="en-US" sz="2000" b="1" dirty="0">
                <a:solidFill>
                  <a:srgbClr val="FF0000"/>
                </a:solidFill>
                <a:latin typeface="Times New Roman" panose="02020603050405020304" pitchFamily="18" charset="0"/>
                <a:cs typeface="Times New Roman" panose="02020603050405020304" pitchFamily="18" charset="0"/>
              </a:rPr>
              <a:t>海洋：</a:t>
            </a:r>
            <a:r>
              <a:rPr lang="zh-CN" altLang="en-US" sz="2000" b="1" dirty="0">
                <a:latin typeface="Times New Roman" panose="02020603050405020304" pitchFamily="18" charset="0"/>
                <a:cs typeface="Times New Roman" panose="02020603050405020304" pitchFamily="18" charset="0"/>
              </a:rPr>
              <a:t>海水浮力、海面风向、光辐射、水中能见度、海水光学传递函数、</a:t>
            </a:r>
          </a:p>
          <a:p>
            <a:pPr marR="0" lvl="0" algn="l" defTabSz="914400" eaLnBrk="1" fontAlgn="base" latinLnBrk="0" hangingPunct="1">
              <a:lnSpc>
                <a:spcPct val="150000"/>
              </a:lnSpc>
              <a:spcBef>
                <a:spcPct val="0"/>
              </a:spcBef>
              <a:spcAft>
                <a:spcPct val="0"/>
              </a:spcAft>
              <a:buClrTx/>
              <a:buSzTx/>
              <a:buFont typeface="Wingdings" panose="05000000000000000000" pitchFamily="2" charset="2"/>
              <a:defRPr/>
            </a:pPr>
            <a:r>
              <a:rPr lang="zh-CN" altLang="en-US" sz="2000" b="1" dirty="0">
                <a:latin typeface="Times New Roman" panose="02020603050405020304" pitchFamily="18" charset="0"/>
                <a:cs typeface="Times New Roman" panose="02020603050405020304" pitchFamily="18" charset="0"/>
              </a:rPr>
              <a:t>                  海洋声学、导航、遥感、激光、水中探测等</a:t>
            </a:r>
          </a:p>
        </p:txBody>
      </p:sp>
    </p:spTree>
  </p:cSld>
  <p:clrMapOvr>
    <a:masterClrMapping/>
  </p:clrMapOvr>
  <mc:AlternateContent xmlns:mc="http://schemas.openxmlformats.org/markup-compatibility/2006" xmlns:p14="http://schemas.microsoft.com/office/powerpoint/2010/main">
    <mc:Choice Requires="p14">
      <p:transition spd="slow" p14:dur="2000" advTm="816"/>
    </mc:Choice>
    <mc:Fallback xmlns="">
      <p:transition spd="slow" advTm="816"/>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35496" y="1183283"/>
            <a:ext cx="52562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800" b="1" dirty="0">
                <a:solidFill>
                  <a:schemeClr val="accent2"/>
                </a:solidFill>
                <a:sym typeface="Arial" panose="020B0604020202020204" pitchFamily="34" charset="0"/>
              </a:rPr>
              <a:t>三、作图法</a:t>
            </a:r>
            <a:endParaRPr lang="zh-CN" altLang="en-US" dirty="0">
              <a:latin typeface="Arial" panose="020B0604020202020204" pitchFamily="34" charset="0"/>
            </a:endParaRPr>
          </a:p>
        </p:txBody>
      </p:sp>
      <p:sp>
        <p:nvSpPr>
          <p:cNvPr id="92163" name="Text Box 3"/>
          <p:cNvSpPr txBox="1">
            <a:spLocks noChangeArrowheads="1"/>
          </p:cNvSpPr>
          <p:nvPr/>
        </p:nvSpPr>
        <p:spPr bwMode="auto">
          <a:xfrm>
            <a:off x="396552" y="1782018"/>
            <a:ext cx="8567935" cy="141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lnSpc>
                <a:spcPct val="110000"/>
              </a:lnSpc>
            </a:pPr>
            <a:r>
              <a:rPr lang="zh-CN" altLang="en-US" sz="2600" dirty="0">
                <a:latin typeface="Arial" panose="020B0604020202020204" pitchFamily="34" charset="0"/>
                <a:sym typeface="Arial" panose="020B0604020202020204" pitchFamily="34" charset="0"/>
              </a:rPr>
              <a:t>在坐标纸上用图形描述物理量之间关系的一种方法，是处理实验数据的一种重要方法，也是实验方法研究问题的一种重要手段。</a:t>
            </a:r>
          </a:p>
        </p:txBody>
      </p:sp>
      <p:sp>
        <p:nvSpPr>
          <p:cNvPr id="92164" name="Text Box 4"/>
          <p:cNvSpPr txBox="1">
            <a:spLocks noChangeArrowheads="1"/>
          </p:cNvSpPr>
          <p:nvPr/>
        </p:nvSpPr>
        <p:spPr bwMode="auto">
          <a:xfrm>
            <a:off x="323528" y="3325068"/>
            <a:ext cx="8568952" cy="342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just" eaLnBrk="1" hangingPunct="1">
              <a:lnSpc>
                <a:spcPct val="120000"/>
              </a:lnSpc>
            </a:pPr>
            <a:r>
              <a:rPr lang="zh-CN" altLang="zh-CN" sz="2600" b="1" dirty="0">
                <a:solidFill>
                  <a:srgbClr val="FF00FF"/>
                </a:solidFill>
                <a:latin typeface="Arial" panose="020B0604020202020204" pitchFamily="34" charset="0"/>
                <a:sym typeface="Arial" panose="020B0604020202020204" pitchFamily="34" charset="0"/>
              </a:rPr>
              <a:t>1.</a:t>
            </a:r>
            <a:r>
              <a:rPr lang="zh-CN" altLang="en-US" sz="2600" b="1" dirty="0">
                <a:solidFill>
                  <a:srgbClr val="FF00FF"/>
                </a:solidFill>
                <a:latin typeface="Arial" panose="020B0604020202020204" pitchFamily="34" charset="0"/>
                <a:sym typeface="Arial" panose="020B0604020202020204" pitchFamily="34" charset="0"/>
              </a:rPr>
              <a:t>作用及优点：</a:t>
            </a:r>
            <a:endParaRPr lang="en-US" altLang="zh-CN" sz="2600" b="1" dirty="0">
              <a:solidFill>
                <a:srgbClr val="FF00FF"/>
              </a:solidFill>
              <a:latin typeface="Arial" panose="020B0604020202020204" pitchFamily="34" charset="0"/>
              <a:sym typeface="Arial" panose="020B0604020202020204" pitchFamily="34" charset="0"/>
            </a:endParaRPr>
          </a:p>
          <a:p>
            <a:pPr algn="just" eaLnBrk="1" hangingPunct="1">
              <a:lnSpc>
                <a:spcPct val="120000"/>
              </a:lnSpc>
            </a:pPr>
            <a:endParaRPr lang="zh-CN" altLang="en-US" sz="1050" b="1" dirty="0">
              <a:solidFill>
                <a:srgbClr val="FF00FF"/>
              </a:solidFill>
              <a:latin typeface="Arial" panose="020B0604020202020204" pitchFamily="34" charset="0"/>
              <a:sym typeface="Arial" panose="020B0604020202020204" pitchFamily="34" charset="0"/>
            </a:endParaRPr>
          </a:p>
          <a:p>
            <a:pPr algn="just" eaLnBrk="1" hangingPunct="1">
              <a:lnSpc>
                <a:spcPct val="120000"/>
              </a:lnSpc>
            </a:pPr>
            <a:r>
              <a:rPr lang="zh-CN" altLang="en-US" sz="2400" dirty="0">
                <a:latin typeface="Arial" panose="020B0604020202020204" pitchFamily="34" charset="0"/>
                <a:sym typeface="Arial" panose="020B0604020202020204" pitchFamily="34" charset="0"/>
              </a:rPr>
              <a:t>（</a:t>
            </a:r>
            <a:r>
              <a:rPr lang="zh-CN" altLang="zh-CN" sz="2400" dirty="0">
                <a:latin typeface="Arial" panose="020B0604020202020204" pitchFamily="34" charset="0"/>
                <a:sym typeface="Arial" panose="020B0604020202020204" pitchFamily="34" charset="0"/>
              </a:rPr>
              <a:t>1</a:t>
            </a:r>
            <a:r>
              <a:rPr lang="zh-CN" altLang="en-US" sz="2400" dirty="0">
                <a:latin typeface="Arial" panose="020B0604020202020204" pitchFamily="34" charset="0"/>
                <a:sym typeface="Arial" panose="020B0604020202020204" pitchFamily="34" charset="0"/>
              </a:rPr>
              <a:t>）直观形象地表示出</a:t>
            </a:r>
            <a:r>
              <a:rPr lang="zh-CN" altLang="en-US" sz="2400" b="1" dirty="0">
                <a:solidFill>
                  <a:srgbClr val="0000FF"/>
                </a:solidFill>
                <a:latin typeface="Arial" panose="020B0604020202020204" pitchFamily="34" charset="0"/>
                <a:sym typeface="Arial" panose="020B0604020202020204" pitchFamily="34" charset="0"/>
              </a:rPr>
              <a:t>物理量的变化规律</a:t>
            </a:r>
            <a:r>
              <a:rPr lang="zh-CN" altLang="en-US" sz="2400" dirty="0">
                <a:latin typeface="Arial" panose="020B0604020202020204" pitchFamily="34" charset="0"/>
                <a:sym typeface="Arial" panose="020B0604020202020204" pitchFamily="34" charset="0"/>
              </a:rPr>
              <a:t>，便于寻找实验规律和总结经验公式。</a:t>
            </a:r>
          </a:p>
          <a:p>
            <a:pPr algn="just" eaLnBrk="1" hangingPunct="1">
              <a:lnSpc>
                <a:spcPct val="120000"/>
              </a:lnSpc>
            </a:pPr>
            <a:r>
              <a:rPr lang="zh-CN" altLang="en-US" sz="2400" dirty="0">
                <a:latin typeface="Arial" panose="020B0604020202020204" pitchFamily="34" charset="0"/>
                <a:sym typeface="Arial" panose="020B0604020202020204" pitchFamily="34" charset="0"/>
              </a:rPr>
              <a:t>（</a:t>
            </a:r>
            <a:r>
              <a:rPr lang="zh-CN" altLang="zh-CN" sz="2400" dirty="0">
                <a:latin typeface="Arial" panose="020B0604020202020204" pitchFamily="34" charset="0"/>
                <a:sym typeface="Arial" panose="020B0604020202020204" pitchFamily="34" charset="0"/>
              </a:rPr>
              <a:t>2</a:t>
            </a:r>
            <a:r>
              <a:rPr lang="zh-CN" altLang="en-US" sz="2400" dirty="0">
                <a:latin typeface="Arial" panose="020B0604020202020204" pitchFamily="34" charset="0"/>
                <a:sym typeface="Arial" panose="020B0604020202020204" pitchFamily="34" charset="0"/>
              </a:rPr>
              <a:t>）帮助发现实验中个别的测量错误，并通过所绘图线</a:t>
            </a:r>
            <a:r>
              <a:rPr lang="zh-CN" altLang="en-US" sz="2400" b="1" dirty="0">
                <a:solidFill>
                  <a:srgbClr val="0000FF"/>
                </a:solidFill>
                <a:latin typeface="Arial" panose="020B0604020202020204" pitchFamily="34" charset="0"/>
                <a:sym typeface="Arial" panose="020B0604020202020204" pitchFamily="34" charset="0"/>
              </a:rPr>
              <a:t>对系统误差进行分析</a:t>
            </a:r>
            <a:r>
              <a:rPr lang="zh-CN" altLang="en-US" sz="2400" dirty="0">
                <a:latin typeface="Arial" panose="020B0604020202020204" pitchFamily="34" charset="0"/>
                <a:sym typeface="Arial" panose="020B0604020202020204" pitchFamily="34" charset="0"/>
              </a:rPr>
              <a:t>。</a:t>
            </a:r>
          </a:p>
          <a:p>
            <a:pPr algn="just" eaLnBrk="1" hangingPunct="1">
              <a:lnSpc>
                <a:spcPct val="120000"/>
              </a:lnSpc>
            </a:pPr>
            <a:r>
              <a:rPr lang="zh-CN" altLang="en-US" sz="2400" dirty="0">
                <a:latin typeface="Arial" panose="020B0604020202020204" pitchFamily="34" charset="0"/>
                <a:sym typeface="Arial" panose="020B0604020202020204" pitchFamily="34" charset="0"/>
              </a:rPr>
              <a:t>（</a:t>
            </a:r>
            <a:r>
              <a:rPr lang="zh-CN" altLang="zh-CN" sz="2400" dirty="0">
                <a:latin typeface="Arial" panose="020B0604020202020204" pitchFamily="34" charset="0"/>
                <a:sym typeface="Arial" panose="020B0604020202020204" pitchFamily="34" charset="0"/>
              </a:rPr>
              <a:t>3</a:t>
            </a:r>
            <a:r>
              <a:rPr lang="zh-CN" altLang="en-US" sz="2400" dirty="0">
                <a:latin typeface="Arial" panose="020B0604020202020204" pitchFamily="34" charset="0"/>
                <a:sym typeface="Arial" panose="020B0604020202020204" pitchFamily="34" charset="0"/>
              </a:rPr>
              <a:t>）若图形是依据许多测量数据描出的光滑曲线，该图线便有</a:t>
            </a:r>
            <a:r>
              <a:rPr lang="zh-CN" altLang="en-US" sz="2400" b="1" dirty="0">
                <a:solidFill>
                  <a:srgbClr val="0000FF"/>
                </a:solidFill>
                <a:latin typeface="Arial" panose="020B0604020202020204" pitchFamily="34" charset="0"/>
                <a:sym typeface="Arial" panose="020B0604020202020204" pitchFamily="34" charset="0"/>
              </a:rPr>
              <a:t>多次测量取平均值</a:t>
            </a:r>
            <a:r>
              <a:rPr lang="zh-CN" altLang="en-US" sz="2400" dirty="0">
                <a:latin typeface="Arial" panose="020B0604020202020204" pitchFamily="34" charset="0"/>
                <a:sym typeface="Arial" panose="020B0604020202020204" pitchFamily="34" charset="0"/>
              </a:rPr>
              <a:t>的作用。</a:t>
            </a:r>
          </a:p>
        </p:txBody>
      </p:sp>
      <p:sp>
        <p:nvSpPr>
          <p:cNvPr id="5"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a:solidFill>
                  <a:srgbClr val="0070C0"/>
                </a:solidFill>
                <a:latin typeface="+mn-ea"/>
                <a:ea typeface="+mn-ea"/>
              </a:rPr>
              <a:t>§1-</a:t>
            </a:r>
            <a:r>
              <a:rPr lang="zh-CN" altLang="en-US" sz="4000" b="1">
                <a:solidFill>
                  <a:srgbClr val="0070C0"/>
                </a:solidFill>
                <a:latin typeface="+mn-ea"/>
                <a:ea typeface="+mn-ea"/>
              </a:rPr>
              <a:t>4实验测量数据的处理</a:t>
            </a:r>
            <a:endParaRPr lang="zh-CN" altLang="en-US" sz="4000" b="1" dirty="0">
              <a:solidFill>
                <a:srgbClr val="0070C0"/>
              </a:solidFill>
              <a:latin typeface="+mn-ea"/>
              <a:ea typeface="+mn-ea"/>
            </a:endParaRP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179660" y="1463990"/>
            <a:ext cx="8784828"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just" eaLnBrk="1" hangingPunct="1">
              <a:lnSpc>
                <a:spcPct val="120000"/>
              </a:lnSpc>
            </a:pPr>
            <a:r>
              <a:rPr lang="zh-CN" altLang="en-US" sz="2600" dirty="0">
                <a:latin typeface="Arial" panose="020B0604020202020204" pitchFamily="34" charset="0"/>
                <a:sym typeface="Arial" panose="020B0604020202020204" pitchFamily="34" charset="0"/>
              </a:rPr>
              <a:t>（</a:t>
            </a:r>
            <a:r>
              <a:rPr lang="zh-CN" altLang="zh-CN" sz="2600" dirty="0">
                <a:latin typeface="Arial" panose="020B0604020202020204" pitchFamily="34" charset="0"/>
                <a:sym typeface="Arial" panose="020B0604020202020204" pitchFamily="34" charset="0"/>
              </a:rPr>
              <a:t>4</a:t>
            </a:r>
            <a:r>
              <a:rPr lang="zh-CN" altLang="en-US" sz="2600" dirty="0">
                <a:latin typeface="Arial" panose="020B0604020202020204" pitchFamily="34" charset="0"/>
                <a:sym typeface="Arial" panose="020B0604020202020204" pitchFamily="34" charset="0"/>
              </a:rPr>
              <a:t>）应用</a:t>
            </a:r>
            <a:r>
              <a:rPr lang="zh-CN" altLang="en-US" sz="2600" b="1" dirty="0">
                <a:solidFill>
                  <a:srgbClr val="0000FF"/>
                </a:solidFill>
                <a:latin typeface="Arial" panose="020B0604020202020204" pitchFamily="34" charset="0"/>
                <a:sym typeface="Arial" panose="020B0604020202020204" pitchFamily="34" charset="0"/>
              </a:rPr>
              <a:t>内插法、外推法</a:t>
            </a:r>
            <a:r>
              <a:rPr lang="zh-CN" altLang="en-US" sz="2600" dirty="0">
                <a:latin typeface="Arial" panose="020B0604020202020204" pitchFamily="34" charset="0"/>
                <a:sym typeface="Arial" panose="020B0604020202020204" pitchFamily="34" charset="0"/>
              </a:rPr>
              <a:t>可以从图形上得出没有直接测量或在一定条件下无法直接测量的某些数值。</a:t>
            </a:r>
          </a:p>
          <a:p>
            <a:pPr algn="just" eaLnBrk="1" hangingPunct="1">
              <a:lnSpc>
                <a:spcPct val="120000"/>
              </a:lnSpc>
            </a:pPr>
            <a:r>
              <a:rPr lang="zh-CN" altLang="en-US" sz="2600" dirty="0">
                <a:latin typeface="Arial" panose="020B0604020202020204" pitchFamily="34" charset="0"/>
                <a:sym typeface="Arial" panose="020B0604020202020204" pitchFamily="34" charset="0"/>
              </a:rPr>
              <a:t>（</a:t>
            </a:r>
            <a:r>
              <a:rPr lang="zh-CN" altLang="zh-CN" sz="2600" dirty="0">
                <a:latin typeface="Arial" panose="020B0604020202020204" pitchFamily="34" charset="0"/>
                <a:sym typeface="Arial" panose="020B0604020202020204" pitchFamily="34" charset="0"/>
              </a:rPr>
              <a:t>5</a:t>
            </a:r>
            <a:r>
              <a:rPr lang="zh-CN" altLang="en-US" sz="2600" dirty="0">
                <a:latin typeface="Arial" panose="020B0604020202020204" pitchFamily="34" charset="0"/>
                <a:sym typeface="Arial" panose="020B0604020202020204" pitchFamily="34" charset="0"/>
              </a:rPr>
              <a:t>）通过图形可以方便地得到许多</a:t>
            </a:r>
            <a:r>
              <a:rPr lang="zh-CN" altLang="en-US" sz="2600" b="1" dirty="0">
                <a:solidFill>
                  <a:srgbClr val="0000FF"/>
                </a:solidFill>
                <a:latin typeface="Arial" panose="020B0604020202020204" pitchFamily="34" charset="0"/>
                <a:sym typeface="Arial" panose="020B0604020202020204" pitchFamily="34" charset="0"/>
              </a:rPr>
              <a:t>有用的参量</a:t>
            </a:r>
            <a:r>
              <a:rPr lang="zh-CN" altLang="en-US" sz="2600" dirty="0">
                <a:latin typeface="Arial" panose="020B0604020202020204" pitchFamily="34" charset="0"/>
                <a:sym typeface="Arial" panose="020B0604020202020204" pitchFamily="34" charset="0"/>
              </a:rPr>
              <a:t>，如最大值、最小值、直线斜率和截距等。</a:t>
            </a:r>
          </a:p>
          <a:p>
            <a:pPr algn="just" eaLnBrk="1" hangingPunct="1">
              <a:lnSpc>
                <a:spcPct val="120000"/>
              </a:lnSpc>
            </a:pPr>
            <a:endParaRPr lang="zh-CN" altLang="zh-CN" sz="2600" dirty="0">
              <a:latin typeface="Arial" panose="020B0604020202020204" pitchFamily="34" charset="0"/>
              <a:sym typeface="Arial" panose="020B0604020202020204" pitchFamily="34" charset="0"/>
            </a:endParaRPr>
          </a:p>
        </p:txBody>
      </p:sp>
      <p:sp>
        <p:nvSpPr>
          <p:cNvPr id="3"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a:solidFill>
                  <a:srgbClr val="0070C0"/>
                </a:solidFill>
                <a:latin typeface="+mn-ea"/>
                <a:ea typeface="+mn-ea"/>
              </a:rPr>
              <a:t>§1-</a:t>
            </a:r>
            <a:r>
              <a:rPr lang="zh-CN" altLang="en-US" sz="4000" b="1">
                <a:solidFill>
                  <a:srgbClr val="0070C0"/>
                </a:solidFill>
                <a:latin typeface="+mn-ea"/>
                <a:ea typeface="+mn-ea"/>
              </a:rPr>
              <a:t>4实验测量数据的处理</a:t>
            </a:r>
            <a:endParaRPr lang="zh-CN" altLang="en-US" sz="4000" b="1" dirty="0">
              <a:solidFill>
                <a:srgbClr val="0070C0"/>
              </a:solidFill>
              <a:latin typeface="+mn-ea"/>
              <a:ea typeface="+mn-ea"/>
            </a:endParaRPr>
          </a:p>
        </p:txBody>
      </p:sp>
      <p:grpSp>
        <p:nvGrpSpPr>
          <p:cNvPr id="2" name="组合 1"/>
          <p:cNvGrpSpPr/>
          <p:nvPr/>
        </p:nvGrpSpPr>
        <p:grpSpPr>
          <a:xfrm>
            <a:off x="2063750" y="3418840"/>
            <a:ext cx="4739640" cy="3350260"/>
            <a:chOff x="3250" y="5384"/>
            <a:chExt cx="7464" cy="5276"/>
          </a:xfrm>
        </p:grpSpPr>
        <p:pic>
          <p:nvPicPr>
            <p:cNvPr id="10" name="图片 9"/>
            <p:cNvPicPr>
              <a:picLocks noChangeAspect="1"/>
            </p:cNvPicPr>
            <p:nvPr/>
          </p:nvPicPr>
          <p:blipFill rotWithShape="1">
            <a:blip r:embed="rId2"/>
            <a:srcRect l="4617" t="19819" r="50758" b="24101"/>
            <a:stretch>
              <a:fillRect/>
            </a:stretch>
          </p:blipFill>
          <p:spPr>
            <a:xfrm>
              <a:off x="3250" y="5384"/>
              <a:ext cx="7465" cy="5277"/>
            </a:xfrm>
            <a:prstGeom prst="rect">
              <a:avLst/>
            </a:prstGeom>
          </p:spPr>
        </p:pic>
        <p:sp>
          <p:nvSpPr>
            <p:cNvPr id="12" name="矩形 11"/>
            <p:cNvSpPr/>
            <p:nvPr/>
          </p:nvSpPr>
          <p:spPr>
            <a:xfrm>
              <a:off x="7200" y="7198"/>
              <a:ext cx="113" cy="1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323528" y="1211411"/>
            <a:ext cx="8640960" cy="611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just" eaLnBrk="1" hangingPunct="1">
              <a:lnSpc>
                <a:spcPct val="130000"/>
              </a:lnSpc>
            </a:pPr>
            <a:r>
              <a:rPr lang="zh-CN" altLang="zh-CN" sz="2600" b="1" dirty="0">
                <a:solidFill>
                  <a:srgbClr val="FF00FF"/>
                </a:solidFill>
                <a:latin typeface="Arial" panose="020B0604020202020204" pitchFamily="34" charset="0"/>
                <a:sym typeface="Arial" panose="020B0604020202020204" pitchFamily="34" charset="0"/>
              </a:rPr>
              <a:t>2.</a:t>
            </a:r>
            <a:r>
              <a:rPr lang="zh-CN" altLang="en-US" sz="2600" b="1" dirty="0">
                <a:solidFill>
                  <a:srgbClr val="FF00FF"/>
                </a:solidFill>
                <a:latin typeface="Arial" panose="020B0604020202020204" pitchFamily="34" charset="0"/>
                <a:sym typeface="Arial" panose="020B0604020202020204" pitchFamily="34" charset="0"/>
              </a:rPr>
              <a:t>作图的要求：</a:t>
            </a:r>
            <a:endParaRPr lang="en-US" altLang="zh-CN" sz="2600" b="1" dirty="0">
              <a:solidFill>
                <a:srgbClr val="FF00FF"/>
              </a:solidFill>
              <a:latin typeface="Arial" panose="020B0604020202020204" pitchFamily="34" charset="0"/>
              <a:sym typeface="Arial" panose="020B0604020202020204" pitchFamily="34" charset="0"/>
            </a:endParaRPr>
          </a:p>
          <a:p>
            <a:pPr algn="just" eaLnBrk="1" hangingPunct="1">
              <a:lnSpc>
                <a:spcPct val="130000"/>
              </a:lnSpc>
            </a:pPr>
            <a:endParaRPr lang="zh-CN" altLang="en-US" sz="1050" b="1" dirty="0">
              <a:solidFill>
                <a:srgbClr val="FF00FF"/>
              </a:solidFill>
              <a:latin typeface="Arial" panose="020B0604020202020204" pitchFamily="34" charset="0"/>
              <a:sym typeface="Arial" panose="020B0604020202020204" pitchFamily="34" charset="0"/>
            </a:endParaRPr>
          </a:p>
          <a:p>
            <a:pPr algn="just" eaLnBrk="1" hangingPunct="1">
              <a:lnSpc>
                <a:spcPct val="130000"/>
              </a:lnSpc>
            </a:pPr>
            <a:r>
              <a:rPr lang="zh-CN" altLang="en-US" sz="2600" dirty="0">
                <a:latin typeface="Arial" panose="020B0604020202020204" pitchFamily="34" charset="0"/>
              </a:rPr>
              <a:t>（</a:t>
            </a:r>
            <a:r>
              <a:rPr lang="zh-CN" altLang="zh-CN" sz="2600" dirty="0">
                <a:latin typeface="Arial" panose="020B0604020202020204" pitchFamily="34" charset="0"/>
              </a:rPr>
              <a:t>1</a:t>
            </a:r>
            <a:r>
              <a:rPr lang="zh-CN" altLang="en-US" sz="2600" dirty="0">
                <a:latin typeface="Arial" panose="020B0604020202020204" pitchFamily="34" charset="0"/>
              </a:rPr>
              <a:t>）作图一定要用</a:t>
            </a:r>
            <a:r>
              <a:rPr lang="zh-CN" altLang="en-US" sz="2600" b="1" dirty="0">
                <a:solidFill>
                  <a:srgbClr val="0000FF"/>
                </a:solidFill>
                <a:latin typeface="Arial" panose="020B0604020202020204" pitchFamily="34" charset="0"/>
              </a:rPr>
              <a:t>坐标纸</a:t>
            </a:r>
            <a:r>
              <a:rPr lang="zh-CN" altLang="en-US" sz="2600" dirty="0">
                <a:latin typeface="Arial" panose="020B0604020202020204" pitchFamily="34" charset="0"/>
              </a:rPr>
              <a:t>。如直角坐标纸、单对数坐标纸、双对数坐标纸和极坐标纸等。</a:t>
            </a:r>
          </a:p>
          <a:p>
            <a:pPr algn="just" eaLnBrk="1" hangingPunct="1">
              <a:lnSpc>
                <a:spcPct val="130000"/>
              </a:lnSpc>
            </a:pPr>
            <a:r>
              <a:rPr lang="zh-CN" altLang="en-US" sz="2600" dirty="0">
                <a:latin typeface="Arial" panose="020B0604020202020204" pitchFamily="34" charset="0"/>
              </a:rPr>
              <a:t>（</a:t>
            </a:r>
            <a:r>
              <a:rPr lang="zh-CN" altLang="zh-CN" sz="2600" dirty="0">
                <a:latin typeface="Arial" panose="020B0604020202020204" pitchFamily="34" charset="0"/>
              </a:rPr>
              <a:t>2</a:t>
            </a:r>
            <a:r>
              <a:rPr lang="zh-CN" altLang="en-US" sz="2600" dirty="0">
                <a:latin typeface="Arial" panose="020B0604020202020204" pitchFamily="34" charset="0"/>
              </a:rPr>
              <a:t>）画出</a:t>
            </a:r>
            <a:r>
              <a:rPr lang="zh-CN" altLang="en-US" sz="2600" b="1" dirty="0">
                <a:solidFill>
                  <a:srgbClr val="0000FF"/>
                </a:solidFill>
                <a:latin typeface="Arial" panose="020B0604020202020204" pitchFamily="34" charset="0"/>
              </a:rPr>
              <a:t>坐标轴的方向</a:t>
            </a:r>
            <a:r>
              <a:rPr lang="zh-CN" altLang="en-US" sz="2600" dirty="0">
                <a:latin typeface="Arial" panose="020B0604020202020204" pitchFamily="34" charset="0"/>
              </a:rPr>
              <a:t>，标明其所代表的</a:t>
            </a:r>
            <a:r>
              <a:rPr lang="zh-CN" altLang="en-US" sz="2600" b="1" dirty="0">
                <a:solidFill>
                  <a:srgbClr val="0000FF"/>
                </a:solidFill>
                <a:latin typeface="Arial" panose="020B0604020202020204" pitchFamily="34" charset="0"/>
              </a:rPr>
              <a:t>物理量及单位</a:t>
            </a:r>
            <a:r>
              <a:rPr lang="zh-CN" altLang="en-US" sz="2600" dirty="0">
                <a:latin typeface="Arial" panose="020B0604020202020204" pitchFamily="34" charset="0"/>
              </a:rPr>
              <a:t>。通常横轴</a:t>
            </a:r>
            <a:r>
              <a:rPr lang="zh-CN" altLang="en-US" sz="2600" dirty="0">
                <a:solidFill>
                  <a:srgbClr val="FF0000"/>
                </a:solidFill>
                <a:latin typeface="Arial" panose="020B0604020202020204" pitchFamily="34" charset="0"/>
              </a:rPr>
              <a:t>为自变量</a:t>
            </a:r>
            <a:r>
              <a:rPr lang="zh-CN" altLang="en-US" sz="2600" dirty="0">
                <a:latin typeface="Arial" panose="020B0604020202020204" pitchFamily="34" charset="0"/>
              </a:rPr>
              <a:t>，纵轴为</a:t>
            </a:r>
            <a:r>
              <a:rPr lang="zh-CN" altLang="en-US" sz="2600" dirty="0">
                <a:solidFill>
                  <a:srgbClr val="FF0000"/>
                </a:solidFill>
                <a:latin typeface="Arial" panose="020B0604020202020204" pitchFamily="34" charset="0"/>
              </a:rPr>
              <a:t>因变量</a:t>
            </a:r>
            <a:r>
              <a:rPr lang="zh-CN" altLang="en-US" sz="2600" dirty="0">
                <a:latin typeface="Arial" panose="020B0604020202020204" pitchFamily="34" charset="0"/>
              </a:rPr>
              <a:t>。</a:t>
            </a:r>
          </a:p>
          <a:p>
            <a:pPr algn="just" eaLnBrk="1" hangingPunct="1">
              <a:lnSpc>
                <a:spcPct val="130000"/>
              </a:lnSpc>
            </a:pPr>
            <a:r>
              <a:rPr lang="zh-CN" altLang="en-US" sz="2600" dirty="0">
                <a:latin typeface="Arial" panose="020B0604020202020204" pitchFamily="34" charset="0"/>
              </a:rPr>
              <a:t>（</a:t>
            </a:r>
            <a:r>
              <a:rPr lang="zh-CN" altLang="zh-CN" sz="2600" dirty="0">
                <a:latin typeface="Arial" panose="020B0604020202020204" pitchFamily="34" charset="0"/>
              </a:rPr>
              <a:t>3</a:t>
            </a:r>
            <a:r>
              <a:rPr lang="zh-CN" altLang="en-US" sz="2600" dirty="0">
                <a:latin typeface="Arial" panose="020B0604020202020204" pitchFamily="34" charset="0"/>
              </a:rPr>
              <a:t>）</a:t>
            </a:r>
            <a:r>
              <a:rPr lang="zh-CN" altLang="en-US" sz="2600" b="1" dirty="0">
                <a:solidFill>
                  <a:srgbClr val="0000FF"/>
                </a:solidFill>
                <a:latin typeface="Arial" panose="020B0604020202020204" pitchFamily="34" charset="0"/>
              </a:rPr>
              <a:t>坐标纸的大小及坐标轴的比例</a:t>
            </a:r>
            <a:r>
              <a:rPr lang="zh-CN" altLang="en-US" sz="2600" dirty="0">
                <a:latin typeface="Arial" panose="020B0604020202020204" pitchFamily="34" charset="0"/>
              </a:rPr>
              <a:t>要适当，使数据中可靠的数字在图中仍为可靠，数据中可疑的一位，在图中仍为估读的一位。</a:t>
            </a:r>
            <a:endParaRPr lang="en-US" altLang="zh-CN" sz="2600" dirty="0">
              <a:latin typeface="Arial" panose="020B0604020202020204" pitchFamily="34" charset="0"/>
            </a:endParaRPr>
          </a:p>
          <a:p>
            <a:pPr algn="just" eaLnBrk="1" hangingPunct="1">
              <a:lnSpc>
                <a:spcPct val="130000"/>
              </a:lnSpc>
            </a:pPr>
            <a:endParaRPr lang="en-US" altLang="zh-CN" sz="1400" dirty="0">
              <a:latin typeface="Arial" panose="020B0604020202020204" pitchFamily="34" charset="0"/>
            </a:endParaRPr>
          </a:p>
          <a:p>
            <a:pPr marL="457200" indent="-457200">
              <a:spcAft>
                <a:spcPct val="35000"/>
              </a:spcAft>
              <a:buFont typeface="Wingdings" panose="05000000000000000000" pitchFamily="2" charset="2"/>
              <a:buChar char="Ø"/>
            </a:pPr>
            <a:r>
              <a:rPr lang="zh-CN" altLang="en-US" sz="2400" b="1" dirty="0">
                <a:solidFill>
                  <a:srgbClr val="FF0000"/>
                </a:solidFill>
                <a:latin typeface="黑体" panose="02010609060101010101" pitchFamily="2" charset="-122"/>
                <a:ea typeface="黑体" panose="02010609060101010101" pitchFamily="2" charset="-122"/>
              </a:rPr>
              <a:t> 最小刻度</a:t>
            </a:r>
            <a:r>
              <a:rPr lang="zh-CN" altLang="en-US" sz="2400" dirty="0">
                <a:latin typeface="黑体" panose="02010609060101010101" pitchFamily="2" charset="-122"/>
                <a:ea typeface="黑体" panose="02010609060101010101" pitchFamily="2" charset="-122"/>
              </a:rPr>
              <a:t>不能小于仪器的最小刻度</a:t>
            </a:r>
            <a:endParaRPr lang="en-US" altLang="zh-CN" sz="2400" dirty="0">
              <a:latin typeface="黑体" panose="02010609060101010101" pitchFamily="2" charset="-122"/>
              <a:ea typeface="黑体" panose="02010609060101010101" pitchFamily="2" charset="-122"/>
            </a:endParaRPr>
          </a:p>
          <a:p>
            <a:pPr marL="457200" indent="-457200">
              <a:spcAft>
                <a:spcPct val="35000"/>
              </a:spcAft>
              <a:buFont typeface="Wingdings" panose="05000000000000000000" pitchFamily="2" charset="2"/>
              <a:buChar char="Ø"/>
            </a:pPr>
            <a:r>
              <a:rPr lang="zh-CN" altLang="en-US" sz="2400" dirty="0">
                <a:solidFill>
                  <a:srgbClr val="FF0000"/>
                </a:solidFill>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rPr>
              <a:t>由于坐标纸长度有限，如画不下可以适当</a:t>
            </a:r>
            <a:r>
              <a:rPr lang="zh-CN" altLang="en-US" sz="2400" b="1" dirty="0">
                <a:solidFill>
                  <a:srgbClr val="FF0000"/>
                </a:solidFill>
                <a:latin typeface="黑体" panose="02010609060101010101" pitchFamily="2" charset="-122"/>
                <a:ea typeface="黑体" panose="02010609060101010101" pitchFamily="2" charset="-122"/>
              </a:rPr>
              <a:t>降低精度</a:t>
            </a:r>
            <a:r>
              <a:rPr lang="zh-CN" altLang="en-US" sz="2400" dirty="0">
                <a:latin typeface="黑体" panose="02010609060101010101" pitchFamily="2" charset="-122"/>
                <a:ea typeface="黑体" panose="02010609060101010101" pitchFamily="2" charset="-122"/>
              </a:rPr>
              <a:t>要求</a:t>
            </a:r>
            <a:endParaRPr lang="en-US" altLang="zh-CN" sz="2400" dirty="0">
              <a:latin typeface="黑体" panose="02010609060101010101" pitchFamily="2" charset="-122"/>
              <a:ea typeface="黑体" panose="02010609060101010101" pitchFamily="2" charset="-122"/>
            </a:endParaRPr>
          </a:p>
          <a:p>
            <a:pPr>
              <a:spcAft>
                <a:spcPct val="35000"/>
              </a:spcAft>
            </a:pPr>
            <a:endParaRPr lang="zh-CN" altLang="en-US" sz="2400" dirty="0">
              <a:latin typeface="Arial" panose="020B0604020202020204" pitchFamily="34" charset="0"/>
            </a:endParaRPr>
          </a:p>
        </p:txBody>
      </p:sp>
      <p:sp>
        <p:nvSpPr>
          <p:cNvPr id="3"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grpSp>
        <p:nvGrpSpPr>
          <p:cNvPr id="2" name="组合 1"/>
          <p:cNvGrpSpPr/>
          <p:nvPr/>
        </p:nvGrpSpPr>
        <p:grpSpPr>
          <a:xfrm>
            <a:off x="175260" y="3488690"/>
            <a:ext cx="8900795" cy="3275330"/>
            <a:chOff x="276" y="3707"/>
            <a:chExt cx="14017" cy="5158"/>
          </a:xfrm>
        </p:grpSpPr>
        <p:pic>
          <p:nvPicPr>
            <p:cNvPr id="4" name="图片 3"/>
            <p:cNvPicPr>
              <a:picLocks noChangeAspect="1"/>
            </p:cNvPicPr>
            <p:nvPr/>
          </p:nvPicPr>
          <p:blipFill>
            <a:blip r:embed="rId3"/>
            <a:stretch>
              <a:fillRect/>
            </a:stretch>
          </p:blipFill>
          <p:spPr>
            <a:xfrm>
              <a:off x="276" y="3707"/>
              <a:ext cx="7073" cy="5158"/>
            </a:xfrm>
            <a:prstGeom prst="rect">
              <a:avLst/>
            </a:prstGeom>
          </p:spPr>
        </p:pic>
        <p:pic>
          <p:nvPicPr>
            <p:cNvPr id="5" name="图片 4"/>
            <p:cNvPicPr>
              <a:picLocks noChangeAspect="1"/>
            </p:cNvPicPr>
            <p:nvPr/>
          </p:nvPicPr>
          <p:blipFill>
            <a:blip r:embed="rId4"/>
            <a:stretch>
              <a:fillRect/>
            </a:stretch>
          </p:blipFill>
          <p:spPr>
            <a:xfrm>
              <a:off x="7349" y="3707"/>
              <a:ext cx="6945" cy="5158"/>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107504" y="1412776"/>
            <a:ext cx="8928992" cy="529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just" eaLnBrk="1" hangingPunct="1">
              <a:lnSpc>
                <a:spcPct val="130000"/>
              </a:lnSpc>
            </a:pPr>
            <a:r>
              <a:rPr lang="zh-CN" altLang="en-US" sz="2600" dirty="0">
                <a:latin typeface="Arial" panose="020B0604020202020204" pitchFamily="34" charset="0"/>
              </a:rPr>
              <a:t>（</a:t>
            </a:r>
            <a:r>
              <a:rPr lang="en-US" altLang="zh-CN" sz="2600" dirty="0">
                <a:latin typeface="Arial" panose="020B0604020202020204" pitchFamily="34" charset="0"/>
              </a:rPr>
              <a:t>4</a:t>
            </a:r>
            <a:r>
              <a:rPr lang="zh-CN" altLang="en-US" sz="2600" dirty="0">
                <a:latin typeface="Arial" panose="020B0604020202020204" pitchFamily="34" charset="0"/>
              </a:rPr>
              <a:t>）为避免图线编于图纸的一角，坐标轴的标值</a:t>
            </a:r>
            <a:r>
              <a:rPr lang="zh-CN" altLang="en-US" sz="2600" b="1" dirty="0">
                <a:solidFill>
                  <a:srgbClr val="0000FF"/>
                </a:solidFill>
                <a:latin typeface="Arial" panose="020B0604020202020204" pitchFamily="34" charset="0"/>
              </a:rPr>
              <a:t>不一定从“</a:t>
            </a:r>
            <a:r>
              <a:rPr lang="en-US" altLang="zh-CN" sz="2600" b="1" dirty="0">
                <a:solidFill>
                  <a:srgbClr val="0000FF"/>
                </a:solidFill>
                <a:latin typeface="Arial" panose="020B0604020202020204" pitchFamily="34" charset="0"/>
              </a:rPr>
              <a:t>0”</a:t>
            </a:r>
            <a:r>
              <a:rPr lang="zh-CN" altLang="en-US" sz="2600" b="1" dirty="0">
                <a:solidFill>
                  <a:srgbClr val="0000FF"/>
                </a:solidFill>
                <a:latin typeface="Arial" panose="020B0604020202020204" pitchFamily="34" charset="0"/>
              </a:rPr>
              <a:t>开始。</a:t>
            </a:r>
          </a:p>
          <a:p>
            <a:pPr algn="just" eaLnBrk="1" hangingPunct="1">
              <a:lnSpc>
                <a:spcPct val="130000"/>
              </a:lnSpc>
            </a:pPr>
            <a:r>
              <a:rPr lang="zh-CN" altLang="en-US" sz="2600" dirty="0">
                <a:latin typeface="Arial" panose="020B0604020202020204" pitchFamily="34" charset="0"/>
              </a:rPr>
              <a:t>（</a:t>
            </a:r>
            <a:r>
              <a:rPr lang="zh-CN" altLang="zh-CN" sz="2600" dirty="0">
                <a:latin typeface="Arial" panose="020B0604020202020204" pitchFamily="34" charset="0"/>
              </a:rPr>
              <a:t>5</a:t>
            </a:r>
            <a:r>
              <a:rPr lang="zh-CN" altLang="en-US" sz="2600" dirty="0">
                <a:latin typeface="Arial" panose="020B0604020202020204" pitchFamily="34" charset="0"/>
              </a:rPr>
              <a:t>）数据点的标出：同一张坐标纸上几条曲线上的数据点应分别用</a:t>
            </a:r>
            <a:r>
              <a:rPr lang="zh-CN" altLang="en-US" sz="2600" b="1" dirty="0">
                <a:solidFill>
                  <a:srgbClr val="0000FF"/>
                </a:solidFill>
                <a:latin typeface="Arial" panose="020B0604020202020204" pitchFamily="34" charset="0"/>
              </a:rPr>
              <a:t>不同的标记</a:t>
            </a:r>
            <a:r>
              <a:rPr lang="zh-CN" altLang="en-US" sz="2600" dirty="0">
                <a:latin typeface="Arial" panose="020B0604020202020204" pitchFamily="34" charset="0"/>
              </a:rPr>
              <a:t>，以示区别。</a:t>
            </a:r>
          </a:p>
          <a:p>
            <a:pPr algn="just" eaLnBrk="1" hangingPunct="1">
              <a:lnSpc>
                <a:spcPct val="130000"/>
              </a:lnSpc>
            </a:pPr>
            <a:r>
              <a:rPr lang="zh-CN" altLang="en-US" sz="2600" dirty="0">
                <a:latin typeface="Arial" panose="020B0604020202020204" pitchFamily="34" charset="0"/>
              </a:rPr>
              <a:t>（</a:t>
            </a:r>
            <a:r>
              <a:rPr lang="zh-CN" altLang="zh-CN" sz="2600" dirty="0">
                <a:latin typeface="Arial" panose="020B0604020202020204" pitchFamily="34" charset="0"/>
              </a:rPr>
              <a:t>6</a:t>
            </a:r>
            <a:r>
              <a:rPr lang="zh-CN" altLang="en-US" sz="2600" dirty="0">
                <a:latin typeface="Arial" panose="020B0604020202020204" pitchFamily="34" charset="0"/>
              </a:rPr>
              <a:t>）描绘图线，可放弃偏离太远的个别点，使实验点</a:t>
            </a:r>
            <a:r>
              <a:rPr lang="zh-CN" altLang="en-US" sz="2600" b="1" dirty="0">
                <a:solidFill>
                  <a:srgbClr val="0000FF"/>
                </a:solidFill>
                <a:latin typeface="Arial" panose="020B0604020202020204" pitchFamily="34" charset="0"/>
              </a:rPr>
              <a:t>均匀地分布在所绘直线的两侧</a:t>
            </a:r>
            <a:r>
              <a:rPr lang="zh-CN" altLang="en-US" sz="2600" dirty="0">
                <a:latin typeface="Arial" panose="020B0604020202020204" pitchFamily="34" charset="0"/>
              </a:rPr>
              <a:t>。（除校准曲线应以折线表示外，其余均应</a:t>
            </a:r>
            <a:r>
              <a:rPr lang="zh-CN" altLang="en-US" sz="2600" dirty="0">
                <a:solidFill>
                  <a:srgbClr val="FF0000"/>
                </a:solidFill>
                <a:latin typeface="Arial" panose="020B0604020202020204" pitchFamily="34" charset="0"/>
              </a:rPr>
              <a:t>平滑连接）</a:t>
            </a:r>
          </a:p>
          <a:p>
            <a:pPr algn="just" eaLnBrk="1" hangingPunct="1">
              <a:lnSpc>
                <a:spcPct val="130000"/>
              </a:lnSpc>
            </a:pPr>
            <a:r>
              <a:rPr lang="zh-CN" altLang="en-US" sz="2600" dirty="0">
                <a:latin typeface="Arial" panose="020B0604020202020204" pitchFamily="34" charset="0"/>
              </a:rPr>
              <a:t>（</a:t>
            </a:r>
            <a:r>
              <a:rPr lang="zh-CN" altLang="zh-CN" sz="2600" dirty="0">
                <a:latin typeface="Arial" panose="020B0604020202020204" pitchFamily="34" charset="0"/>
              </a:rPr>
              <a:t>7</a:t>
            </a:r>
            <a:r>
              <a:rPr lang="zh-CN" altLang="en-US" sz="2600" dirty="0">
                <a:latin typeface="Arial" panose="020B0604020202020204" pitchFamily="34" charset="0"/>
              </a:rPr>
              <a:t>）标明</a:t>
            </a:r>
            <a:r>
              <a:rPr lang="zh-CN" altLang="en-US" sz="2600" b="1" dirty="0">
                <a:solidFill>
                  <a:srgbClr val="0000FF"/>
                </a:solidFill>
                <a:latin typeface="Arial" panose="020B0604020202020204" pitchFamily="34" charset="0"/>
              </a:rPr>
              <a:t>图名称</a:t>
            </a:r>
            <a:r>
              <a:rPr lang="zh-CN" altLang="en-US" sz="2600" dirty="0">
                <a:latin typeface="Arial" panose="020B0604020202020204" pitchFamily="34" charset="0"/>
              </a:rPr>
              <a:t>。若用物理量的符号表示图名，应按</a:t>
            </a:r>
            <a:r>
              <a:rPr lang="zh-CN" altLang="zh-CN" sz="2600" b="1" dirty="0">
                <a:solidFill>
                  <a:srgbClr val="0000FF"/>
                </a:solidFill>
                <a:latin typeface="Arial" panose="020B0604020202020204" pitchFamily="34" charset="0"/>
                <a:sym typeface="Arial" panose="020B0604020202020204" pitchFamily="34" charset="0"/>
              </a:rPr>
              <a:t>y-x</a:t>
            </a:r>
            <a:r>
              <a:rPr lang="zh-CN" altLang="en-US" sz="2600" b="1" dirty="0">
                <a:solidFill>
                  <a:srgbClr val="0000FF"/>
                </a:solidFill>
                <a:latin typeface="Arial" panose="020B0604020202020204" pitchFamily="34" charset="0"/>
                <a:sym typeface="Arial" panose="020B0604020202020204" pitchFamily="34" charset="0"/>
              </a:rPr>
              <a:t>轴顺序</a:t>
            </a:r>
            <a:r>
              <a:rPr lang="zh-CN" altLang="en-US" sz="2600" dirty="0">
                <a:latin typeface="Arial" panose="020B0604020202020204" pitchFamily="34" charset="0"/>
              </a:rPr>
              <a:t>书写。</a:t>
            </a:r>
          </a:p>
          <a:p>
            <a:pPr algn="just" eaLnBrk="1" hangingPunct="1">
              <a:lnSpc>
                <a:spcPct val="130000"/>
              </a:lnSpc>
            </a:pPr>
            <a:r>
              <a:rPr lang="zh-CN" altLang="en-US" sz="2600" dirty="0">
                <a:latin typeface="Arial" panose="020B0604020202020204" pitchFamily="34" charset="0"/>
              </a:rPr>
              <a:t>（</a:t>
            </a:r>
            <a:r>
              <a:rPr lang="zh-CN" altLang="zh-CN" sz="2600" dirty="0">
                <a:latin typeface="Arial" panose="020B0604020202020204" pitchFamily="34" charset="0"/>
              </a:rPr>
              <a:t>8</a:t>
            </a:r>
            <a:r>
              <a:rPr lang="zh-CN" altLang="en-US" sz="2600" dirty="0">
                <a:latin typeface="Arial" panose="020B0604020202020204" pitchFamily="34" charset="0"/>
              </a:rPr>
              <a:t>）注明</a:t>
            </a:r>
            <a:r>
              <a:rPr lang="zh-CN" altLang="en-US" sz="2600" b="1" dirty="0">
                <a:solidFill>
                  <a:srgbClr val="0000FF"/>
                </a:solidFill>
                <a:latin typeface="Arial" panose="020B0604020202020204" pitchFamily="34" charset="0"/>
              </a:rPr>
              <a:t>作者及日期</a:t>
            </a:r>
            <a:r>
              <a:rPr lang="zh-CN" altLang="en-US" sz="2600" dirty="0">
                <a:latin typeface="Arial" panose="020B0604020202020204" pitchFamily="34" charset="0"/>
              </a:rPr>
              <a:t>并将做好的图纸贴在实验报告上。</a:t>
            </a:r>
          </a:p>
        </p:txBody>
      </p:sp>
      <p:sp>
        <p:nvSpPr>
          <p:cNvPr id="4"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a:solidFill>
                  <a:srgbClr val="0070C0"/>
                </a:solidFill>
                <a:latin typeface="+mn-ea"/>
                <a:ea typeface="+mn-ea"/>
              </a:rPr>
              <a:t>§1-</a:t>
            </a:r>
            <a:r>
              <a:rPr lang="zh-CN" altLang="en-US" sz="4000" b="1">
                <a:solidFill>
                  <a:srgbClr val="0070C0"/>
                </a:solidFill>
                <a:latin typeface="+mn-ea"/>
                <a:ea typeface="+mn-ea"/>
              </a:rPr>
              <a:t>4实验测量数据的处理</a:t>
            </a:r>
            <a:endParaRPr lang="zh-CN" altLang="en-US" sz="4000" b="1" dirty="0">
              <a:solidFill>
                <a:srgbClr val="0070C0"/>
              </a:solidFill>
              <a:latin typeface="+mn-ea"/>
              <a:ea typeface="+mn-ea"/>
            </a:endParaRPr>
          </a:p>
        </p:txBody>
      </p:sp>
      <p:pic>
        <p:nvPicPr>
          <p:cNvPr id="2" name="图片 1"/>
          <p:cNvPicPr>
            <a:picLocks noChangeAspect="1"/>
          </p:cNvPicPr>
          <p:nvPr>
            <p:custDataLst>
              <p:tags r:id="rId1"/>
            </p:custDataLst>
          </p:nvPr>
        </p:nvPicPr>
        <p:blipFill>
          <a:blip r:embed="rId3"/>
          <a:stretch>
            <a:fillRect/>
          </a:stretch>
        </p:blipFill>
        <p:spPr>
          <a:xfrm>
            <a:off x="5060950" y="3061970"/>
            <a:ext cx="4083050" cy="2686050"/>
          </a:xfrm>
          <a:prstGeom prst="rect">
            <a:avLst/>
          </a:prstGeom>
        </p:spPr>
      </p:pic>
      <p:grpSp>
        <p:nvGrpSpPr>
          <p:cNvPr id="6" name="组合 5"/>
          <p:cNvGrpSpPr/>
          <p:nvPr/>
        </p:nvGrpSpPr>
        <p:grpSpPr>
          <a:xfrm>
            <a:off x="1793240" y="1932940"/>
            <a:ext cx="7350125" cy="3860800"/>
            <a:chOff x="2824" y="3044"/>
            <a:chExt cx="11575" cy="6080"/>
          </a:xfrm>
        </p:grpSpPr>
        <p:pic>
          <p:nvPicPr>
            <p:cNvPr id="3" name="图片 2"/>
            <p:cNvPicPr>
              <a:picLocks noChangeAspect="1"/>
            </p:cNvPicPr>
            <p:nvPr/>
          </p:nvPicPr>
          <p:blipFill>
            <a:blip r:embed="rId4"/>
            <a:stretch>
              <a:fillRect/>
            </a:stretch>
          </p:blipFill>
          <p:spPr>
            <a:xfrm>
              <a:off x="2824" y="3044"/>
              <a:ext cx="6833" cy="5093"/>
            </a:xfrm>
            <a:prstGeom prst="rect">
              <a:avLst/>
            </a:prstGeom>
          </p:spPr>
        </p:pic>
        <p:pic>
          <p:nvPicPr>
            <p:cNvPr id="5" name="图片 4"/>
            <p:cNvPicPr>
              <a:picLocks noChangeAspect="1"/>
            </p:cNvPicPr>
            <p:nvPr/>
          </p:nvPicPr>
          <p:blipFill>
            <a:blip r:embed="rId5"/>
            <a:stretch>
              <a:fillRect/>
            </a:stretch>
          </p:blipFill>
          <p:spPr>
            <a:xfrm>
              <a:off x="9585" y="3044"/>
              <a:ext cx="4815" cy="6081"/>
            </a:xfrm>
            <a:prstGeom prst="rect">
              <a:avLst/>
            </a:prstGeom>
          </p:spPr>
        </p:pic>
      </p:grpSp>
      <p:grpSp>
        <p:nvGrpSpPr>
          <p:cNvPr id="9" name="组合 8"/>
          <p:cNvGrpSpPr/>
          <p:nvPr/>
        </p:nvGrpSpPr>
        <p:grpSpPr>
          <a:xfrm>
            <a:off x="133350" y="3461385"/>
            <a:ext cx="9081770" cy="3301365"/>
            <a:chOff x="0" y="5601"/>
            <a:chExt cx="14302" cy="5199"/>
          </a:xfrm>
        </p:grpSpPr>
        <p:pic>
          <p:nvPicPr>
            <p:cNvPr id="7" name="图片 6"/>
            <p:cNvPicPr>
              <a:picLocks noChangeAspect="1"/>
            </p:cNvPicPr>
            <p:nvPr/>
          </p:nvPicPr>
          <p:blipFill>
            <a:blip r:embed="rId6"/>
            <a:stretch>
              <a:fillRect/>
            </a:stretch>
          </p:blipFill>
          <p:spPr>
            <a:xfrm>
              <a:off x="0" y="5602"/>
              <a:ext cx="6955" cy="5198"/>
            </a:xfrm>
            <a:prstGeom prst="rect">
              <a:avLst/>
            </a:prstGeom>
          </p:spPr>
        </p:pic>
        <p:pic>
          <p:nvPicPr>
            <p:cNvPr id="8" name="图片 7"/>
            <p:cNvPicPr>
              <a:picLocks noChangeAspect="1"/>
            </p:cNvPicPr>
            <p:nvPr/>
          </p:nvPicPr>
          <p:blipFill>
            <a:blip r:embed="rId7"/>
            <a:stretch>
              <a:fillRect/>
            </a:stretch>
          </p:blipFill>
          <p:spPr>
            <a:xfrm>
              <a:off x="6956" y="5601"/>
              <a:ext cx="7347" cy="5199"/>
            </a:xfrm>
            <a:prstGeom prst="rect">
              <a:avLst/>
            </a:prstGeom>
          </p:spPr>
        </p:pic>
      </p:grpSp>
      <p:grpSp>
        <p:nvGrpSpPr>
          <p:cNvPr id="11" name="组合 10"/>
          <p:cNvGrpSpPr/>
          <p:nvPr/>
        </p:nvGrpSpPr>
        <p:grpSpPr>
          <a:xfrm>
            <a:off x="4295775" y="3490595"/>
            <a:ext cx="4739640" cy="3350260"/>
            <a:chOff x="3250" y="5384"/>
            <a:chExt cx="7464" cy="5276"/>
          </a:xfrm>
        </p:grpSpPr>
        <p:pic>
          <p:nvPicPr>
            <p:cNvPr id="12" name="图片 11"/>
            <p:cNvPicPr>
              <a:picLocks noChangeAspect="1"/>
            </p:cNvPicPr>
            <p:nvPr/>
          </p:nvPicPr>
          <p:blipFill rotWithShape="1">
            <a:blip r:embed="rId8"/>
            <a:srcRect l="4617" t="19819" r="50758" b="24101"/>
            <a:stretch>
              <a:fillRect/>
            </a:stretch>
          </p:blipFill>
          <p:spPr>
            <a:xfrm>
              <a:off x="3250" y="5384"/>
              <a:ext cx="7465" cy="5277"/>
            </a:xfrm>
            <a:prstGeom prst="rect">
              <a:avLst/>
            </a:prstGeom>
          </p:spPr>
        </p:pic>
        <p:sp>
          <p:nvSpPr>
            <p:cNvPr id="13" name="矩形 12"/>
            <p:cNvSpPr/>
            <p:nvPr/>
          </p:nvSpPr>
          <p:spPr>
            <a:xfrm>
              <a:off x="7200" y="7198"/>
              <a:ext cx="113" cy="1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tretch>
            <a:fillRect/>
          </a:stretch>
        </p:blipFill>
        <p:spPr>
          <a:xfrm>
            <a:off x="4786184" y="1569874"/>
            <a:ext cx="4357695" cy="526462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nodeType="clickEffect">
                                  <p:stCondLst>
                                    <p:cond delay="0"/>
                                  </p:stCondLst>
                                  <p:childTnLst>
                                    <p:animEffect transition="out" filter="blinds(horizontal)">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nodeType="clickEffect">
                                  <p:stCondLst>
                                    <p:cond delay="0"/>
                                  </p:stCondLst>
                                  <p:childTnLst>
                                    <p:animEffect transition="out" filter="blinds(horizontal)">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14"/>
                                        </p:tgtEl>
                                      </p:cBhvr>
                                    </p:animEffect>
                                    <p:set>
                                      <p:cBhvr>
                                        <p:cTn id="5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9"/>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860032" y="1556792"/>
            <a:ext cx="4104456" cy="2520280"/>
          </a:xfrm>
          <a:prstGeom prst="rect">
            <a:avLst/>
          </a:prstGeom>
          <a:noFill/>
          <a:ln w="38100">
            <a:noFill/>
          </a:ln>
        </p:spPr>
      </p:pic>
      <p:pic>
        <p:nvPicPr>
          <p:cNvPr id="122884"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79512" y="1556792"/>
            <a:ext cx="4392488" cy="5112568"/>
          </a:xfrm>
          <a:prstGeom prst="rect">
            <a:avLst/>
          </a:prstGeom>
          <a:noFill/>
          <a:ln w="38100">
            <a:noFill/>
          </a:ln>
        </p:spPr>
      </p:pic>
      <p:sp>
        <p:nvSpPr>
          <p:cNvPr id="7"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marL="0" marR="0" lvl="0" indent="0" algn="ctr" defTabSz="914400" eaLnBrk="1" fontAlgn="base" latinLnBrk="0" hangingPunct="1">
              <a:lnSpc>
                <a:spcPct val="100000"/>
              </a:lnSpc>
              <a:spcBef>
                <a:spcPct val="0"/>
              </a:spcBef>
              <a:spcAft>
                <a:spcPct val="0"/>
              </a:spcAft>
              <a:buClr>
                <a:srgbClr val="000000"/>
              </a:buClr>
              <a:buSzTx/>
              <a:buFontTx/>
              <a:buNone/>
              <a:defRPr/>
            </a:pPr>
            <a:r>
              <a:rPr kumimoji="0" lang="en-US" altLang="zh-CN" sz="4000" b="1"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j-cs"/>
              </a:rPr>
              <a:t>§1-</a:t>
            </a:r>
            <a:r>
              <a:rPr kumimoji="0" lang="zh-CN" altLang="en-US" sz="4000" b="1"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j-cs"/>
              </a:rPr>
              <a:t>4实验测量数据的处理</a:t>
            </a:r>
          </a:p>
        </p:txBody>
      </p:sp>
      <p:pic>
        <p:nvPicPr>
          <p:cNvPr id="2" name="图片 1"/>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4845428" y="4149819"/>
            <a:ext cx="4119060" cy="2520556"/>
          </a:xfrm>
          <a:prstGeom prst="rect">
            <a:avLst/>
          </a:prstGeom>
        </p:spPr>
      </p:pic>
      <p:sp>
        <p:nvSpPr>
          <p:cNvPr id="8" name="文本框 7"/>
          <p:cNvSpPr txBox="1"/>
          <p:nvPr/>
        </p:nvSpPr>
        <p:spPr>
          <a:xfrm>
            <a:off x="20080" y="990367"/>
            <a:ext cx="2698175" cy="523220"/>
          </a:xfrm>
          <a:prstGeom prst="rect">
            <a:avLst/>
          </a:prstGeom>
          <a:noFill/>
        </p:spPr>
        <p:txBody>
          <a:bodyPr wrap="none" rtlCol="0">
            <a:spAutoFit/>
          </a:bodyPr>
          <a:lstStyle/>
          <a:p>
            <a:r>
              <a:rPr lang="zh-CN" altLang="en-US" sz="2800" dirty="0">
                <a:solidFill>
                  <a:srgbClr val="FF00FF"/>
                </a:solidFill>
                <a:latin typeface="微软雅黑" panose="020B0503020204020204" charset="-122"/>
                <a:ea typeface="微软雅黑" panose="020B0503020204020204" charset="-122"/>
              </a:rPr>
              <a:t>错误案例分析：</a:t>
            </a:r>
          </a:p>
        </p:txBody>
      </p:sp>
      <p:sp>
        <p:nvSpPr>
          <p:cNvPr id="3" name="文本框 2"/>
          <p:cNvSpPr txBox="1"/>
          <p:nvPr/>
        </p:nvSpPr>
        <p:spPr>
          <a:xfrm>
            <a:off x="6805930" y="4144645"/>
            <a:ext cx="872490" cy="368300"/>
          </a:xfrm>
          <a:prstGeom prst="rect">
            <a:avLst/>
          </a:prstGeom>
          <a:noFill/>
        </p:spPr>
        <p:txBody>
          <a:bodyPr wrap="none" rtlCol="0">
            <a:spAutoFit/>
          </a:bodyPr>
          <a:lstStyle/>
          <a:p>
            <a:r>
              <a:rPr lang="zh-CN" altLang="en-US" b="1">
                <a:solidFill>
                  <a:srgbClr val="FF0000"/>
                </a:solidFill>
              </a:rPr>
              <a:t>图名？</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07504" y="1484784"/>
            <a:ext cx="4357695" cy="5264627"/>
          </a:xfrm>
          <a:prstGeom prst="rect">
            <a:avLst/>
          </a:prstGeom>
        </p:spPr>
      </p:pic>
      <p:pic>
        <p:nvPicPr>
          <p:cNvPr id="3" name="图片 2"/>
          <p:cNvPicPr>
            <a:picLocks noChangeAspect="1"/>
          </p:cNvPicPr>
          <p:nvPr/>
        </p:nvPicPr>
        <p:blipFill>
          <a:blip r:embed="rId4"/>
          <a:stretch>
            <a:fillRect/>
          </a:stretch>
        </p:blipFill>
        <p:spPr>
          <a:xfrm>
            <a:off x="4644008" y="1340768"/>
            <a:ext cx="4320480" cy="2904762"/>
          </a:xfrm>
          <a:prstGeom prst="rect">
            <a:avLst/>
          </a:prstGeom>
        </p:spPr>
      </p:pic>
      <p:sp>
        <p:nvSpPr>
          <p:cNvPr id="5"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marL="0" marR="0" lvl="0" indent="0" algn="ctr" defTabSz="914400" eaLnBrk="1" fontAlgn="base" latinLnBrk="0" hangingPunct="1">
              <a:lnSpc>
                <a:spcPct val="100000"/>
              </a:lnSpc>
              <a:spcBef>
                <a:spcPct val="0"/>
              </a:spcBef>
              <a:spcAft>
                <a:spcPct val="0"/>
              </a:spcAft>
              <a:buClr>
                <a:srgbClr val="000000"/>
              </a:buClr>
              <a:buSzTx/>
              <a:buFontTx/>
              <a:buNone/>
              <a:defRPr/>
            </a:pPr>
            <a:r>
              <a:rPr kumimoji="0" lang="en-US" altLang="zh-CN" sz="4000" b="1"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j-cs"/>
              </a:rPr>
              <a:t>§1-</a:t>
            </a:r>
            <a:r>
              <a:rPr kumimoji="0" lang="zh-CN" altLang="en-US" sz="4000" b="1"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j-cs"/>
              </a:rPr>
              <a:t>4实验测量数据的处理</a:t>
            </a:r>
          </a:p>
        </p:txBody>
      </p:sp>
      <p:sp>
        <p:nvSpPr>
          <p:cNvPr id="6" name="文本框 5"/>
          <p:cNvSpPr txBox="1"/>
          <p:nvPr/>
        </p:nvSpPr>
        <p:spPr>
          <a:xfrm>
            <a:off x="20080" y="990367"/>
            <a:ext cx="1980029" cy="523220"/>
          </a:xfrm>
          <a:prstGeom prst="rect">
            <a:avLst/>
          </a:prstGeom>
          <a:noFill/>
        </p:spPr>
        <p:txBody>
          <a:bodyPr wrap="none" rtlCol="0">
            <a:spAutoFit/>
          </a:bodyPr>
          <a:lstStyle/>
          <a:p>
            <a:r>
              <a:rPr lang="zh-CN" altLang="en-US" sz="2800" dirty="0">
                <a:solidFill>
                  <a:srgbClr val="FF00FF"/>
                </a:solidFill>
                <a:latin typeface="微软雅黑" panose="020B0503020204020204" charset="-122"/>
                <a:ea typeface="微软雅黑" panose="020B0503020204020204" charset="-122"/>
              </a:rPr>
              <a:t>正确示范：</a:t>
            </a:r>
          </a:p>
        </p:txBody>
      </p:sp>
      <p:pic>
        <p:nvPicPr>
          <p:cNvPr id="1454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11765"/>
          <a:stretch>
            <a:fillRect/>
          </a:stretch>
        </p:blipFill>
        <p:spPr bwMode="auto">
          <a:xfrm>
            <a:off x="4644009" y="3825236"/>
            <a:ext cx="432048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196752"/>
            <a:ext cx="8712968" cy="1570355"/>
          </a:xfrm>
          <a:prstGeom prst="rect">
            <a:avLst/>
          </a:prstGeom>
        </p:spPr>
        <p:txBody>
          <a:bodyPr wrap="square">
            <a:spAutoFit/>
          </a:bodyPr>
          <a:lstStyle/>
          <a:p>
            <a:pPr lvl="0" algn="just">
              <a:lnSpc>
                <a:spcPct val="120000"/>
              </a:lnSpc>
            </a:pPr>
            <a:r>
              <a:rPr lang="zh-CN" altLang="zh-CN" sz="2600" b="1" dirty="0">
                <a:solidFill>
                  <a:srgbClr val="FF00FF"/>
                </a:solidFill>
                <a:sym typeface="Arial" panose="020B0604020202020204" pitchFamily="34" charset="0"/>
              </a:rPr>
              <a:t>3.</a:t>
            </a:r>
            <a:r>
              <a:rPr lang="zh-CN" altLang="en-US" sz="2600" b="1" dirty="0">
                <a:solidFill>
                  <a:srgbClr val="FF00FF"/>
                </a:solidFill>
                <a:sym typeface="Arial" panose="020B0604020202020204" pitchFamily="34" charset="0"/>
              </a:rPr>
              <a:t>图解：根据已作好的图线，可以用解析的方法从图上求出各种参数</a:t>
            </a:r>
          </a:p>
          <a:p>
            <a:pPr lvl="0" algn="just">
              <a:lnSpc>
                <a:spcPct val="130000"/>
              </a:lnSpc>
            </a:pPr>
            <a:r>
              <a:rPr lang="zh-CN" altLang="en-US" sz="2600" dirty="0">
                <a:solidFill>
                  <a:srgbClr val="0070C0"/>
                </a:solidFill>
                <a:latin typeface="微软雅黑" panose="020B0503020204020204" charset="-122"/>
                <a:ea typeface="微软雅黑" panose="020B0503020204020204" charset="-122"/>
                <a:sym typeface="Arial" panose="020B0604020202020204" pitchFamily="34" charset="0"/>
              </a:rPr>
              <a:t>（</a:t>
            </a:r>
            <a:r>
              <a:rPr lang="zh-CN" altLang="zh-CN" sz="2600" dirty="0">
                <a:solidFill>
                  <a:srgbClr val="0070C0"/>
                </a:solidFill>
                <a:latin typeface="微软雅黑" panose="020B0503020204020204" charset="-122"/>
                <a:ea typeface="微软雅黑" panose="020B0503020204020204" charset="-122"/>
                <a:sym typeface="Arial" panose="020B0604020202020204" pitchFamily="34" charset="0"/>
              </a:rPr>
              <a:t>1</a:t>
            </a:r>
            <a:r>
              <a:rPr lang="zh-CN" altLang="en-US" sz="2600" dirty="0">
                <a:solidFill>
                  <a:srgbClr val="0070C0"/>
                </a:solidFill>
                <a:latin typeface="微软雅黑" panose="020B0503020204020204" charset="-122"/>
                <a:ea typeface="微软雅黑" panose="020B0503020204020204" charset="-122"/>
                <a:sym typeface="Arial" panose="020B0604020202020204" pitchFamily="34" charset="0"/>
              </a:rPr>
              <a:t>）直线图解</a:t>
            </a:r>
          </a:p>
        </p:txBody>
      </p:sp>
      <p:pic>
        <p:nvPicPr>
          <p:cNvPr id="3" name="图片 2"/>
          <p:cNvPicPr>
            <a:picLocks noChangeAspect="1"/>
          </p:cNvPicPr>
          <p:nvPr/>
        </p:nvPicPr>
        <p:blipFill>
          <a:blip r:embed="rId3"/>
          <a:stretch>
            <a:fillRect/>
          </a:stretch>
        </p:blipFill>
        <p:spPr>
          <a:xfrm>
            <a:off x="84265" y="2780928"/>
            <a:ext cx="3767655" cy="2670279"/>
          </a:xfrm>
          <a:prstGeom prst="rect">
            <a:avLst/>
          </a:prstGeom>
        </p:spPr>
      </p:pic>
      <p:grpSp>
        <p:nvGrpSpPr>
          <p:cNvPr id="40" name="组合 39"/>
          <p:cNvGrpSpPr/>
          <p:nvPr/>
        </p:nvGrpSpPr>
        <p:grpSpPr>
          <a:xfrm>
            <a:off x="3563888" y="2246095"/>
            <a:ext cx="3865161" cy="3206297"/>
            <a:chOff x="3563888" y="2750151"/>
            <a:chExt cx="3865161" cy="3206297"/>
          </a:xfrm>
        </p:grpSpPr>
        <p:graphicFrame>
          <p:nvGraphicFramePr>
            <p:cNvPr id="22" name="对象 21"/>
            <p:cNvGraphicFramePr>
              <a:graphicFrameLocks noChangeAspect="1"/>
            </p:cNvGraphicFramePr>
            <p:nvPr/>
          </p:nvGraphicFramePr>
          <p:xfrm>
            <a:off x="4427984" y="3289334"/>
            <a:ext cx="1800201" cy="362857"/>
          </p:xfrm>
          <a:graphic>
            <a:graphicData uri="http://schemas.openxmlformats.org/presentationml/2006/ole">
              <mc:AlternateContent xmlns:mc="http://schemas.openxmlformats.org/markup-compatibility/2006">
                <mc:Choice xmlns:v="urn:schemas-microsoft-com:vml" Requires="v">
                  <p:oleObj spid="_x0000_s192558" name="Equation" r:id="rId4" imgW="660400" imgH="203200" progId="Equation.DSMT4">
                    <p:embed/>
                  </p:oleObj>
                </mc:Choice>
                <mc:Fallback>
                  <p:oleObj name="Equation" r:id="rId4" imgW="660400" imgH="203200" progId="Equation.DSMT4">
                    <p:embed/>
                    <p:pic>
                      <p:nvPicPr>
                        <p:cNvPr id="0" name="对象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3289334"/>
                          <a:ext cx="1800201" cy="362857"/>
                        </a:xfrm>
                        <a:prstGeom prst="rect">
                          <a:avLst/>
                        </a:prstGeom>
                        <a:noFill/>
                      </p:spPr>
                    </p:pic>
                  </p:oleObj>
                </mc:Fallback>
              </mc:AlternateContent>
            </a:graphicData>
          </a:graphic>
        </p:graphicFrame>
        <p:graphicFrame>
          <p:nvGraphicFramePr>
            <p:cNvPr id="24" name="对象 23"/>
            <p:cNvGraphicFramePr>
              <a:graphicFrameLocks noChangeAspect="1"/>
            </p:cNvGraphicFramePr>
            <p:nvPr/>
          </p:nvGraphicFramePr>
          <p:xfrm>
            <a:off x="4572000" y="4322352"/>
            <a:ext cx="1343316" cy="796882"/>
          </p:xfrm>
          <a:graphic>
            <a:graphicData uri="http://schemas.openxmlformats.org/presentationml/2006/ole">
              <mc:AlternateContent xmlns:mc="http://schemas.openxmlformats.org/markup-compatibility/2006">
                <mc:Choice xmlns:v="urn:schemas-microsoft-com:vml" Requires="v">
                  <p:oleObj spid="_x0000_s192559" name="Equation" r:id="rId6" imgW="748665" imgH="444500" progId="Equation.DSMT4">
                    <p:embed/>
                  </p:oleObj>
                </mc:Choice>
                <mc:Fallback>
                  <p:oleObj name="Equation" r:id="rId6" imgW="748665" imgH="444500" progId="Equation.DSMT4">
                    <p:embed/>
                    <p:pic>
                      <p:nvPicPr>
                        <p:cNvPr id="0" name="对象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4322352"/>
                          <a:ext cx="1343316" cy="796882"/>
                        </a:xfrm>
                        <a:prstGeom prst="rect">
                          <a:avLst/>
                        </a:prstGeom>
                        <a:noFill/>
                      </p:spPr>
                    </p:pic>
                  </p:oleObj>
                </mc:Fallback>
              </mc:AlternateContent>
            </a:graphicData>
          </a:graphic>
        </p:graphicFrame>
        <p:graphicFrame>
          <p:nvGraphicFramePr>
            <p:cNvPr id="25" name="对象 24"/>
            <p:cNvGraphicFramePr>
              <a:graphicFrameLocks noChangeAspect="1"/>
            </p:cNvGraphicFramePr>
            <p:nvPr/>
          </p:nvGraphicFramePr>
          <p:xfrm>
            <a:off x="4572000" y="5182552"/>
            <a:ext cx="1768906" cy="773896"/>
          </p:xfrm>
          <a:graphic>
            <a:graphicData uri="http://schemas.openxmlformats.org/presentationml/2006/ole">
              <mc:AlternateContent xmlns:mc="http://schemas.openxmlformats.org/markup-compatibility/2006">
                <mc:Choice xmlns:v="urn:schemas-microsoft-com:vml" Requires="v">
                  <p:oleObj spid="_x0000_s192560" name="Equation" r:id="rId8" imgW="1015365" imgH="444500" progId="Equation.DSMT4">
                    <p:embed/>
                  </p:oleObj>
                </mc:Choice>
                <mc:Fallback>
                  <p:oleObj name="Equation" r:id="rId8" imgW="1015365" imgH="444500" progId="Equation.DSMT4">
                    <p:embed/>
                    <p:pic>
                      <p:nvPicPr>
                        <p:cNvPr id="0" name="对象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5182552"/>
                          <a:ext cx="1768906" cy="773896"/>
                        </a:xfrm>
                        <a:prstGeom prst="rect">
                          <a:avLst/>
                        </a:prstGeom>
                        <a:noFill/>
                      </p:spPr>
                    </p:pic>
                  </p:oleObj>
                </mc:Fallback>
              </mc:AlternateContent>
            </a:graphicData>
          </a:graphic>
        </p:graphicFrame>
        <p:sp>
          <p:nvSpPr>
            <p:cNvPr id="30" name="Rectangle 29"/>
            <p:cNvSpPr>
              <a:spLocks noChangeArrowheads="1"/>
            </p:cNvSpPr>
            <p:nvPr/>
          </p:nvSpPr>
          <p:spPr bwMode="auto">
            <a:xfrm>
              <a:off x="3563888" y="2750151"/>
              <a:ext cx="3865161"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1885950" rtl="0" eaLnBrk="0" hangingPunct="0">
                <a:defRPr>
                  <a:solidFill>
                    <a:schemeClr val="tx1"/>
                  </a:solidFill>
                  <a:latin typeface="Arial" panose="020B0604020202020204" pitchFamily="34" charset="0"/>
                </a:defRPr>
              </a:lvl1pPr>
              <a:lvl2pPr rtl="0" eaLnBrk="0" hangingPunct="0">
                <a:defRPr>
                  <a:solidFill>
                    <a:schemeClr val="tx1"/>
                  </a:solidFill>
                  <a:latin typeface="Arial" panose="020B0604020202020204" pitchFamily="34" charset="0"/>
                </a:defRPr>
              </a:lvl2pPr>
              <a:lvl3pPr rtl="0" eaLnBrk="0" hangingPunct="0">
                <a:defRPr>
                  <a:solidFill>
                    <a:schemeClr val="tx1"/>
                  </a:solidFill>
                  <a:latin typeface="Arial" panose="020B0604020202020204" pitchFamily="34" charset="0"/>
                </a:defRPr>
              </a:lvl3pPr>
              <a:lvl4pPr rtl="0" eaLnBrk="0" hangingPunct="0">
                <a:defRPr>
                  <a:solidFill>
                    <a:schemeClr val="tx1"/>
                  </a:solidFill>
                  <a:latin typeface="Arial" panose="020B0604020202020204" pitchFamily="34" charset="0"/>
                </a:defRPr>
              </a:lvl4pPr>
              <a:lvl5pPr rtl="0" eaLnBrk="0" hangingPunct="0">
                <a:defRPr>
                  <a:solidFill>
                    <a:schemeClr val="tx1"/>
                  </a:solidFill>
                  <a:latin typeface="Arial" panose="020B0604020202020204" pitchFamily="34" charset="0"/>
                </a:defRPr>
              </a:lvl5pPr>
              <a:lvl6pPr rtl="0" eaLnBrk="0" hangingPunct="0">
                <a:defRPr>
                  <a:solidFill>
                    <a:schemeClr val="tx1"/>
                  </a:solidFill>
                  <a:latin typeface="Arial" panose="020B0604020202020204" pitchFamily="34" charset="0"/>
                </a:defRPr>
              </a:lvl6pPr>
              <a:lvl7pPr rtl="0" eaLnBrk="0" hangingPunct="0">
                <a:defRPr>
                  <a:solidFill>
                    <a:schemeClr val="tx1"/>
                  </a:solidFill>
                  <a:latin typeface="Arial" panose="020B0604020202020204" pitchFamily="34" charset="0"/>
                </a:defRPr>
              </a:lvl7pPr>
              <a:lvl8pPr rtl="0" eaLnBrk="0" hangingPunct="0">
                <a:defRPr>
                  <a:solidFill>
                    <a:schemeClr val="tx1"/>
                  </a:solidFill>
                  <a:latin typeface="Arial" panose="020B0604020202020204" pitchFamily="34" charset="0"/>
                </a:defRPr>
              </a:lvl8pPr>
              <a:lvl9pPr rtl="0" eaLnBrk="0" hangingPunct="0">
                <a:defRPr>
                  <a:solidFill>
                    <a:schemeClr val="tx1"/>
                  </a:solidFill>
                  <a:latin typeface="Arial" panose="020B0604020202020204" pitchFamily="34" charset="0"/>
                </a:defRPr>
              </a:lvl9pPr>
            </a:lstStyle>
            <a:p>
              <a:pPr marL="0" marR="0" lvl="0" indent="34290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直线的图</a:t>
              </a:r>
              <a:r>
                <a:rPr kumimoji="0" lang="zh-C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，相当于线性方程：</a:t>
              </a:r>
              <a:endParaRPr kumimoji="0" lang="zh-CN" altLang="en-US" sz="2000" b="1" i="0" u="none" strike="noStrike" cap="none" normalizeH="0" baseline="0" dirty="0">
                <a:ln>
                  <a:noFill/>
                </a:ln>
                <a:solidFill>
                  <a:schemeClr val="tx1"/>
                </a:solidFill>
                <a:effectLst/>
              </a:endParaRPr>
            </a:p>
            <a:p>
              <a:pPr marL="0" marR="0" lvl="0" indent="34290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30"/>
            <p:cNvSpPr>
              <a:spLocks noChangeArrowheads="1"/>
            </p:cNvSpPr>
            <p:nvPr/>
          </p:nvSpPr>
          <p:spPr bwMode="auto">
            <a:xfrm>
              <a:off x="3563888" y="3717032"/>
              <a:ext cx="26039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351155"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选取图线上的二</a:t>
              </a:r>
              <a:r>
                <a:rPr kumimoji="0" lang="zh-CN" altLang="zh-CN"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点</a:t>
              </a:r>
              <a:endParaRPr kumimoji="0" lang="zh-CN" altLang="zh-CN" sz="2000" b="1" i="0" u="none" strike="noStrike" cap="none" normalizeH="0" baseline="0" dirty="0">
                <a:ln>
                  <a:noFill/>
                </a:ln>
                <a:solidFill>
                  <a:schemeClr val="tx1"/>
                </a:solidFill>
                <a:effectLst/>
              </a:endParaRPr>
            </a:p>
          </p:txBody>
        </p:sp>
      </p:grpSp>
      <p:sp>
        <p:nvSpPr>
          <p:cNvPr id="36" name="Rectangle 35"/>
          <p:cNvSpPr>
            <a:spLocks noChangeArrowheads="1"/>
          </p:cNvSpPr>
          <p:nvPr/>
        </p:nvSpPr>
        <p:spPr bwMode="auto">
          <a:xfrm>
            <a:off x="-47663" y="5301208"/>
            <a:ext cx="9289032"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en-US" sz="2400" b="0" i="0" u="none" strike="noStrike" cap="none" normalizeH="0" baseline="0" dirty="0">
                <a:ln>
                  <a:noFill/>
                </a:ln>
                <a:solidFill>
                  <a:srgbClr val="FF0000"/>
                </a:solidFill>
                <a:effectLst/>
                <a:latin typeface="微软雅黑" panose="020B0503020204020204" charset="-122"/>
                <a:ea typeface="微软雅黑" panose="020B0503020204020204" charset="-122"/>
                <a:cs typeface="Times New Roman" panose="02020603050405020304" pitchFamily="18" charset="0"/>
              </a:rPr>
              <a:t>注意：</a:t>
            </a:r>
            <a:r>
              <a:rPr kumimoji="0" lang="zh-CN" altLang="en-US" sz="2200" b="1" i="0" u="none" strike="noStrike" cap="none" normalizeH="0" baseline="0" dirty="0">
                <a:ln>
                  <a:noFill/>
                </a:ln>
                <a:solidFill>
                  <a:srgbClr val="3241FE"/>
                </a:solidFill>
                <a:effectLst/>
                <a:latin typeface="Times New Roman" panose="02020603050405020304" pitchFamily="18" charset="0"/>
                <a:ea typeface="楷体" panose="02010609060101010101" pitchFamily="49" charset="-122"/>
                <a:cs typeface="Times New Roman" panose="02020603050405020304" pitchFamily="18" charset="0"/>
              </a:rPr>
              <a:t>选定</a:t>
            </a:r>
            <a:r>
              <a:rPr kumimoji="0" lang="en-US" altLang="zh-CN" sz="2200" b="1" i="0" u="none" strike="noStrike" cap="none" normalizeH="0" baseline="0" dirty="0">
                <a:ln>
                  <a:noFill/>
                </a:ln>
                <a:solidFill>
                  <a:srgbClr val="3241FE"/>
                </a:solidFill>
                <a:effectLst/>
                <a:latin typeface="Times New Roman" panose="02020603050405020304" pitchFamily="18" charset="0"/>
                <a:ea typeface="楷体" panose="02010609060101010101" pitchFamily="49" charset="-122"/>
                <a:cs typeface="Times New Roman" panose="02020603050405020304" pitchFamily="18" charset="0"/>
              </a:rPr>
              <a:t>P</a:t>
            </a:r>
            <a:r>
              <a:rPr kumimoji="0" lang="en-US" altLang="zh-CN" sz="2200" b="1" i="0" u="none" strike="noStrike" cap="none" normalizeH="0" baseline="-25000" dirty="0">
                <a:ln>
                  <a:noFill/>
                </a:ln>
                <a:solidFill>
                  <a:srgbClr val="3241FE"/>
                </a:solidFill>
                <a:effectLst/>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2200" b="1" i="0" u="none" strike="noStrike" cap="none" normalizeH="0" baseline="0" dirty="0">
                <a:ln>
                  <a:noFill/>
                </a:ln>
                <a:solidFill>
                  <a:srgbClr val="3241FE"/>
                </a:solidFill>
                <a:effectLst/>
                <a:latin typeface="Times New Roman" panose="02020603050405020304" pitchFamily="18" charset="0"/>
                <a:ea typeface="楷体" panose="02010609060101010101" pitchFamily="49" charset="-122"/>
                <a:cs typeface="Times New Roman" panose="02020603050405020304" pitchFamily="18" charset="0"/>
              </a:rPr>
              <a:t>及</a:t>
            </a:r>
            <a:r>
              <a:rPr kumimoji="0" lang="en-US" altLang="zh-CN" sz="2200" b="1" i="0" u="none" strike="noStrike" cap="none" normalizeH="0" baseline="0" dirty="0">
                <a:ln>
                  <a:noFill/>
                </a:ln>
                <a:solidFill>
                  <a:srgbClr val="3241FE"/>
                </a:solidFill>
                <a:effectLst/>
                <a:latin typeface="Times New Roman" panose="02020603050405020304" pitchFamily="18" charset="0"/>
                <a:ea typeface="楷体" panose="02010609060101010101" pitchFamily="49" charset="-122"/>
                <a:cs typeface="Times New Roman" panose="02020603050405020304" pitchFamily="18" charset="0"/>
              </a:rPr>
              <a:t>P</a:t>
            </a:r>
            <a:r>
              <a:rPr kumimoji="0" lang="en-US" altLang="zh-CN" sz="2200" b="1" i="0" u="none" strike="noStrike" cap="none" normalizeH="0" baseline="-25000" dirty="0">
                <a:ln>
                  <a:noFill/>
                </a:ln>
                <a:solidFill>
                  <a:srgbClr val="3241FE"/>
                </a:solidFill>
                <a:effectLst/>
                <a:latin typeface="Times New Roman" panose="02020603050405020304" pitchFamily="18" charset="0"/>
                <a:ea typeface="楷体" panose="02010609060101010101" pitchFamily="49" charset="-122"/>
                <a:cs typeface="Times New Roman" panose="02020603050405020304" pitchFamily="18" charset="0"/>
              </a:rPr>
              <a:t>2</a:t>
            </a:r>
            <a:r>
              <a:rPr kumimoji="0" lang="zh-CN" altLang="en-US" sz="2200" b="1" i="0" u="none" strike="noStrike" cap="none" normalizeH="0" baseline="0" dirty="0">
                <a:ln>
                  <a:noFill/>
                </a:ln>
                <a:solidFill>
                  <a:srgbClr val="3241FE"/>
                </a:solidFill>
                <a:effectLst/>
                <a:latin typeface="Times New Roman" panose="02020603050405020304" pitchFamily="18" charset="0"/>
                <a:ea typeface="楷体" panose="02010609060101010101" pitchFamily="49" charset="-122"/>
                <a:cs typeface="Times New Roman" panose="02020603050405020304" pitchFamily="18" charset="0"/>
              </a:rPr>
              <a:t>点时两点相隔应</a:t>
            </a:r>
            <a:r>
              <a:rPr kumimoji="0" lang="zh-CN" altLang="en-US" sz="2200" b="1" i="0" u="none" strike="noStrike" cap="none" normalizeH="0" baseline="0" dirty="0">
                <a:ln>
                  <a:noFill/>
                </a:ln>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t>尽量远一些</a:t>
            </a:r>
            <a:r>
              <a:rPr kumimoji="0" lang="zh-CN" altLang="en-US" sz="2200" b="1" i="0" u="none" strike="noStrike" cap="none" normalizeH="0" baseline="0" dirty="0">
                <a:ln>
                  <a:noFill/>
                </a:ln>
                <a:solidFill>
                  <a:srgbClr val="3241FE"/>
                </a:solidFill>
                <a:effectLst/>
                <a:latin typeface="Times New Roman" panose="02020603050405020304" pitchFamily="18" charset="0"/>
                <a:ea typeface="楷体" panose="02010609060101010101" pitchFamily="49" charset="-122"/>
                <a:cs typeface="Times New Roman" panose="02020603050405020304" pitchFamily="18" charset="0"/>
              </a:rPr>
              <a:t>，否则计算出的有效位数减少， </a:t>
            </a:r>
            <a:r>
              <a:rPr lang="zh-CN" altLang="en-US" sz="2200" b="1" dirty="0">
                <a:solidFill>
                  <a:srgbClr val="3241FE"/>
                </a:solidFill>
                <a:latin typeface="楷体" panose="02010609060101010101" pitchFamily="49" charset="-122"/>
                <a:ea typeface="楷体" panose="02010609060101010101" pitchFamily="49" charset="-122"/>
                <a:cs typeface="Times New Roman" panose="02020603050405020304" pitchFamily="18" charset="0"/>
              </a:rPr>
              <a:t>误差增大。对于特定的物理公式，求得</a:t>
            </a:r>
            <a:r>
              <a:rPr lang="en-US" altLang="zh-CN" sz="2200" b="1" dirty="0">
                <a:solidFill>
                  <a:srgbClr val="3241FE"/>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200" b="1" dirty="0">
                <a:solidFill>
                  <a:srgbClr val="3241FE"/>
                </a:solidFill>
                <a:latin typeface="楷体" panose="02010609060101010101" pitchFamily="49" charset="-122"/>
                <a:ea typeface="楷体" panose="02010609060101010101" pitchFamily="49" charset="-122"/>
                <a:cs typeface="Times New Roman" panose="02020603050405020304" pitchFamily="18" charset="0"/>
              </a:rPr>
              <a:t>及</a:t>
            </a:r>
            <a:r>
              <a:rPr lang="en-US" altLang="zh-CN" sz="2200" b="1" dirty="0">
                <a:solidFill>
                  <a:srgbClr val="3241FE"/>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200" b="1" dirty="0">
                <a:solidFill>
                  <a:srgbClr val="3241FE"/>
                </a:solidFill>
                <a:latin typeface="楷体" panose="02010609060101010101" pitchFamily="49" charset="-122"/>
                <a:ea typeface="楷体" panose="02010609060101010101" pitchFamily="49" charset="-122"/>
                <a:cs typeface="Times New Roman" panose="02020603050405020304" pitchFamily="18" charset="0"/>
              </a:rPr>
              <a:t>值后，便可方便地确定相应待测量。</a:t>
            </a:r>
            <a:endParaRPr kumimoji="0" lang="zh-CN" altLang="en-US" sz="2200" b="1" i="0" u="none" strike="noStrike" cap="none" normalizeH="0" baseline="0" dirty="0">
              <a:ln>
                <a:noFill/>
              </a:ln>
              <a:solidFill>
                <a:srgbClr val="3241FE"/>
              </a:solidFill>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62"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
        <p:nvSpPr>
          <p:cNvPr id="4" name="矩形 3"/>
          <p:cNvSpPr/>
          <p:nvPr/>
        </p:nvSpPr>
        <p:spPr>
          <a:xfrm>
            <a:off x="4281536" y="3101755"/>
            <a:ext cx="4682952" cy="2114425"/>
          </a:xfrm>
          <a:prstGeom prst="rect">
            <a:avLst/>
          </a:prstGeom>
        </p:spPr>
        <p:txBody>
          <a:bodyPr wrap="square">
            <a:spAutoFit/>
          </a:bodyPr>
          <a:lstStyle/>
          <a:p>
            <a:pPr marL="2513330">
              <a:spcBef>
                <a:spcPct val="30000"/>
              </a:spcBef>
              <a:spcAft>
                <a:spcPct val="30000"/>
              </a:spcAft>
            </a:pPr>
            <a:r>
              <a:rPr lang="zh-CN" altLang="en-US" b="1" u="sng" dirty="0">
                <a:solidFill>
                  <a:srgbClr val="FF0000"/>
                </a:solidFill>
                <a:latin typeface="黑体" panose="02010609060101010101" pitchFamily="2" charset="-122"/>
                <a:ea typeface="黑体" panose="02010609060101010101" pitchFamily="2" charset="-122"/>
              </a:rPr>
              <a:t>取两点的三个规则：</a:t>
            </a:r>
            <a:r>
              <a:rPr lang="zh-CN" altLang="en-US" b="1" dirty="0">
                <a:solidFill>
                  <a:srgbClr val="FF0000"/>
                </a:solidFill>
                <a:latin typeface="黑体" panose="02010609060101010101" pitchFamily="2" charset="-122"/>
                <a:ea typeface="黑体" panose="02010609060101010101" pitchFamily="2" charset="-122"/>
              </a:rPr>
              <a:t> </a:t>
            </a:r>
            <a:endParaRPr lang="en-US" altLang="zh-CN" b="1" dirty="0">
              <a:solidFill>
                <a:srgbClr val="FF0000"/>
              </a:solidFill>
              <a:latin typeface="黑体" panose="02010609060101010101" pitchFamily="2" charset="-122"/>
              <a:ea typeface="黑体" panose="02010609060101010101" pitchFamily="2" charset="-122"/>
            </a:endParaRPr>
          </a:p>
          <a:p>
            <a:pPr marL="2513330">
              <a:buFont typeface="Wingdings" panose="05000000000000000000" pitchFamily="2" charset="2"/>
              <a:buChar char="Ø"/>
            </a:pPr>
            <a:r>
              <a:rPr lang="zh-CN" altLang="en-US" b="1" dirty="0">
                <a:solidFill>
                  <a:srgbClr val="FF0000"/>
                </a:solidFill>
                <a:latin typeface="黑体" panose="02010609060101010101" pitchFamily="2" charset="-122"/>
                <a:ea typeface="黑体" panose="02010609060101010101" pitchFamily="2" charset="-122"/>
              </a:rPr>
              <a:t>不能取原始数据点；</a:t>
            </a:r>
          </a:p>
          <a:p>
            <a:pPr marL="2513330">
              <a:buFont typeface="Wingdings" panose="05000000000000000000" pitchFamily="2" charset="2"/>
              <a:buChar char="Ø"/>
            </a:pPr>
            <a:r>
              <a:rPr lang="zh-CN" altLang="en-US" b="1" dirty="0">
                <a:solidFill>
                  <a:srgbClr val="FF0000"/>
                </a:solidFill>
                <a:latin typeface="黑体" panose="02010609060101010101" pitchFamily="2" charset="-122"/>
                <a:ea typeface="黑体" panose="02010609060101010101" pitchFamily="2" charset="-122"/>
              </a:rPr>
              <a:t>尽量远但不超数据范围；</a:t>
            </a:r>
          </a:p>
          <a:p>
            <a:pPr marL="2513330">
              <a:buFont typeface="Wingdings" panose="05000000000000000000" pitchFamily="2" charset="2"/>
              <a:buChar char="Ø"/>
            </a:pPr>
            <a:r>
              <a:rPr lang="zh-CN" altLang="en-US" b="1" dirty="0">
                <a:solidFill>
                  <a:srgbClr val="FF0000"/>
                </a:solidFill>
                <a:latin typeface="黑体" panose="02010609060101010101" pitchFamily="2" charset="-122"/>
                <a:ea typeface="黑体" panose="02010609060101010101" pitchFamily="2" charset="-122"/>
              </a:rPr>
              <a:t>尽量取与X轴刻度线的交点。</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25554" y="1608873"/>
            <a:ext cx="7452427" cy="922020"/>
          </a:xfrm>
          <a:prstGeom prst="rect">
            <a:avLst/>
          </a:prstGeom>
          <a:noFill/>
        </p:spPr>
        <p:txBody>
          <a:bodyPr wrap="square" rtlCol="0">
            <a:spAutoFit/>
          </a:bodyPr>
          <a:lstStyle/>
          <a:p>
            <a:pPr algn="l">
              <a:lnSpc>
                <a:spcPct val="150000"/>
              </a:lnSpc>
            </a:pPr>
            <a:r>
              <a:rPr lang="zh-CN" altLang="en-US">
                <a:latin typeface="微软雅黑" panose="020B0503020204020204" charset="-122"/>
                <a:ea typeface="微软雅黑" panose="020B0503020204020204" charset="-122"/>
              </a:rPr>
              <a:t>   </a:t>
            </a:r>
          </a:p>
          <a:p>
            <a:pPr algn="l">
              <a:lnSpc>
                <a:spcPct val="150000"/>
              </a:lnSpc>
            </a:pPr>
            <a:r>
              <a:rPr lang="zh-CN" altLang="en-US">
                <a:latin typeface="微软雅黑" panose="020B0503020204020204" charset="-122"/>
                <a:ea typeface="微软雅黑" panose="020B0503020204020204" charset="-122"/>
              </a:rPr>
              <a:t>    </a:t>
            </a:r>
          </a:p>
        </p:txBody>
      </p:sp>
      <p:sp>
        <p:nvSpPr>
          <p:cNvPr id="29701" name="文本框 29700"/>
          <p:cNvSpPr txBox="1"/>
          <p:nvPr/>
        </p:nvSpPr>
        <p:spPr>
          <a:xfrm>
            <a:off x="5601596" y="2396737"/>
            <a:ext cx="3174508" cy="1198880"/>
          </a:xfrm>
          <a:prstGeom prst="rect">
            <a:avLst/>
          </a:prstGeom>
          <a:noFill/>
          <a:ln w="9525">
            <a:noFill/>
          </a:ln>
        </p:spPr>
        <p:txBody>
          <a:bodyPr wrap="square" anchor="t">
            <a:spAutoFit/>
          </a:bodyPr>
          <a:lstStyle/>
          <a:p>
            <a:pPr algn="l" hangingPunct="0">
              <a:lnSpc>
                <a:spcPct val="150000"/>
              </a:lnSpc>
              <a:buFont typeface="Arial" panose="020B0604020202020204" pitchFamily="34" charset="0"/>
            </a:pPr>
            <a:r>
              <a:rPr lang="en-US" altLang="zh-CN" sz="1500" dirty="0">
                <a:solidFill>
                  <a:srgbClr val="FF0000"/>
                </a:solidFill>
                <a:latin typeface="微软雅黑" panose="020B0503020204020204" charset="-122"/>
                <a:ea typeface="微软雅黑" panose="020B0503020204020204" charset="-122"/>
              </a:rPr>
              <a:t>  </a:t>
            </a:r>
            <a:r>
              <a:rPr lang="zh-CN" altLang="en-US" b="1" dirty="0">
                <a:solidFill>
                  <a:srgbClr val="FF0000"/>
                </a:solidFill>
                <a:latin typeface="微软雅黑" panose="020B0503020204020204" charset="-122"/>
                <a:ea typeface="微软雅黑" panose="020B0503020204020204" charset="-122"/>
              </a:rPr>
              <a:t>手动线性拟合</a:t>
            </a:r>
            <a:r>
              <a:rPr lang="zh-CN" altLang="en-US" sz="1500" dirty="0">
                <a:solidFill>
                  <a:srgbClr val="FF0000"/>
                </a:solidFill>
                <a:latin typeface="微软雅黑" panose="020B0503020204020204" charset="-122"/>
                <a:ea typeface="微软雅黑" panose="020B0503020204020204" charset="-122"/>
              </a:rPr>
              <a:t>：</a:t>
            </a:r>
            <a:r>
              <a:rPr lang="zh-CN" altLang="en-US" sz="1500" dirty="0">
                <a:latin typeface="微软雅黑" panose="020B0503020204020204" charset="-122"/>
                <a:ea typeface="微软雅黑" panose="020B0503020204020204" charset="-122"/>
              </a:rPr>
              <a:t>若</a:t>
            </a:r>
            <a:r>
              <a:rPr lang="en-US" altLang="zh-CN" sz="1500" dirty="0">
                <a:latin typeface="微软雅黑" panose="020B0503020204020204" charset="-122"/>
                <a:ea typeface="微软雅黑" panose="020B0503020204020204" charset="-122"/>
              </a:rPr>
              <a:t>x</a:t>
            </a:r>
            <a:r>
              <a:rPr lang="zh-CN" altLang="en-US" sz="1500" dirty="0">
                <a:latin typeface="微软雅黑" panose="020B0503020204020204" charset="-122"/>
                <a:ea typeface="微软雅黑" panose="020B0503020204020204" charset="-122"/>
              </a:rPr>
              <a:t>轴与</a:t>
            </a:r>
            <a:r>
              <a:rPr lang="en-US" altLang="zh-CN" sz="1500" dirty="0">
                <a:latin typeface="微软雅黑" panose="020B0503020204020204" charset="-122"/>
                <a:ea typeface="微软雅黑" panose="020B0503020204020204" charset="-122"/>
              </a:rPr>
              <a:t>y</a:t>
            </a:r>
            <a:r>
              <a:rPr lang="zh-CN" altLang="en-US" sz="1500" dirty="0">
                <a:latin typeface="微软雅黑" panose="020B0503020204020204" charset="-122"/>
                <a:ea typeface="微软雅黑" panose="020B0503020204020204" charset="-122"/>
              </a:rPr>
              <a:t>轴数据的分布在图上为线性，可直尺比划一条直线作为斜率。</a:t>
            </a:r>
            <a:r>
              <a:rPr lang="zh-CN" altLang="en-US" sz="1500" dirty="0">
                <a:solidFill>
                  <a:srgbClr val="FF0000"/>
                </a:solidFill>
                <a:latin typeface="微软雅黑" panose="020B0503020204020204" charset="-122"/>
                <a:ea typeface="微软雅黑" panose="020B0503020204020204" charset="-122"/>
              </a:rPr>
              <a:t>   </a:t>
            </a:r>
          </a:p>
        </p:txBody>
      </p:sp>
      <p:sp>
        <p:nvSpPr>
          <p:cNvPr id="14343" name="Rectangle 6"/>
          <p:cNvSpPr>
            <a:spLocks noGrp="1"/>
          </p:cNvSpPr>
          <p:nvPr>
            <p:ph type="body" idx="4294967295"/>
          </p:nvPr>
        </p:nvSpPr>
        <p:spPr>
          <a:xfrm>
            <a:off x="5606597" y="3503957"/>
            <a:ext cx="3169270" cy="1548919"/>
          </a:xfrm>
        </p:spPr>
        <p:txBody>
          <a:bodyPr vert="horz" wrap="square" lIns="97528" tIns="48764" rIns="97528" bIns="48764" rtlCol="0" anchor="t">
            <a:noAutofit/>
          </a:bodyPr>
          <a:lstStyle/>
          <a:p>
            <a:pPr marL="0" indent="0">
              <a:lnSpc>
                <a:spcPct val="150000"/>
              </a:lnSpc>
            </a:pPr>
            <a:r>
              <a:rPr lang="zh-CN" altLang="en-US" sz="1500" b="1" u="sng" dirty="0">
                <a:solidFill>
                  <a:srgbClr val="FF0000"/>
                </a:solidFill>
                <a:latin typeface="微软雅黑" panose="020B0503020204020204" charset="-122"/>
                <a:ea typeface="微软雅黑" panose="020B0503020204020204" charset="-122"/>
                <a:sym typeface="宋体" panose="02010600030101010101" pitchFamily="2" charset="-122"/>
              </a:rPr>
              <a:t>在拟合直线上取两个相隔较远的非实验点，</a:t>
            </a:r>
            <a:r>
              <a:rPr lang="zh-CN" altLang="en-US" sz="1500" dirty="0">
                <a:latin typeface="微软雅黑" panose="020B0503020204020204" charset="-122"/>
                <a:ea typeface="微软雅黑" panose="020B0503020204020204" charset="-122"/>
                <a:sym typeface="宋体" panose="02010600030101010101" pitchFamily="2" charset="-122"/>
              </a:rPr>
              <a:t>按坐标纸的精度读数。</a:t>
            </a:r>
            <a:endParaRPr lang="en-US" altLang="zh-CN" sz="1500" dirty="0">
              <a:latin typeface="微软雅黑" panose="020B0503020204020204" charset="-122"/>
              <a:ea typeface="微软雅黑" panose="020B0503020204020204" charset="-122"/>
              <a:sym typeface="宋体" panose="02010600030101010101" pitchFamily="2" charset="-122"/>
            </a:endParaRPr>
          </a:p>
          <a:p>
            <a:pPr marL="0" indent="0">
              <a:lnSpc>
                <a:spcPct val="150000"/>
              </a:lnSpc>
            </a:pPr>
            <a:r>
              <a:rPr lang="en-US" altLang="zh-CN" sz="1500" dirty="0">
                <a:latin typeface="微软雅黑" panose="020B0503020204020204" charset="-122"/>
                <a:ea typeface="微软雅黑" panose="020B0503020204020204" charset="-122"/>
                <a:sym typeface="宋体" panose="02010600030101010101" pitchFamily="2" charset="-122"/>
              </a:rPr>
              <a:t>A</a:t>
            </a:r>
            <a:r>
              <a:rPr lang="zh-CN" altLang="en-US" sz="1500" dirty="0">
                <a:latin typeface="微软雅黑" panose="020B0503020204020204" charset="-122"/>
                <a:ea typeface="微软雅黑" panose="020B0503020204020204" charset="-122"/>
                <a:sym typeface="宋体" panose="02010600030101010101" pitchFamily="2" charset="-122"/>
              </a:rPr>
              <a:t>（</a:t>
            </a:r>
            <a:r>
              <a:rPr lang="en-US" altLang="zh-CN" sz="1500" dirty="0">
                <a:latin typeface="微软雅黑" panose="020B0503020204020204" charset="-122"/>
                <a:ea typeface="微软雅黑" panose="020B0503020204020204" charset="-122"/>
                <a:sym typeface="宋体" panose="02010600030101010101" pitchFamily="2" charset="-122"/>
              </a:rPr>
              <a:t>0.700</a:t>
            </a:r>
            <a:r>
              <a:rPr lang="zh-CN" altLang="en-US" sz="1500" dirty="0">
                <a:latin typeface="微软雅黑" panose="020B0503020204020204" charset="-122"/>
                <a:ea typeface="微软雅黑" panose="020B0503020204020204" charset="-122"/>
                <a:sym typeface="宋体" panose="02010600030101010101" pitchFamily="2" charset="-122"/>
              </a:rPr>
              <a:t>，</a:t>
            </a:r>
            <a:r>
              <a:rPr lang="en-US" altLang="zh-CN" sz="1500" dirty="0">
                <a:latin typeface="微软雅黑" panose="020B0503020204020204" charset="-122"/>
                <a:ea typeface="微软雅黑" panose="020B0503020204020204" charset="-122"/>
                <a:sym typeface="宋体" panose="02010600030101010101" pitchFamily="2" charset="-122"/>
              </a:rPr>
              <a:t>0.255</a:t>
            </a:r>
            <a:r>
              <a:rPr lang="zh-CN" altLang="en-US" sz="1500" dirty="0">
                <a:latin typeface="微软雅黑" panose="020B0503020204020204" charset="-122"/>
                <a:ea typeface="微软雅黑" panose="020B0503020204020204" charset="-122"/>
                <a:sym typeface="宋体" panose="02010600030101010101" pitchFamily="2" charset="-122"/>
              </a:rPr>
              <a:t>）</a:t>
            </a:r>
            <a:endParaRPr lang="en-US" altLang="zh-CN" sz="1500" dirty="0">
              <a:latin typeface="微软雅黑" panose="020B0503020204020204" charset="-122"/>
              <a:ea typeface="微软雅黑" panose="020B0503020204020204" charset="-122"/>
              <a:sym typeface="宋体" panose="02010600030101010101" pitchFamily="2" charset="-122"/>
            </a:endParaRPr>
          </a:p>
          <a:p>
            <a:pPr marL="0" indent="0">
              <a:lnSpc>
                <a:spcPct val="150000"/>
              </a:lnSpc>
            </a:pPr>
            <a:r>
              <a:rPr lang="en-US" altLang="zh-CN" sz="1500" dirty="0">
                <a:latin typeface="微软雅黑" panose="020B0503020204020204" charset="-122"/>
                <a:ea typeface="微软雅黑" panose="020B0503020204020204" charset="-122"/>
                <a:sym typeface="宋体" panose="02010600030101010101" pitchFamily="2" charset="-122"/>
              </a:rPr>
              <a:t>B</a:t>
            </a:r>
            <a:r>
              <a:rPr lang="zh-CN" altLang="en-US" sz="1500" dirty="0">
                <a:latin typeface="微软雅黑" panose="020B0503020204020204" charset="-122"/>
                <a:ea typeface="微软雅黑" panose="020B0503020204020204" charset="-122"/>
                <a:sym typeface="宋体" panose="02010600030101010101" pitchFamily="2" charset="-122"/>
              </a:rPr>
              <a:t>（</a:t>
            </a:r>
            <a:r>
              <a:rPr lang="en-US" altLang="zh-CN" sz="1500" dirty="0">
                <a:latin typeface="微软雅黑" panose="020B0503020204020204" charset="-122"/>
                <a:ea typeface="微软雅黑" panose="020B0503020204020204" charset="-122"/>
                <a:sym typeface="宋体" panose="02010600030101010101" pitchFamily="2" charset="-122"/>
              </a:rPr>
              <a:t>1.500</a:t>
            </a:r>
            <a:r>
              <a:rPr lang="zh-CN" altLang="en-US" sz="1500" dirty="0">
                <a:latin typeface="微软雅黑" panose="020B0503020204020204" charset="-122"/>
                <a:ea typeface="微软雅黑" panose="020B0503020204020204" charset="-122"/>
                <a:sym typeface="宋体" panose="02010600030101010101" pitchFamily="2" charset="-122"/>
              </a:rPr>
              <a:t>，</a:t>
            </a:r>
            <a:r>
              <a:rPr lang="en-US" altLang="zh-CN" sz="1500" dirty="0">
                <a:latin typeface="微软雅黑" panose="020B0503020204020204" charset="-122"/>
                <a:ea typeface="微软雅黑" panose="020B0503020204020204" charset="-122"/>
                <a:sym typeface="宋体" panose="02010600030101010101" pitchFamily="2" charset="-122"/>
              </a:rPr>
              <a:t>0.550</a:t>
            </a:r>
            <a:r>
              <a:rPr lang="zh-CN" altLang="en-US" sz="1500" dirty="0">
                <a:latin typeface="微软雅黑" panose="020B0503020204020204" charset="-122"/>
                <a:ea typeface="微软雅黑" panose="020B0503020204020204" charset="-122"/>
                <a:sym typeface="宋体" panose="02010600030101010101" pitchFamily="2" charset="-122"/>
              </a:rPr>
              <a:t>）</a:t>
            </a:r>
            <a:endParaRPr lang="zh-CN" altLang="en-US" sz="1500" dirty="0">
              <a:latin typeface="微软雅黑" panose="020B0503020204020204" charset="-122"/>
              <a:ea typeface="微软雅黑" panose="020B0503020204020204" charset="-122"/>
            </a:endParaRPr>
          </a:p>
        </p:txBody>
      </p:sp>
      <p:sp>
        <p:nvSpPr>
          <p:cNvPr id="48" name="矩形 47"/>
          <p:cNvSpPr/>
          <p:nvPr/>
        </p:nvSpPr>
        <p:spPr>
          <a:xfrm>
            <a:off x="221276" y="1463093"/>
            <a:ext cx="408103" cy="3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49" name="矩形 48"/>
          <p:cNvSpPr/>
          <p:nvPr/>
        </p:nvSpPr>
        <p:spPr>
          <a:xfrm>
            <a:off x="117350" y="1144552"/>
            <a:ext cx="382642" cy="59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50" name="文本框 49"/>
          <p:cNvSpPr txBox="1"/>
          <p:nvPr/>
        </p:nvSpPr>
        <p:spPr>
          <a:xfrm>
            <a:off x="745277" y="1487797"/>
            <a:ext cx="1224280" cy="368935"/>
          </a:xfrm>
          <a:prstGeom prst="rect">
            <a:avLst/>
          </a:prstGeom>
          <a:noFill/>
        </p:spPr>
        <p:txBody>
          <a:bodyPr wrap="none" lIns="0" tIns="0" rIns="0" bIns="0" rtlCol="0">
            <a:spAutoFit/>
          </a:bodyPr>
          <a:lstStyle/>
          <a:p>
            <a:pPr defTabSz="963930"/>
            <a:r>
              <a:rPr lang="zh-CN" altLang="en-US" sz="2400" b="1" dirty="0">
                <a:solidFill>
                  <a:srgbClr val="0070C0"/>
                </a:solidFill>
                <a:latin typeface="+mn-lt"/>
                <a:ea typeface="+mn-ea"/>
                <a:cs typeface="+mn-ea"/>
                <a:sym typeface="+mn-lt"/>
              </a:rPr>
              <a:t>直线图解</a:t>
            </a:r>
          </a:p>
        </p:txBody>
      </p:sp>
      <p:sp>
        <p:nvSpPr>
          <p:cNvPr id="52" name="Rectangle 2"/>
          <p:cNvSpPr txBox="1">
            <a:spLocks noChangeArrowheads="1"/>
          </p:cNvSpPr>
          <p:nvPr/>
        </p:nvSpPr>
        <p:spPr>
          <a:xfrm>
            <a:off x="-1065450" y="332105"/>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pic>
        <p:nvPicPr>
          <p:cNvPr id="60" name="图片 59" descr="图片1"/>
          <p:cNvPicPr>
            <a:picLocks noChangeAspect="1"/>
          </p:cNvPicPr>
          <p:nvPr/>
        </p:nvPicPr>
        <p:blipFill>
          <a:blip r:embed="rId3"/>
          <a:stretch>
            <a:fillRect/>
          </a:stretch>
        </p:blipFill>
        <p:spPr>
          <a:xfrm>
            <a:off x="220980" y="2205355"/>
            <a:ext cx="5760720" cy="4327525"/>
          </a:xfrm>
          <a:prstGeom prst="rect">
            <a:avLst/>
          </a:prstGeom>
        </p:spPr>
      </p:pic>
      <p:pic>
        <p:nvPicPr>
          <p:cNvPr id="63" name="图片 62" descr="图片1"/>
          <p:cNvPicPr>
            <a:picLocks noChangeAspect="1"/>
          </p:cNvPicPr>
          <p:nvPr/>
        </p:nvPicPr>
        <p:blipFill>
          <a:blip r:embed="rId4"/>
          <a:stretch>
            <a:fillRect/>
          </a:stretch>
        </p:blipFill>
        <p:spPr>
          <a:xfrm>
            <a:off x="5292090" y="5301615"/>
            <a:ext cx="3761105" cy="4940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 calcmode="lin" valueType="num">
                                      <p:cBhvr>
                                        <p:cTn id="7" dur="500" fill="hold"/>
                                        <p:tgtEl>
                                          <p:spTgt spid="29701"/>
                                        </p:tgtEl>
                                        <p:attrNameLst>
                                          <p:attrName>ppt_x</p:attrName>
                                        </p:attrNameLst>
                                      </p:cBhvr>
                                      <p:tavLst>
                                        <p:tav tm="0">
                                          <p:val>
                                            <p:strVal val="#ppt_x"/>
                                          </p:val>
                                        </p:tav>
                                        <p:tav tm="100000">
                                          <p:val>
                                            <p:strVal val="#ppt_x"/>
                                          </p:val>
                                        </p:tav>
                                      </p:tavLst>
                                    </p:anim>
                                    <p:anim calcmode="lin" valueType="num">
                                      <p:cBhvr>
                                        <p:cTn id="8" dur="500" fill="hold"/>
                                        <p:tgtEl>
                                          <p:spTgt spid="297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343">
                                            <p:txEl>
                                              <p:pRg st="0" end="0"/>
                                            </p:txEl>
                                          </p:spTgt>
                                        </p:tgtEl>
                                        <p:attrNameLst>
                                          <p:attrName>style.visibility</p:attrName>
                                        </p:attrNameLst>
                                      </p:cBhvr>
                                      <p:to>
                                        <p:strVal val="visible"/>
                                      </p:to>
                                    </p:set>
                                    <p:anim calcmode="lin" valueType="num">
                                      <p:cBhvr additive="base">
                                        <p:cTn id="13" dur="500" fill="hold"/>
                                        <p:tgtEl>
                                          <p:spTgt spid="1434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343">
                                            <p:txEl>
                                              <p:pRg st="1" end="1"/>
                                            </p:txEl>
                                          </p:spTgt>
                                        </p:tgtEl>
                                        <p:attrNameLst>
                                          <p:attrName>style.visibility</p:attrName>
                                        </p:attrNameLst>
                                      </p:cBhvr>
                                      <p:to>
                                        <p:strVal val="visible"/>
                                      </p:to>
                                    </p:set>
                                    <p:anim calcmode="lin" valueType="num">
                                      <p:cBhvr additive="base">
                                        <p:cTn id="19" dur="500" fill="hold"/>
                                        <p:tgtEl>
                                          <p:spTgt spid="1434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343">
                                            <p:txEl>
                                              <p:pRg st="2" end="2"/>
                                            </p:txEl>
                                          </p:spTgt>
                                        </p:tgtEl>
                                        <p:attrNameLst>
                                          <p:attrName>style.visibility</p:attrName>
                                        </p:attrNameLst>
                                      </p:cBhvr>
                                      <p:to>
                                        <p:strVal val="visible"/>
                                      </p:to>
                                    </p:set>
                                    <p:anim calcmode="lin" valueType="num">
                                      <p:cBhvr additive="base">
                                        <p:cTn id="25" dur="500" fill="hold"/>
                                        <p:tgtEl>
                                          <p:spTgt spid="1434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3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ldLvl="0"/>
      <p:bldP spid="1434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7972" name="Group 4"/>
          <p:cNvGraphicFramePr>
            <a:graphicFrameLocks noGrp="1"/>
          </p:cNvGraphicFramePr>
          <p:nvPr/>
        </p:nvGraphicFramePr>
        <p:xfrm>
          <a:off x="179388" y="1865172"/>
          <a:ext cx="1311275" cy="3879853"/>
        </p:xfrm>
        <a:graphic>
          <a:graphicData uri="http://schemas.openxmlformats.org/drawingml/2006/table">
            <a:tbl>
              <a:tblPr/>
              <a:tblGrid>
                <a:gridCol w="720725">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tblGrid>
              <a:tr h="301625">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P(s)</a:t>
                      </a:r>
                      <a:endParaRPr kumimoji="1" lang="en-US" altLang="zh-CN" sz="1300" b="1" i="0" u="sng"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1" i="0" u="none" strike="noStrike" cap="none" normalizeH="0" baseline="0">
                          <a:ln>
                            <a:noFill/>
                          </a:ln>
                          <a:solidFill>
                            <a:schemeClr val="tx1"/>
                          </a:solidFill>
                          <a:effectLst/>
                          <a:latin typeface="宋体" panose="02010600030101010101" pitchFamily="2" charset="-122"/>
                          <a:ea typeface="宋体" panose="02010600030101010101" pitchFamily="2" charset="-122"/>
                        </a:rPr>
                        <a:t>Q(m)</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anchor="b"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extLst>
                  <a:ext uri="{0D108BD9-81ED-4DB2-BD59-A6C34878D82A}">
                    <a16:rowId xmlns:a16="http://schemas.microsoft.com/office/drawing/2014/main" val="10000"/>
                  </a:ext>
                </a:extLst>
              </a:tr>
              <a:tr h="354013">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0.0000 </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0.001 </a:t>
                      </a:r>
                      <a:endParaRPr kumimoji="1" lang="en-US" altLang="zh-CN" sz="1300" b="1" i="0" u="sng" strike="noStrike" cap="none" normalizeH="0" baseline="0" dirty="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extLst>
                  <a:ext uri="{0D108BD9-81ED-4DB2-BD59-A6C34878D82A}">
                    <a16:rowId xmlns:a16="http://schemas.microsoft.com/office/drawing/2014/main" val="10001"/>
                  </a:ext>
                </a:extLst>
              </a:tr>
              <a:tr h="352425">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0.1000 </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0.028</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extLst>
                  <a:ext uri="{0D108BD9-81ED-4DB2-BD59-A6C34878D82A}">
                    <a16:rowId xmlns:a16="http://schemas.microsoft.com/office/drawing/2014/main" val="10002"/>
                  </a:ext>
                </a:extLst>
              </a:tr>
              <a:tr h="354013">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0.2000 </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0.054</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extLst>
                  <a:ext uri="{0D108BD9-81ED-4DB2-BD59-A6C34878D82A}">
                    <a16:rowId xmlns:a16="http://schemas.microsoft.com/office/drawing/2014/main" val="10003"/>
                  </a:ext>
                </a:extLst>
              </a:tr>
              <a:tr h="352425">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0.3000 </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0.078</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extLst>
                  <a:ext uri="{0D108BD9-81ED-4DB2-BD59-A6C34878D82A}">
                    <a16:rowId xmlns:a16="http://schemas.microsoft.com/office/drawing/2014/main" val="10004"/>
                  </a:ext>
                </a:extLst>
              </a:tr>
              <a:tr h="354013">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0.4000 </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0.105</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extLst>
                  <a:ext uri="{0D108BD9-81ED-4DB2-BD59-A6C34878D82A}">
                    <a16:rowId xmlns:a16="http://schemas.microsoft.com/office/drawing/2014/main" val="10005"/>
                  </a:ext>
                </a:extLst>
              </a:tr>
              <a:tr h="379413">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0.5000 </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0.130</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extLst>
                  <a:ext uri="{0D108BD9-81ED-4DB2-BD59-A6C34878D82A}">
                    <a16:rowId xmlns:a16="http://schemas.microsoft.com/office/drawing/2014/main" val="10006"/>
                  </a:ext>
                </a:extLst>
              </a:tr>
              <a:tr h="352425">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0.6000 </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0.158</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extLst>
                  <a:ext uri="{0D108BD9-81ED-4DB2-BD59-A6C34878D82A}">
                    <a16:rowId xmlns:a16="http://schemas.microsoft.com/office/drawing/2014/main" val="10007"/>
                  </a:ext>
                </a:extLst>
              </a:tr>
              <a:tr h="354013">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0.7000</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0.184</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gradFill rotWithShape="0">
                      <a:gsLst>
                        <a:gs pos="0">
                          <a:srgbClr val="CCFFFF"/>
                        </a:gs>
                        <a:gs pos="100000">
                          <a:srgbClr val="F4FFFF"/>
                        </a:gs>
                      </a:gsLst>
                      <a:lin ang="5400000" scaled="1"/>
                    </a:gradFill>
                  </a:tcPr>
                </a:tc>
                <a:extLst>
                  <a:ext uri="{0D108BD9-81ED-4DB2-BD59-A6C34878D82A}">
                    <a16:rowId xmlns:a16="http://schemas.microsoft.com/office/drawing/2014/main" val="10008"/>
                  </a:ext>
                </a:extLst>
              </a:tr>
              <a:tr h="352425">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0.8000</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FFFF"/>
                        </a:gs>
                        <a:gs pos="100000">
                          <a:srgbClr val="F4FFFF"/>
                        </a:gs>
                      </a:gsLst>
                      <a:lin ang="5400000" scaled="1"/>
                    </a:gradFill>
                  </a:tcPr>
                </a:tc>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0.205</a:t>
                      </a:r>
                      <a:endPar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endParaRPr>
                    </a:p>
                  </a:txBody>
                  <a:tcPr anchor="b"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FFFF"/>
                        </a:gs>
                        <a:gs pos="100000">
                          <a:srgbClr val="F4FFFF"/>
                        </a:gs>
                      </a:gsLst>
                      <a:lin ang="5400000" scaled="1"/>
                    </a:gradFill>
                  </a:tcPr>
                </a:tc>
                <a:extLst>
                  <a:ext uri="{0D108BD9-81ED-4DB2-BD59-A6C34878D82A}">
                    <a16:rowId xmlns:a16="http://schemas.microsoft.com/office/drawing/2014/main" val="10009"/>
                  </a:ext>
                </a:extLst>
              </a:tr>
              <a:tr h="373063">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rPr>
                        <a:t>4</a:t>
                      </a:r>
                      <a:r>
                        <a:rPr kumimoji="1" lang="zh-CN" altLang="en-US" sz="1300" b="1" i="0" u="sng" strike="noStrike" cap="none" normalizeH="0" baseline="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rPr>
                        <a:t>位</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FFFF"/>
                        </a:gs>
                        <a:gs pos="100000">
                          <a:srgbClr val="F4FFFF"/>
                        </a:gs>
                      </a:gsLst>
                      <a:lin ang="5400000" scaled="1"/>
                    </a:gradFill>
                  </a:tcPr>
                </a:tc>
                <a:tc>
                  <a:txBody>
                    <a:bodyPr/>
                    <a:lstStyle/>
                    <a:p>
                      <a:pPr marL="0" marR="0" lvl="0" indent="0" algn="ctr" defTabSz="914400" rtl="0" eaLnBrk="0" fontAlgn="b" latinLnBrk="0" hangingPunct="0">
                        <a:lnSpc>
                          <a:spcPct val="100000"/>
                        </a:lnSpc>
                        <a:spcBef>
                          <a:spcPct val="0"/>
                        </a:spcBef>
                        <a:spcAft>
                          <a:spcPct val="0"/>
                        </a:spcAft>
                        <a:buClrTx/>
                        <a:buSzTx/>
                        <a:buFontTx/>
                        <a:buNone/>
                      </a:pPr>
                      <a:r>
                        <a:rPr kumimoji="1" lang="en-US" altLang="zh-CN" sz="1300" b="1" i="0" u="sng" strike="noStrike" cap="none" normalizeH="0" baseline="0" dirty="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rPr>
                        <a:t>3</a:t>
                      </a:r>
                      <a:r>
                        <a:rPr kumimoji="1" lang="zh-CN" altLang="en-US" sz="1300" b="1" i="0" u="sng" strike="noStrike" cap="none" normalizeH="0" baseline="0" dirty="0">
                          <a:ln>
                            <a:noFill/>
                          </a:ln>
                          <a:solidFill>
                            <a:srgbClr val="0000FF"/>
                          </a:solidFill>
                          <a:effectLst/>
                          <a:latin typeface="Arial" panose="020B0604020202020204" pitchFamily="34" charset="0"/>
                          <a:ea typeface="宋体" panose="02010600030101010101" pitchFamily="2" charset="-122"/>
                          <a:cs typeface="Times New Roman" panose="02020603050405020304" pitchFamily="18" charset="0"/>
                        </a:rPr>
                        <a:t>位</a:t>
                      </a:r>
                    </a:p>
                  </a:txBody>
                  <a:tcPr anchor="b"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CCFFFF"/>
                        </a:gs>
                        <a:gs pos="100000">
                          <a:srgbClr val="F4FFFF"/>
                        </a:gs>
                      </a:gsLst>
                      <a:lin ang="5400000" scaled="1"/>
                    </a:gradFill>
                  </a:tcPr>
                </a:tc>
                <a:extLst>
                  <a:ext uri="{0D108BD9-81ED-4DB2-BD59-A6C34878D82A}">
                    <a16:rowId xmlns:a16="http://schemas.microsoft.com/office/drawing/2014/main" val="10010"/>
                  </a:ext>
                </a:extLst>
              </a:tr>
            </a:tbl>
          </a:graphicData>
        </a:graphic>
      </p:graphicFrame>
      <p:grpSp>
        <p:nvGrpSpPr>
          <p:cNvPr id="2" name="组合 1"/>
          <p:cNvGrpSpPr/>
          <p:nvPr/>
        </p:nvGrpSpPr>
        <p:grpSpPr>
          <a:xfrm>
            <a:off x="2170110" y="1641335"/>
            <a:ext cx="5049844" cy="1715657"/>
            <a:chOff x="2170110" y="1453976"/>
            <a:chExt cx="5049844" cy="1715657"/>
          </a:xfrm>
        </p:grpSpPr>
        <p:graphicFrame>
          <p:nvGraphicFramePr>
            <p:cNvPr id="49154" name="Object 7"/>
            <p:cNvGraphicFramePr>
              <a:graphicFrameLocks noChangeAspect="1"/>
            </p:cNvGraphicFramePr>
            <p:nvPr/>
          </p:nvGraphicFramePr>
          <p:xfrm>
            <a:off x="2638425" y="1892126"/>
            <a:ext cx="4402138" cy="285750"/>
          </p:xfrm>
          <a:graphic>
            <a:graphicData uri="http://schemas.openxmlformats.org/presentationml/2006/ole">
              <mc:AlternateContent xmlns:mc="http://schemas.openxmlformats.org/markup-compatibility/2006">
                <mc:Choice xmlns:v="urn:schemas-microsoft-com:vml" Requires="v">
                  <p:oleObj spid="_x0000_s184172" name="公式" r:id="rId3" imgW="4686300" imgH="304800" progId="Equation.3">
                    <p:embed/>
                  </p:oleObj>
                </mc:Choice>
                <mc:Fallback>
                  <p:oleObj name="公式" r:id="rId3" imgW="4686300" imgH="304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425" y="1892126"/>
                          <a:ext cx="4402138" cy="28575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55" name="Object 8"/>
            <p:cNvGraphicFramePr>
              <a:graphicFrameLocks noChangeAspect="1"/>
            </p:cNvGraphicFramePr>
            <p:nvPr/>
          </p:nvGraphicFramePr>
          <p:xfrm>
            <a:off x="2314579" y="2506663"/>
            <a:ext cx="4905375" cy="346075"/>
          </p:xfrm>
          <a:graphic>
            <a:graphicData uri="http://schemas.openxmlformats.org/presentationml/2006/ole">
              <mc:AlternateContent xmlns:mc="http://schemas.openxmlformats.org/markup-compatibility/2006">
                <mc:Choice xmlns:v="urn:schemas-microsoft-com:vml" Requires="v">
                  <p:oleObj spid="_x0000_s184173" name="公式" r:id="rId5" imgW="94183200" imgH="5791200" progId="Equation.3">
                    <p:embed/>
                  </p:oleObj>
                </mc:Choice>
                <mc:Fallback>
                  <p:oleObj name="公式" r:id="rId5" imgW="94183200" imgH="5791200" progId="Equation.3">
                    <p:embed/>
                    <p:pic>
                      <p:nvPicPr>
                        <p:cNvPr id="0" name="Object 8"/>
                        <p:cNvPicPr>
                          <a:picLocks noChangeAspect="1" noChangeArrowheads="1"/>
                        </p:cNvPicPr>
                        <p:nvPr/>
                      </p:nvPicPr>
                      <p:blipFill>
                        <a:blip r:embed="rId6"/>
                        <a:srcRect/>
                        <a:stretch>
                          <a:fillRect/>
                        </a:stretch>
                      </p:blipFill>
                      <p:spPr bwMode="auto">
                        <a:xfrm>
                          <a:off x="2314579" y="2506663"/>
                          <a:ext cx="4905375" cy="346075"/>
                        </a:xfrm>
                        <a:prstGeom prst="rect">
                          <a:avLst/>
                        </a:prstGeom>
                        <a:solidFill>
                          <a:srgbClr val="FFFF99"/>
                        </a:solidFill>
                        <a:ln>
                          <a:noFill/>
                        </a:ln>
                        <a:effectLst/>
                      </p:spPr>
                    </p:pic>
                  </p:oleObj>
                </mc:Fallback>
              </mc:AlternateContent>
            </a:graphicData>
          </a:graphic>
        </p:graphicFrame>
        <p:graphicFrame>
          <p:nvGraphicFramePr>
            <p:cNvPr id="49156" name="Object 9"/>
            <p:cNvGraphicFramePr>
              <a:graphicFrameLocks noChangeAspect="1"/>
            </p:cNvGraphicFramePr>
            <p:nvPr/>
          </p:nvGraphicFramePr>
          <p:xfrm>
            <a:off x="2620963" y="2225501"/>
            <a:ext cx="2179637" cy="273050"/>
          </p:xfrm>
          <a:graphic>
            <a:graphicData uri="http://schemas.openxmlformats.org/presentationml/2006/ole">
              <mc:AlternateContent xmlns:mc="http://schemas.openxmlformats.org/markup-compatibility/2006">
                <mc:Choice xmlns:v="urn:schemas-microsoft-com:vml" Requires="v">
                  <p:oleObj spid="_x0000_s184174" name="公式" r:id="rId7" imgW="2438400" imgH="304800" progId="Equation.3">
                    <p:embed/>
                  </p:oleObj>
                </mc:Choice>
                <mc:Fallback>
                  <p:oleObj name="公式" r:id="rId7" imgW="2438400" imgH="3048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0963" y="2225501"/>
                          <a:ext cx="2179637" cy="273050"/>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57" name="Object 10"/>
            <p:cNvGraphicFramePr>
              <a:graphicFrameLocks noChangeAspect="1"/>
            </p:cNvGraphicFramePr>
            <p:nvPr/>
          </p:nvGraphicFramePr>
          <p:xfrm>
            <a:off x="2613025" y="2855738"/>
            <a:ext cx="2300288" cy="285750"/>
          </p:xfrm>
          <a:graphic>
            <a:graphicData uri="http://schemas.openxmlformats.org/presentationml/2006/ole">
              <mc:AlternateContent xmlns:mc="http://schemas.openxmlformats.org/markup-compatibility/2006">
                <mc:Choice xmlns:v="urn:schemas-microsoft-com:vml" Requires="v">
                  <p:oleObj spid="_x0000_s184175" name="公式" r:id="rId9" imgW="2451100" imgH="304800" progId="Equation.3">
                    <p:embed/>
                  </p:oleObj>
                </mc:Choice>
                <mc:Fallback>
                  <p:oleObj name="公式" r:id="rId9" imgW="2451100" imgH="3048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3025" y="2855738"/>
                          <a:ext cx="2300288" cy="285750"/>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AutoShape 9"/>
            <p:cNvSpPr/>
            <p:nvPr/>
          </p:nvSpPr>
          <p:spPr bwMode="auto">
            <a:xfrm>
              <a:off x="2170110" y="1893713"/>
              <a:ext cx="206375" cy="1275920"/>
            </a:xfrm>
            <a:prstGeom prst="leftBrace">
              <a:avLst>
                <a:gd name="adj1" fmla="val 30091"/>
                <a:gd name="adj2" fmla="val 50000"/>
              </a:avLst>
            </a:prstGeom>
            <a:noFill/>
            <a:ln w="25400" algn="ctr">
              <a:solidFill>
                <a:srgbClr val="FF6600"/>
              </a:solidFill>
              <a:round/>
            </a:ln>
            <a:effectLst>
              <a:outerShdw dist="20000" dir="5400000" rotWithShape="0">
                <a:srgbClr val="000000">
                  <a:alpha val="37999"/>
                </a:srgbClr>
              </a:outerShdw>
            </a:effectLst>
          </p:spPr>
          <p:txBody>
            <a:bodyPr wrap="none" anchor="ct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Arial" panose="020B0604020202020204"/>
                <a:ea typeface="宋体" panose="02010600030101010101" pitchFamily="2" charset="-122"/>
              </a:endParaRPr>
            </a:p>
          </p:txBody>
        </p:sp>
        <p:sp>
          <p:nvSpPr>
            <p:cNvPr id="468015" name="Rectangle 8"/>
            <p:cNvSpPr>
              <a:spLocks noChangeArrowheads="1"/>
            </p:cNvSpPr>
            <p:nvPr/>
          </p:nvSpPr>
          <p:spPr bwMode="auto">
            <a:xfrm>
              <a:off x="2252663" y="1453976"/>
              <a:ext cx="3527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228600" algn="l"/>
                  <a:tab pos="1143000" algn="l"/>
                </a:tabLst>
                <a:defRPr>
                  <a:solidFill>
                    <a:schemeClr val="tx1"/>
                  </a:solidFill>
                  <a:latin typeface="Verdana" panose="020B0604030504040204" pitchFamily="34" charset="0"/>
                  <a:ea typeface="微软雅黑" panose="020B0503020204020204" charset="-122"/>
                </a:defRPr>
              </a:lvl1pPr>
              <a:lvl2pPr marL="742950" indent="-28575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2pPr>
              <a:lvl3pPr marL="11430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3pPr>
              <a:lvl4pPr marL="16002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4pPr>
              <a:lvl5pPr marL="20574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9p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tab pos="228600" algn="l"/>
                  <a:tab pos="1143000" algn="l"/>
                </a:tabLst>
                <a:defRPr/>
              </a:pPr>
              <a:r>
                <a:rPr kumimoji="0" lang="zh-CN" altLang="en-US" sz="2000" b="0" i="0" u="none" strike="noStrike" kern="1200" cap="none" spc="0" normalizeH="0" baseline="0" noProof="0" dirty="0">
                  <a:ln>
                    <a:noFill/>
                  </a:ln>
                  <a:solidFill>
                    <a:srgbClr val="FF00FF"/>
                  </a:solidFill>
                  <a:effectLst/>
                  <a:uLnTx/>
                  <a:uFillTx/>
                  <a:latin typeface="Verdana" panose="020B0604030504040204" pitchFamily="34" charset="0"/>
                  <a:ea typeface="微软雅黑" panose="020B0503020204020204" charset="-122"/>
                </a:rPr>
                <a:t>（</a:t>
              </a:r>
              <a:r>
                <a:rPr kumimoji="0" lang="en-US" altLang="zh-CN" sz="2000" b="0" i="0" u="none" strike="noStrike" kern="1200" cap="none" spc="0" normalizeH="0" baseline="0" noProof="0" dirty="0">
                  <a:ln>
                    <a:noFill/>
                  </a:ln>
                  <a:solidFill>
                    <a:srgbClr val="FF00FF"/>
                  </a:solidFill>
                  <a:effectLst/>
                  <a:uLnTx/>
                  <a:uFillTx/>
                  <a:latin typeface="Verdana" panose="020B0604030504040204" pitchFamily="34" charset="0"/>
                  <a:ea typeface="微软雅黑" panose="020B0503020204020204" charset="-122"/>
                </a:rPr>
                <a:t>1</a:t>
              </a:r>
              <a:r>
                <a:rPr kumimoji="0" lang="zh-CN" altLang="en-US" sz="2000" b="0" i="0" u="none" strike="noStrike" kern="1200" cap="none" spc="0" normalizeH="0" baseline="0" noProof="0" dirty="0">
                  <a:ln>
                    <a:noFill/>
                  </a:ln>
                  <a:solidFill>
                    <a:srgbClr val="FF00FF"/>
                  </a:solidFill>
                  <a:effectLst/>
                  <a:uLnTx/>
                  <a:uFillTx/>
                  <a:latin typeface="Verdana" panose="020B0604030504040204" pitchFamily="34" charset="0"/>
                  <a:ea typeface="微软雅黑" panose="020B0503020204020204" charset="-122"/>
                </a:rPr>
                <a:t>）</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判断斜率</a:t>
              </a:r>
              <a:r>
                <a:rPr kumimoji="0" lang="en-US" altLang="zh-CN"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k</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的有效位数 </a:t>
              </a:r>
              <a:endParaRPr kumimoji="0" lang="en-US" altLang="zh-CN"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endParaRPr>
            </a:p>
          </p:txBody>
        </p:sp>
      </p:grpSp>
      <p:sp>
        <p:nvSpPr>
          <p:cNvPr id="468016" name="Rectangle 8"/>
          <p:cNvSpPr>
            <a:spLocks noChangeArrowheads="1"/>
          </p:cNvSpPr>
          <p:nvPr/>
        </p:nvSpPr>
        <p:spPr bwMode="auto">
          <a:xfrm>
            <a:off x="2195736" y="4233722"/>
            <a:ext cx="3600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228600" algn="l"/>
                <a:tab pos="1143000" algn="l"/>
              </a:tabLst>
              <a:defRPr>
                <a:solidFill>
                  <a:schemeClr val="tx1"/>
                </a:solidFill>
                <a:latin typeface="Verdana" panose="020B0604030504040204" pitchFamily="34" charset="0"/>
                <a:ea typeface="微软雅黑" panose="020B0503020204020204" charset="-122"/>
              </a:defRPr>
            </a:lvl1pPr>
            <a:lvl2pPr marL="742950" indent="-28575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2pPr>
            <a:lvl3pPr marL="11430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3pPr>
            <a:lvl4pPr marL="16002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4pPr>
            <a:lvl5pPr marL="20574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9p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tab pos="228600" algn="l"/>
                <a:tab pos="1143000" algn="l"/>
              </a:tabLst>
              <a:defRPr/>
            </a:pPr>
            <a:r>
              <a:rPr kumimoji="0" lang="zh-CN" altLang="en-US" sz="2000" b="0" i="0" u="none" strike="noStrike" kern="1200" cap="none" spc="0" normalizeH="0" baseline="0" noProof="0" dirty="0">
                <a:ln>
                  <a:noFill/>
                </a:ln>
                <a:solidFill>
                  <a:srgbClr val="FF00FF"/>
                </a:solidFill>
                <a:effectLst/>
                <a:uLnTx/>
                <a:uFillTx/>
                <a:latin typeface="Verdana" panose="020B0604030504040204" pitchFamily="34" charset="0"/>
                <a:ea typeface="微软雅黑" panose="020B0503020204020204" charset="-122"/>
              </a:rPr>
              <a:t>（</a:t>
            </a:r>
            <a:r>
              <a:rPr kumimoji="0" lang="en-US" altLang="zh-CN" sz="2000" b="0" i="0" u="none" strike="noStrike" kern="1200" cap="none" spc="0" normalizeH="0" baseline="0" noProof="0" dirty="0">
                <a:ln>
                  <a:noFill/>
                </a:ln>
                <a:solidFill>
                  <a:srgbClr val="FF00FF"/>
                </a:solidFill>
                <a:effectLst/>
                <a:uLnTx/>
                <a:uFillTx/>
                <a:latin typeface="Verdana" panose="020B0604030504040204" pitchFamily="34" charset="0"/>
                <a:ea typeface="微软雅黑" panose="020B0503020204020204" charset="-122"/>
              </a:rPr>
              <a:t>2</a:t>
            </a:r>
            <a:r>
              <a:rPr kumimoji="0" lang="zh-CN" altLang="en-US" sz="2000" b="0" i="0" u="none" strike="noStrike" kern="1200" cap="none" spc="0" normalizeH="0" baseline="0" noProof="0" dirty="0">
                <a:ln>
                  <a:noFill/>
                </a:ln>
                <a:solidFill>
                  <a:srgbClr val="FF00FF"/>
                </a:solidFill>
                <a:effectLst/>
                <a:uLnTx/>
                <a:uFillTx/>
                <a:latin typeface="Verdana" panose="020B0604030504040204" pitchFamily="34" charset="0"/>
                <a:ea typeface="微软雅黑" panose="020B0503020204020204" charset="-122"/>
              </a:rPr>
              <a:t>）</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判断截距</a:t>
            </a:r>
            <a:r>
              <a:rPr kumimoji="0" lang="en-US" altLang="zh-CN"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b</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的有效位数 </a:t>
            </a:r>
            <a:endParaRPr kumimoji="0" lang="en-US" altLang="zh-CN"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endParaRPr>
          </a:p>
        </p:txBody>
      </p:sp>
      <p:graphicFrame>
        <p:nvGraphicFramePr>
          <p:cNvPr id="49158" name="Object 49"/>
          <p:cNvGraphicFramePr>
            <a:graphicFrameLocks noChangeAspect="1"/>
          </p:cNvGraphicFramePr>
          <p:nvPr/>
        </p:nvGraphicFramePr>
        <p:xfrm>
          <a:off x="1930400" y="3382822"/>
          <a:ext cx="6991350" cy="473075"/>
        </p:xfrm>
        <a:graphic>
          <a:graphicData uri="http://schemas.openxmlformats.org/presentationml/2006/ole">
            <mc:AlternateContent xmlns:mc="http://schemas.openxmlformats.org/markup-compatibility/2006">
              <mc:Choice xmlns:v="urn:schemas-microsoft-com:vml" Requires="v">
                <p:oleObj spid="_x0000_s184176" name="公式" r:id="rId11" imgW="7962900" imgH="546100" progId="Equation.3">
                  <p:embed/>
                </p:oleObj>
              </mc:Choice>
              <mc:Fallback>
                <p:oleObj name="公式" r:id="rId11" imgW="7962900" imgH="546100" progId="Equation.3">
                  <p:embed/>
                  <p:pic>
                    <p:nvPicPr>
                      <p:cNvPr id="0" name="Object 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0400" y="3382822"/>
                        <a:ext cx="6991350" cy="47307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8018" name="Rectangle 8"/>
          <p:cNvSpPr>
            <a:spLocks noChangeArrowheads="1"/>
          </p:cNvSpPr>
          <p:nvPr/>
        </p:nvSpPr>
        <p:spPr bwMode="auto">
          <a:xfrm>
            <a:off x="2806700" y="4592775"/>
            <a:ext cx="3754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tabLst>
                <a:tab pos="228600" algn="l"/>
                <a:tab pos="1143000" algn="l"/>
              </a:tabLst>
              <a:defRPr>
                <a:solidFill>
                  <a:schemeClr val="tx1"/>
                </a:solidFill>
                <a:latin typeface="Verdana" panose="020B0604030504040204" pitchFamily="34" charset="0"/>
                <a:ea typeface="微软雅黑" panose="020B0503020204020204" charset="-122"/>
              </a:defRPr>
            </a:lvl1pPr>
            <a:lvl2pPr marL="742950" indent="-28575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2pPr>
            <a:lvl3pPr marL="11430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3pPr>
            <a:lvl4pPr marL="16002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4pPr>
            <a:lvl5pPr marL="20574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9p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tab pos="228600" algn="l"/>
                <a:tab pos="1143000" algn="l"/>
              </a:tabLst>
              <a:defRPr/>
            </a:pPr>
            <a:r>
              <a:rPr kumimoji="0" lang="zh-CN" altLang="en-US"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又因为截距</a:t>
            </a:r>
            <a:r>
              <a:rPr kumimoji="0" lang="en-US" altLang="zh-CN"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b</a:t>
            </a:r>
            <a:r>
              <a:rPr kumimoji="0" lang="zh-CN" altLang="en-US"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与</a:t>
            </a:r>
            <a:r>
              <a:rPr kumimoji="0" lang="en-US" altLang="zh-CN" b="0" i="0" u="none" strike="noStrike" kern="1200" cap="none" spc="0" normalizeH="0" baseline="0" noProof="0" dirty="0">
                <a:ln>
                  <a:noFill/>
                </a:ln>
                <a:effectLst/>
                <a:uLnTx/>
                <a:uFillTx/>
                <a:latin typeface="Verdana" panose="020B0604030504040204" pitchFamily="34" charset="0"/>
                <a:ea typeface="微软雅黑" panose="020B0503020204020204" charset="-122"/>
              </a:rPr>
              <a:t>Q</a:t>
            </a:r>
            <a:r>
              <a:rPr kumimoji="0" lang="zh-CN" altLang="en-US"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为加减关系</a:t>
            </a:r>
            <a:endParaRPr kumimoji="0" lang="en-US" altLang="zh-CN"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endParaRPr>
          </a:p>
        </p:txBody>
      </p:sp>
      <p:graphicFrame>
        <p:nvGraphicFramePr>
          <p:cNvPr id="49159" name="Object 51"/>
          <p:cNvGraphicFramePr>
            <a:graphicFrameLocks noChangeAspect="1"/>
          </p:cNvGraphicFramePr>
          <p:nvPr/>
        </p:nvGraphicFramePr>
        <p:xfrm>
          <a:off x="1943100" y="5038090"/>
          <a:ext cx="7019290" cy="306070"/>
        </p:xfrm>
        <a:graphic>
          <a:graphicData uri="http://schemas.openxmlformats.org/presentationml/2006/ole">
            <mc:AlternateContent xmlns:mc="http://schemas.openxmlformats.org/markup-compatibility/2006">
              <mc:Choice xmlns:v="urn:schemas-microsoft-com:vml" Requires="v">
                <p:oleObj spid="_x0000_s184177" name="公式" r:id="rId13" imgW="6870700" imgH="304800" progId="Equation.3">
                  <p:embed/>
                </p:oleObj>
              </mc:Choice>
              <mc:Fallback>
                <p:oleObj name="公式" r:id="rId13" imgW="6870700" imgH="304800" progId="Equation.3">
                  <p:embed/>
                  <p:pic>
                    <p:nvPicPr>
                      <p:cNvPr id="0" name="Object 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43100" y="5038090"/>
                        <a:ext cx="7019290" cy="30607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8020" name="Rectangle 8"/>
          <p:cNvSpPr>
            <a:spLocks noChangeArrowheads="1"/>
          </p:cNvSpPr>
          <p:nvPr/>
        </p:nvSpPr>
        <p:spPr bwMode="auto">
          <a:xfrm>
            <a:off x="2195736" y="5737085"/>
            <a:ext cx="3600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228600" algn="l"/>
                <a:tab pos="1143000" algn="l"/>
              </a:tabLst>
              <a:defRPr>
                <a:solidFill>
                  <a:schemeClr val="tx1"/>
                </a:solidFill>
                <a:latin typeface="Verdana" panose="020B0604030504040204" pitchFamily="34" charset="0"/>
                <a:ea typeface="微软雅黑" panose="020B0503020204020204" charset="-122"/>
              </a:defRPr>
            </a:lvl1pPr>
            <a:lvl2pPr marL="742950" indent="-28575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2pPr>
            <a:lvl3pPr marL="11430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3pPr>
            <a:lvl4pPr marL="16002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4pPr>
            <a:lvl5pPr marL="20574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9p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tab pos="228600" algn="l"/>
                <a:tab pos="1143000" algn="l"/>
              </a:tabLst>
              <a:defRPr/>
            </a:pPr>
            <a:r>
              <a:rPr kumimoji="0" lang="zh-CN" altLang="en-US" sz="2000" b="0" i="0" u="none" strike="noStrike" kern="1200" cap="none" spc="0" normalizeH="0" baseline="0" noProof="0" dirty="0">
                <a:ln>
                  <a:noFill/>
                </a:ln>
                <a:solidFill>
                  <a:srgbClr val="FF00FF"/>
                </a:solidFill>
                <a:effectLst/>
                <a:uLnTx/>
                <a:uFillTx/>
                <a:latin typeface="Verdana" panose="020B0604030504040204" pitchFamily="34" charset="0"/>
                <a:ea typeface="微软雅黑" panose="020B0503020204020204" charset="-122"/>
              </a:rPr>
              <a:t>（</a:t>
            </a:r>
            <a:r>
              <a:rPr kumimoji="0" lang="en-US" altLang="zh-CN" sz="2000" b="0" i="0" u="none" strike="noStrike" kern="1200" cap="none" spc="0" normalizeH="0" baseline="0" noProof="0" dirty="0">
                <a:ln>
                  <a:noFill/>
                </a:ln>
                <a:solidFill>
                  <a:srgbClr val="FF00FF"/>
                </a:solidFill>
                <a:effectLst/>
                <a:uLnTx/>
                <a:uFillTx/>
                <a:latin typeface="Verdana" panose="020B0604030504040204" pitchFamily="34" charset="0"/>
                <a:ea typeface="微软雅黑" panose="020B0503020204020204" charset="-122"/>
              </a:rPr>
              <a:t>3</a:t>
            </a:r>
            <a:r>
              <a:rPr kumimoji="0" lang="zh-CN" altLang="en-US" sz="2000" b="0" i="0" u="none" strike="noStrike" kern="1200" cap="none" spc="0" normalizeH="0" baseline="0" noProof="0" dirty="0">
                <a:ln>
                  <a:noFill/>
                </a:ln>
                <a:solidFill>
                  <a:srgbClr val="FF00FF"/>
                </a:solidFill>
                <a:effectLst/>
                <a:uLnTx/>
                <a:uFillTx/>
                <a:latin typeface="Verdana" panose="020B0604030504040204" pitchFamily="34" charset="0"/>
                <a:ea typeface="微软雅黑" panose="020B0503020204020204" charset="-122"/>
              </a:rPr>
              <a:t>）</a:t>
            </a: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最后得到正确方程式</a:t>
            </a:r>
            <a:endParaRPr kumimoji="0" lang="en-US" altLang="zh-CN"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endParaRPr>
          </a:p>
        </p:txBody>
      </p:sp>
      <p:graphicFrame>
        <p:nvGraphicFramePr>
          <p:cNvPr id="49161" name="Object 30"/>
          <p:cNvGraphicFramePr>
            <a:graphicFrameLocks noChangeAspect="1"/>
          </p:cNvGraphicFramePr>
          <p:nvPr/>
        </p:nvGraphicFramePr>
        <p:xfrm>
          <a:off x="2506663" y="5402263"/>
          <a:ext cx="2403475" cy="334962"/>
        </p:xfrm>
        <a:graphic>
          <a:graphicData uri="http://schemas.openxmlformats.org/presentationml/2006/ole">
            <mc:AlternateContent xmlns:mc="http://schemas.openxmlformats.org/markup-compatibility/2006">
              <mc:Choice xmlns:v="urn:schemas-microsoft-com:vml" Requires="v">
                <p:oleObj spid="_x0000_s184178" name="公式" r:id="rId15" imgW="30175200" imgH="4876800" progId="Equation.3">
                  <p:embed/>
                </p:oleObj>
              </mc:Choice>
              <mc:Fallback>
                <p:oleObj name="公式" r:id="rId15" imgW="30175200" imgH="4876800" progId="Equation.3">
                  <p:embed/>
                  <p:pic>
                    <p:nvPicPr>
                      <p:cNvPr id="0" name="Object 30"/>
                      <p:cNvPicPr>
                        <a:picLocks noChangeAspect="1" noChangeArrowheads="1"/>
                      </p:cNvPicPr>
                      <p:nvPr/>
                    </p:nvPicPr>
                    <p:blipFill>
                      <a:blip r:embed="rId16"/>
                      <a:srcRect/>
                      <a:stretch>
                        <a:fillRect/>
                      </a:stretch>
                    </p:blipFill>
                    <p:spPr bwMode="auto">
                      <a:xfrm>
                        <a:off x="2506663" y="5402263"/>
                        <a:ext cx="2403475" cy="334962"/>
                      </a:xfrm>
                      <a:prstGeom prst="rect">
                        <a:avLst/>
                      </a:prstGeom>
                      <a:noFill/>
                      <a:ln>
                        <a:noFill/>
                      </a:ln>
                      <a:effectLst/>
                    </p:spPr>
                  </p:pic>
                </p:oleObj>
              </mc:Fallback>
            </mc:AlternateContent>
          </a:graphicData>
        </a:graphic>
      </p:graphicFrame>
      <p:graphicFrame>
        <p:nvGraphicFramePr>
          <p:cNvPr id="49162" name="Object 57"/>
          <p:cNvGraphicFramePr>
            <a:graphicFrameLocks noChangeAspect="1"/>
          </p:cNvGraphicFramePr>
          <p:nvPr/>
        </p:nvGraphicFramePr>
        <p:xfrm>
          <a:off x="2505075" y="3908425"/>
          <a:ext cx="2909888" cy="325438"/>
        </p:xfrm>
        <a:graphic>
          <a:graphicData uri="http://schemas.openxmlformats.org/presentationml/2006/ole">
            <mc:AlternateContent xmlns:mc="http://schemas.openxmlformats.org/markup-compatibility/2006">
              <mc:Choice xmlns:v="urn:schemas-microsoft-com:vml" Requires="v">
                <p:oleObj spid="_x0000_s184179" name="公式" r:id="rId17" imgW="36271200" imgH="4876800" progId="Equation.3">
                  <p:embed/>
                </p:oleObj>
              </mc:Choice>
              <mc:Fallback>
                <p:oleObj name="公式" r:id="rId17" imgW="36271200" imgH="4876800" progId="Equation.3">
                  <p:embed/>
                  <p:pic>
                    <p:nvPicPr>
                      <p:cNvPr id="0" name="Object 57"/>
                      <p:cNvPicPr>
                        <a:picLocks noChangeAspect="1" noChangeArrowheads="1"/>
                      </p:cNvPicPr>
                      <p:nvPr/>
                    </p:nvPicPr>
                    <p:blipFill>
                      <a:blip r:embed="rId18"/>
                      <a:srcRect/>
                      <a:stretch>
                        <a:fillRect/>
                      </a:stretch>
                    </p:blipFill>
                    <p:spPr bwMode="auto">
                      <a:xfrm>
                        <a:off x="2505075" y="3908425"/>
                        <a:ext cx="2909888" cy="325438"/>
                      </a:xfrm>
                      <a:prstGeom prst="rect">
                        <a:avLst/>
                      </a:prstGeom>
                      <a:noFill/>
                      <a:ln>
                        <a:noFill/>
                      </a:ln>
                      <a:effectLst/>
                    </p:spPr>
                  </p:pic>
                </p:oleObj>
              </mc:Fallback>
            </mc:AlternateContent>
          </a:graphicData>
        </a:graphic>
      </p:graphicFrame>
      <p:sp>
        <p:nvSpPr>
          <p:cNvPr id="468028" name="Rectangle 8"/>
          <p:cNvSpPr>
            <a:spLocks noChangeArrowheads="1"/>
          </p:cNvSpPr>
          <p:nvPr/>
        </p:nvSpPr>
        <p:spPr bwMode="auto">
          <a:xfrm>
            <a:off x="2841749" y="6280655"/>
            <a:ext cx="1946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228600" algn="l"/>
                <a:tab pos="1143000" algn="l"/>
              </a:tabLst>
              <a:defRPr>
                <a:solidFill>
                  <a:schemeClr val="tx1"/>
                </a:solidFill>
                <a:latin typeface="Verdana" panose="020B0604030504040204" pitchFamily="34" charset="0"/>
                <a:ea typeface="微软雅黑" panose="020B0503020204020204" charset="-122"/>
              </a:defRPr>
            </a:lvl1pPr>
            <a:lvl2pPr marL="742950" indent="-28575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2pPr>
            <a:lvl3pPr marL="11430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3pPr>
            <a:lvl4pPr marL="16002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4pPr>
            <a:lvl5pPr marL="2057400" indent="-228600" eaLnBrk="0" hangingPunct="0">
              <a:tabLst>
                <a:tab pos="228600" algn="l"/>
                <a:tab pos="1143000" algn="l"/>
              </a:tabLst>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tabLst>
                <a:tab pos="228600" algn="l"/>
                <a:tab pos="1143000" algn="l"/>
              </a:tabLst>
              <a:defRPr>
                <a:solidFill>
                  <a:schemeClr val="tx1"/>
                </a:solidFill>
                <a:latin typeface="Verdana" panose="020B0604030504040204" pitchFamily="34" charset="0"/>
                <a:ea typeface="微软雅黑" panose="020B0503020204020204" charset="-122"/>
              </a:defRPr>
            </a:lvl9p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tabLst>
                <a:tab pos="228600" algn="l"/>
                <a:tab pos="1143000" algn="l"/>
              </a:tabLst>
              <a:defRPr/>
            </a:pPr>
            <a:r>
              <a:rPr kumimoji="0" lang="zh-CN" altLang="en-US"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rPr>
              <a:t>得正确方程式：</a:t>
            </a:r>
            <a:endParaRPr kumimoji="0" lang="en-US" altLang="zh-CN" sz="1800" b="0" i="0" u="none" strike="noStrike" kern="1200" cap="none" spc="0" normalizeH="0" baseline="0" noProof="0" dirty="0">
              <a:ln>
                <a:noFill/>
              </a:ln>
              <a:solidFill>
                <a:srgbClr val="000000"/>
              </a:solidFill>
              <a:effectLst/>
              <a:uLnTx/>
              <a:uFillTx/>
              <a:latin typeface="Verdana" panose="020B0604030504040204" pitchFamily="34" charset="0"/>
              <a:ea typeface="微软雅黑" panose="020B0503020204020204" charset="-122"/>
            </a:endParaRPr>
          </a:p>
        </p:txBody>
      </p:sp>
      <p:graphicFrame>
        <p:nvGraphicFramePr>
          <p:cNvPr id="49163" name="Object 5"/>
          <p:cNvGraphicFramePr>
            <a:graphicFrameLocks noChangeAspect="1"/>
          </p:cNvGraphicFramePr>
          <p:nvPr/>
        </p:nvGraphicFramePr>
        <p:xfrm>
          <a:off x="4683918" y="6309231"/>
          <a:ext cx="2357042" cy="334458"/>
        </p:xfrm>
        <a:graphic>
          <a:graphicData uri="http://schemas.openxmlformats.org/presentationml/2006/ole">
            <mc:AlternateContent xmlns:mc="http://schemas.openxmlformats.org/markup-compatibility/2006">
              <mc:Choice xmlns:v="urn:schemas-microsoft-com:vml" Requires="v">
                <p:oleObj spid="_x0000_s184180" name="公式" r:id="rId19" imgW="34137600" imgH="4572000" progId="Equation.3">
                  <p:embed/>
                </p:oleObj>
              </mc:Choice>
              <mc:Fallback>
                <p:oleObj name="公式" r:id="rId19" imgW="34137600" imgH="4572000" progId="Equation.3">
                  <p:embed/>
                  <p:pic>
                    <p:nvPicPr>
                      <p:cNvPr id="0" name="Object 5"/>
                      <p:cNvPicPr>
                        <a:picLocks noChangeAspect="1" noChangeArrowheads="1"/>
                      </p:cNvPicPr>
                      <p:nvPr/>
                    </p:nvPicPr>
                    <p:blipFill>
                      <a:blip r:embed="rId20"/>
                      <a:srcRect/>
                      <a:stretch>
                        <a:fillRect/>
                      </a:stretch>
                    </p:blipFill>
                    <p:spPr bwMode="auto">
                      <a:xfrm>
                        <a:off x="4683918" y="6309231"/>
                        <a:ext cx="2357042" cy="334458"/>
                      </a:xfrm>
                      <a:prstGeom prst="rect">
                        <a:avLst/>
                      </a:prstGeom>
                      <a:noFill/>
                      <a:ln>
                        <a:noFill/>
                      </a:ln>
                    </p:spPr>
                  </p:pic>
                </p:oleObj>
              </mc:Fallback>
            </mc:AlternateContent>
          </a:graphicData>
        </a:graphic>
      </p:graphicFrame>
      <p:sp>
        <p:nvSpPr>
          <p:cNvPr id="24" name="Rectangle 2"/>
          <p:cNvSpPr txBox="1">
            <a:spLocks noChangeArrowheads="1"/>
          </p:cNvSpPr>
          <p:nvPr/>
        </p:nvSpPr>
        <p:spPr>
          <a:xfrm>
            <a:off x="-1114345" y="27686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marL="0" marR="0" lvl="0" indent="0" algn="ctr" defTabSz="914400" eaLnBrk="1" fontAlgn="base" latinLnBrk="0" hangingPunct="1">
              <a:lnSpc>
                <a:spcPct val="100000"/>
              </a:lnSpc>
              <a:spcBef>
                <a:spcPct val="0"/>
              </a:spcBef>
              <a:spcAft>
                <a:spcPct val="0"/>
              </a:spcAft>
              <a:buClr>
                <a:srgbClr val="000000"/>
              </a:buClr>
              <a:buSzTx/>
              <a:buFontTx/>
              <a:buNone/>
              <a:defRPr/>
            </a:pPr>
            <a:r>
              <a:rPr kumimoji="0" lang="en-US" altLang="zh-CN" sz="4000" b="1"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j-cs"/>
              </a:rPr>
              <a:t>§1-</a:t>
            </a:r>
            <a:r>
              <a:rPr kumimoji="0" lang="zh-CN" altLang="en-US" sz="4000" b="1" i="0" u="none" strike="noStrike" kern="1200" cap="none" spc="0" normalizeH="0" baseline="0" noProof="0" dirty="0">
                <a:ln>
                  <a:noFill/>
                </a:ln>
                <a:solidFill>
                  <a:srgbClr val="0070C0"/>
                </a:solidFill>
                <a:effectLst/>
                <a:uLnTx/>
                <a:uFillTx/>
                <a:latin typeface="宋体" panose="02010600030101010101" pitchFamily="2" charset="-122"/>
                <a:ea typeface="宋体" panose="02010600030101010101" pitchFamily="2" charset="-122"/>
                <a:cs typeface="+mj-cs"/>
              </a:rPr>
              <a:t>4实验测量数据的处理</a:t>
            </a:r>
          </a:p>
        </p:txBody>
      </p:sp>
      <p:sp>
        <p:nvSpPr>
          <p:cNvPr id="25" name="Rectangle 10"/>
          <p:cNvSpPr>
            <a:spLocks noChangeArrowheads="1"/>
          </p:cNvSpPr>
          <p:nvPr/>
        </p:nvSpPr>
        <p:spPr bwMode="auto">
          <a:xfrm>
            <a:off x="531490" y="6300028"/>
            <a:ext cx="2240310" cy="369332"/>
          </a:xfrm>
          <a:prstGeom prst="rect">
            <a:avLst/>
          </a:prstGeom>
          <a:solidFill>
            <a:srgbClr val="FFFF00"/>
          </a:solidFill>
          <a:ln>
            <a:noFill/>
          </a:ln>
          <a:effectLst>
            <a:prstShdw prst="shdw13" dist="53882" dir="13500000">
              <a:srgbClr val="2F4D71">
                <a:alpha val="50000"/>
              </a:srgbClr>
            </a:prstShdw>
          </a:effectLst>
          <a:extLs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r>
              <a:rPr lang="zh-CN" altLang="en-US" dirty="0">
                <a:solidFill>
                  <a:srgbClr val="0099FF"/>
                </a:solidFill>
              </a:rPr>
              <a:t>与</a:t>
            </a:r>
            <a:r>
              <a:rPr lang="zh-CN" altLang="en-US" dirty="0">
                <a:solidFill>
                  <a:srgbClr val="FF3300"/>
                </a:solidFill>
              </a:rPr>
              <a:t>具体实验</a:t>
            </a:r>
            <a:r>
              <a:rPr lang="zh-CN" altLang="en-US" dirty="0">
                <a:solidFill>
                  <a:srgbClr val="0099FF"/>
                </a:solidFill>
              </a:rPr>
              <a:t>关联：</a:t>
            </a:r>
            <a:endParaRPr lang="zh-CN" altLang="en-US" sz="3200" dirty="0">
              <a:solidFill>
                <a:srgbClr val="0099FF"/>
              </a:solidFill>
            </a:endParaRPr>
          </a:p>
        </p:txBody>
      </p:sp>
      <p:sp>
        <p:nvSpPr>
          <p:cNvPr id="48" name="矩形 47"/>
          <p:cNvSpPr/>
          <p:nvPr/>
        </p:nvSpPr>
        <p:spPr>
          <a:xfrm>
            <a:off x="221276" y="1319583"/>
            <a:ext cx="408103" cy="3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49" name="矩形 48"/>
          <p:cNvSpPr/>
          <p:nvPr/>
        </p:nvSpPr>
        <p:spPr>
          <a:xfrm>
            <a:off x="117350" y="1001042"/>
            <a:ext cx="382642" cy="59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50" name="文本框 49"/>
          <p:cNvSpPr txBox="1"/>
          <p:nvPr/>
        </p:nvSpPr>
        <p:spPr>
          <a:xfrm>
            <a:off x="745277" y="1344287"/>
            <a:ext cx="1224280" cy="368935"/>
          </a:xfrm>
          <a:prstGeom prst="rect">
            <a:avLst/>
          </a:prstGeom>
          <a:noFill/>
        </p:spPr>
        <p:txBody>
          <a:bodyPr wrap="none" lIns="0" tIns="0" rIns="0" bIns="0" rtlCol="0">
            <a:spAutoFit/>
          </a:bodyPr>
          <a:lstStyle/>
          <a:p>
            <a:pPr defTabSz="963930"/>
            <a:r>
              <a:rPr lang="zh-CN" altLang="en-US" sz="2400" b="1" dirty="0">
                <a:solidFill>
                  <a:srgbClr val="0070C0"/>
                </a:solidFill>
                <a:latin typeface="+mn-lt"/>
                <a:ea typeface="+mn-ea"/>
                <a:cs typeface="+mn-ea"/>
                <a:sym typeface="+mn-lt"/>
              </a:rPr>
              <a:t>直线图解</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9158"/>
                                        </p:tgtEl>
                                        <p:attrNameLst>
                                          <p:attrName>style.visibility</p:attrName>
                                        </p:attrNameLst>
                                      </p:cBhvr>
                                      <p:to>
                                        <p:strVal val="visible"/>
                                      </p:to>
                                    </p:set>
                                    <p:animEffect transition="in" filter="randombar(horizontal)">
                                      <p:cBhvr>
                                        <p:cTn id="12" dur="500"/>
                                        <p:tgtEl>
                                          <p:spTgt spid="4915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9162"/>
                                        </p:tgtEl>
                                        <p:attrNameLst>
                                          <p:attrName>style.visibility</p:attrName>
                                        </p:attrNameLst>
                                      </p:cBhvr>
                                      <p:to>
                                        <p:strVal val="visible"/>
                                      </p:to>
                                    </p:set>
                                    <p:animEffect transition="in" filter="randombar(horizontal)">
                                      <p:cBhvr>
                                        <p:cTn id="17" dur="500"/>
                                        <p:tgtEl>
                                          <p:spTgt spid="4916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68016"/>
                                        </p:tgtEl>
                                        <p:attrNameLst>
                                          <p:attrName>style.visibility</p:attrName>
                                        </p:attrNameLst>
                                      </p:cBhvr>
                                      <p:to>
                                        <p:strVal val="visible"/>
                                      </p:to>
                                    </p:set>
                                    <p:animEffect transition="in" filter="randombar(horizontal)">
                                      <p:cBhvr>
                                        <p:cTn id="22" dur="500"/>
                                        <p:tgtEl>
                                          <p:spTgt spid="46801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68018"/>
                                        </p:tgtEl>
                                        <p:attrNameLst>
                                          <p:attrName>style.visibility</p:attrName>
                                        </p:attrNameLst>
                                      </p:cBhvr>
                                      <p:to>
                                        <p:strVal val="visible"/>
                                      </p:to>
                                    </p:set>
                                    <p:animEffect transition="in" filter="randombar(horizontal)">
                                      <p:cBhvr>
                                        <p:cTn id="27" dur="500"/>
                                        <p:tgtEl>
                                          <p:spTgt spid="468018"/>
                                        </p:tgtEl>
                                      </p:cBhvr>
                                    </p:animEffect>
                                  </p:childTnLst>
                                </p:cTn>
                              </p:par>
                              <p:par>
                                <p:cTn id="28" presetID="14" presetClass="entr" presetSubtype="10" fill="hold" nodeType="withEffect">
                                  <p:stCondLst>
                                    <p:cond delay="0"/>
                                  </p:stCondLst>
                                  <p:childTnLst>
                                    <p:set>
                                      <p:cBhvr>
                                        <p:cTn id="29" dur="1" fill="hold">
                                          <p:stCondLst>
                                            <p:cond delay="0"/>
                                          </p:stCondLst>
                                        </p:cTn>
                                        <p:tgtEl>
                                          <p:spTgt spid="49159"/>
                                        </p:tgtEl>
                                        <p:attrNameLst>
                                          <p:attrName>style.visibility</p:attrName>
                                        </p:attrNameLst>
                                      </p:cBhvr>
                                      <p:to>
                                        <p:strVal val="visible"/>
                                      </p:to>
                                    </p:set>
                                    <p:animEffect transition="in" filter="randombar(horizontal)">
                                      <p:cBhvr>
                                        <p:cTn id="30" dur="500"/>
                                        <p:tgtEl>
                                          <p:spTgt spid="49159"/>
                                        </p:tgtEl>
                                      </p:cBhvr>
                                    </p:animEffect>
                                  </p:childTnLst>
                                </p:cTn>
                              </p:par>
                              <p:par>
                                <p:cTn id="31" presetID="14" presetClass="entr" presetSubtype="10" fill="hold" nodeType="withEffect">
                                  <p:stCondLst>
                                    <p:cond delay="0"/>
                                  </p:stCondLst>
                                  <p:childTnLst>
                                    <p:set>
                                      <p:cBhvr>
                                        <p:cTn id="32" dur="1" fill="hold">
                                          <p:stCondLst>
                                            <p:cond delay="0"/>
                                          </p:stCondLst>
                                        </p:cTn>
                                        <p:tgtEl>
                                          <p:spTgt spid="49161"/>
                                        </p:tgtEl>
                                        <p:attrNameLst>
                                          <p:attrName>style.visibility</p:attrName>
                                        </p:attrNameLst>
                                      </p:cBhvr>
                                      <p:to>
                                        <p:strVal val="visible"/>
                                      </p:to>
                                    </p:set>
                                    <p:animEffect transition="in" filter="randombar(horizontal)">
                                      <p:cBhvr>
                                        <p:cTn id="33" dur="500"/>
                                        <p:tgtEl>
                                          <p:spTgt spid="49161"/>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468020"/>
                                        </p:tgtEl>
                                        <p:attrNameLst>
                                          <p:attrName>style.visibility</p:attrName>
                                        </p:attrNameLst>
                                      </p:cBhvr>
                                      <p:to>
                                        <p:strVal val="visible"/>
                                      </p:to>
                                    </p:set>
                                    <p:animEffect transition="in" filter="randombar(horizontal)">
                                      <p:cBhvr>
                                        <p:cTn id="38" dur="500"/>
                                        <p:tgtEl>
                                          <p:spTgt spid="468020"/>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68028"/>
                                        </p:tgtEl>
                                        <p:attrNameLst>
                                          <p:attrName>style.visibility</p:attrName>
                                        </p:attrNameLst>
                                      </p:cBhvr>
                                      <p:to>
                                        <p:strVal val="visible"/>
                                      </p:to>
                                    </p:set>
                                    <p:animEffect transition="in" filter="randombar(horizontal)">
                                      <p:cBhvr>
                                        <p:cTn id="41" dur="500"/>
                                        <p:tgtEl>
                                          <p:spTgt spid="468028"/>
                                        </p:tgtEl>
                                      </p:cBhvr>
                                    </p:animEffect>
                                  </p:childTnLst>
                                </p:cTn>
                              </p:par>
                              <p:par>
                                <p:cTn id="42" presetID="14" presetClass="entr" presetSubtype="10" fill="hold" nodeType="withEffect">
                                  <p:stCondLst>
                                    <p:cond delay="0"/>
                                  </p:stCondLst>
                                  <p:childTnLst>
                                    <p:set>
                                      <p:cBhvr>
                                        <p:cTn id="43" dur="1" fill="hold">
                                          <p:stCondLst>
                                            <p:cond delay="0"/>
                                          </p:stCondLst>
                                        </p:cTn>
                                        <p:tgtEl>
                                          <p:spTgt spid="49163"/>
                                        </p:tgtEl>
                                        <p:attrNameLst>
                                          <p:attrName>style.visibility</p:attrName>
                                        </p:attrNameLst>
                                      </p:cBhvr>
                                      <p:to>
                                        <p:strVal val="visible"/>
                                      </p:to>
                                    </p:set>
                                    <p:animEffect transition="in" filter="randombar(horizontal)">
                                      <p:cBhvr>
                                        <p:cTn id="44" dur="500"/>
                                        <p:tgtEl>
                                          <p:spTgt spid="49163"/>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randombar(horizontal)">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016" grpId="0"/>
      <p:bldP spid="468018" grpId="0"/>
      <p:bldP spid="468020" grpId="0"/>
      <p:bldP spid="468028" grpId="0"/>
      <p:bldP spid="2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3903" y="3325572"/>
            <a:ext cx="108006" cy="288290"/>
          </a:xfrm>
          <a:prstGeom prst="rect">
            <a:avLst/>
          </a:prstGeom>
          <a:solidFill>
            <a:schemeClr val="bg1"/>
          </a:solidFill>
        </p:spPr>
        <p:txBody>
          <a:bodyPr wrap="square" rtlCol="0">
            <a:spAutoFit/>
          </a:bodyPr>
          <a:lstStyle/>
          <a:p>
            <a:endParaRPr lang="zh-CN" altLang="en-US" sz="1280" dirty="0"/>
          </a:p>
        </p:txBody>
      </p:sp>
      <p:sp>
        <p:nvSpPr>
          <p:cNvPr id="3" name="文本框 2"/>
          <p:cNvSpPr txBox="1"/>
          <p:nvPr/>
        </p:nvSpPr>
        <p:spPr>
          <a:xfrm>
            <a:off x="3110750" y="4459635"/>
            <a:ext cx="162009" cy="288290"/>
          </a:xfrm>
          <a:prstGeom prst="rect">
            <a:avLst/>
          </a:prstGeom>
          <a:solidFill>
            <a:schemeClr val="bg1"/>
          </a:solidFill>
        </p:spPr>
        <p:txBody>
          <a:bodyPr wrap="square" rtlCol="0">
            <a:spAutoFit/>
          </a:bodyPr>
          <a:lstStyle/>
          <a:p>
            <a:endParaRPr lang="zh-CN" altLang="en-US" sz="1280" dirty="0"/>
          </a:p>
        </p:txBody>
      </p:sp>
      <p:sp>
        <p:nvSpPr>
          <p:cNvPr id="24" name="文本框 23"/>
          <p:cNvSpPr txBox="1"/>
          <p:nvPr/>
        </p:nvSpPr>
        <p:spPr>
          <a:xfrm>
            <a:off x="4954134" y="4401055"/>
            <a:ext cx="108006" cy="288290"/>
          </a:xfrm>
          <a:prstGeom prst="rect">
            <a:avLst/>
          </a:prstGeom>
          <a:solidFill>
            <a:schemeClr val="bg1"/>
          </a:solidFill>
        </p:spPr>
        <p:txBody>
          <a:bodyPr wrap="square" rtlCol="0">
            <a:spAutoFit/>
          </a:bodyPr>
          <a:lstStyle/>
          <a:p>
            <a:endParaRPr lang="zh-CN" altLang="en-US" sz="1280" dirty="0"/>
          </a:p>
        </p:txBody>
      </p:sp>
      <p:sp>
        <p:nvSpPr>
          <p:cNvPr id="25" name="文本框 24"/>
          <p:cNvSpPr txBox="1"/>
          <p:nvPr/>
        </p:nvSpPr>
        <p:spPr>
          <a:xfrm>
            <a:off x="5598057" y="4455058"/>
            <a:ext cx="108006" cy="288290"/>
          </a:xfrm>
          <a:prstGeom prst="rect">
            <a:avLst/>
          </a:prstGeom>
          <a:solidFill>
            <a:schemeClr val="bg1"/>
          </a:solidFill>
        </p:spPr>
        <p:txBody>
          <a:bodyPr wrap="square" rtlCol="0">
            <a:spAutoFit/>
          </a:bodyPr>
          <a:lstStyle/>
          <a:p>
            <a:endParaRPr lang="zh-CN" altLang="en-US" sz="1280" dirty="0"/>
          </a:p>
        </p:txBody>
      </p:sp>
      <p:sp>
        <p:nvSpPr>
          <p:cNvPr id="26" name="文本框 25"/>
          <p:cNvSpPr txBox="1"/>
          <p:nvPr/>
        </p:nvSpPr>
        <p:spPr>
          <a:xfrm>
            <a:off x="6192091" y="4455058"/>
            <a:ext cx="108006" cy="288290"/>
          </a:xfrm>
          <a:prstGeom prst="rect">
            <a:avLst/>
          </a:prstGeom>
          <a:solidFill>
            <a:schemeClr val="bg1"/>
          </a:solidFill>
        </p:spPr>
        <p:txBody>
          <a:bodyPr wrap="square" rtlCol="0">
            <a:spAutoFit/>
          </a:bodyPr>
          <a:lstStyle/>
          <a:p>
            <a:endParaRPr lang="zh-CN" altLang="en-US" sz="1280" dirty="0"/>
          </a:p>
        </p:txBody>
      </p:sp>
      <p:sp>
        <p:nvSpPr>
          <p:cNvPr id="27" name="文本框 26"/>
          <p:cNvSpPr txBox="1"/>
          <p:nvPr/>
        </p:nvSpPr>
        <p:spPr>
          <a:xfrm>
            <a:off x="6840127" y="4401055"/>
            <a:ext cx="108006" cy="288290"/>
          </a:xfrm>
          <a:prstGeom prst="rect">
            <a:avLst/>
          </a:prstGeom>
          <a:solidFill>
            <a:schemeClr val="bg1"/>
          </a:solidFill>
        </p:spPr>
        <p:txBody>
          <a:bodyPr wrap="square" rtlCol="0">
            <a:spAutoFit/>
          </a:bodyPr>
          <a:lstStyle/>
          <a:p>
            <a:endParaRPr lang="zh-CN" altLang="en-US" sz="1280" dirty="0"/>
          </a:p>
        </p:txBody>
      </p:sp>
      <p:sp>
        <p:nvSpPr>
          <p:cNvPr id="28" name="矩形 27"/>
          <p:cNvSpPr/>
          <p:nvPr/>
        </p:nvSpPr>
        <p:spPr>
          <a:xfrm>
            <a:off x="221276" y="1176073"/>
            <a:ext cx="408103" cy="3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29" name="矩形 28"/>
          <p:cNvSpPr/>
          <p:nvPr/>
        </p:nvSpPr>
        <p:spPr>
          <a:xfrm>
            <a:off x="117350" y="857532"/>
            <a:ext cx="382642" cy="59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0" name="文本框 29"/>
          <p:cNvSpPr txBox="1"/>
          <p:nvPr/>
        </p:nvSpPr>
        <p:spPr>
          <a:xfrm>
            <a:off x="745277" y="1200777"/>
            <a:ext cx="918210" cy="368935"/>
          </a:xfrm>
          <a:prstGeom prst="rect">
            <a:avLst/>
          </a:prstGeom>
          <a:noFill/>
        </p:spPr>
        <p:txBody>
          <a:bodyPr wrap="none" lIns="0" tIns="0" rIns="0" bIns="0" rtlCol="0">
            <a:spAutoFit/>
          </a:bodyPr>
          <a:lstStyle/>
          <a:p>
            <a:pPr defTabSz="963930"/>
            <a:r>
              <a:rPr lang="zh-CN" altLang="en-US" sz="2400" b="1" dirty="0" smtClean="0">
                <a:solidFill>
                  <a:srgbClr val="0070C0"/>
                </a:solidFill>
                <a:latin typeface="+mn-lt"/>
                <a:ea typeface="+mn-ea"/>
                <a:cs typeface="+mn-ea"/>
                <a:sym typeface="+mn-lt"/>
              </a:rPr>
              <a:t>作图法</a:t>
            </a:r>
          </a:p>
        </p:txBody>
      </p:sp>
      <p:sp>
        <p:nvSpPr>
          <p:cNvPr id="16" name="Rectangle 2"/>
          <p:cNvSpPr txBox="1">
            <a:spLocks noChangeArrowheads="1"/>
          </p:cNvSpPr>
          <p:nvPr/>
        </p:nvSpPr>
        <p:spPr>
          <a:xfrm>
            <a:off x="-1188005" y="2603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
        <p:nvSpPr>
          <p:cNvPr id="6" name="文本框 5"/>
          <p:cNvSpPr txBox="1"/>
          <p:nvPr/>
        </p:nvSpPr>
        <p:spPr>
          <a:xfrm>
            <a:off x="-15456" y="1544469"/>
            <a:ext cx="8940165" cy="6197594"/>
          </a:xfrm>
          <a:prstGeom prst="rect">
            <a:avLst/>
          </a:prstGeom>
          <a:noFill/>
          <a:ln w="9525">
            <a:noFill/>
          </a:ln>
        </p:spPr>
        <p:txBody>
          <a:bodyPr wrap="square" anchor="t">
            <a:spAutoFit/>
          </a:bodyPr>
          <a:lstStyle/>
          <a:p>
            <a:pPr marR="0" lvl="0" indent="0" algn="l" defTabSz="584200" rtl="0" eaLnBrk="1" fontAlgn="base" latinLnBrk="0" hangingPunct="1">
              <a:lnSpc>
                <a:spcPct val="150000"/>
              </a:lnSpc>
              <a:spcBef>
                <a:spcPts val="1000"/>
              </a:spcBef>
              <a:spcAft>
                <a:spcPct val="0"/>
              </a:spcAft>
              <a:buClr>
                <a:srgbClr val="0070C0"/>
              </a:buClr>
              <a:buSzPct val="60000"/>
              <a:buFont typeface="Wingdings" panose="05000000000000000000" pitchFamily="2" charset="2"/>
              <a:buNone/>
              <a:defRPr/>
            </a:pPr>
            <a:r>
              <a:rPr lang="en-US" altLang="zh-CN" sz="2000" dirty="0">
                <a:solidFill>
                  <a:srgbClr val="FF0000"/>
                </a:solidFill>
                <a:latin typeface="微软雅黑" panose="020B0503020204020204" charset="-122"/>
                <a:ea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rPr>
              <a:t>电脑作图</a:t>
            </a:r>
            <a:r>
              <a:rPr lang="zh-CN" altLang="en-US" sz="2000" dirty="0">
                <a:solidFill>
                  <a:srgbClr val="FF0000"/>
                </a:solidFill>
                <a:latin typeface="微软雅黑" panose="020B0503020204020204" charset="-122"/>
                <a:ea typeface="微软雅黑" panose="020B0503020204020204" charset="-122"/>
              </a:rPr>
              <a:t>： </a:t>
            </a:r>
            <a:r>
              <a:rPr lang="zh-CN" altLang="en-US" sz="2000" noProof="0" dirty="0" smtClean="0">
                <a:ln>
                  <a:noFill/>
                </a:ln>
                <a:effectLst/>
                <a:uLnTx/>
                <a:uFillTx/>
                <a:latin typeface="微软雅黑" panose="020B0503020204020204" charset="-122"/>
                <a:ea typeface="微软雅黑" panose="020B0503020204020204" charset="-122"/>
                <a:sym typeface="Tw Cen MT" panose="020B0602020104020603" charset="0"/>
              </a:rPr>
              <a:t>电脑作图的要求基本与手动一致，特别要求电脑作图时</a:t>
            </a:r>
            <a:r>
              <a:rPr lang="zh-CN" altLang="en-US" sz="2000" noProof="0" dirty="0" smtClean="0">
                <a:ln>
                  <a:noFill/>
                </a:ln>
                <a:solidFill>
                  <a:srgbClr val="FF0000"/>
                </a:solidFill>
                <a:effectLst/>
                <a:uLnTx/>
                <a:uFillTx/>
                <a:latin typeface="微软雅黑" panose="020B0503020204020204" charset="-122"/>
                <a:ea typeface="微软雅黑" panose="020B0503020204020204" charset="-122"/>
                <a:sym typeface="Tw Cen MT" panose="020B0602020104020603" charset="0"/>
              </a:rPr>
              <a:t>坐标轴的有效数字比测量结果的有效数字一致</a:t>
            </a:r>
            <a:r>
              <a:rPr lang="zh-CN" altLang="en-US" sz="2000" noProof="0" dirty="0" smtClean="0">
                <a:ln>
                  <a:noFill/>
                </a:ln>
                <a:effectLst/>
                <a:uLnTx/>
                <a:uFillTx/>
                <a:latin typeface="微软雅黑" panose="020B0503020204020204" charset="-122"/>
                <a:ea typeface="微软雅黑" panose="020B0503020204020204" charset="-122"/>
                <a:sym typeface="Tw Cen MT" panose="020B0602020104020603" charset="0"/>
              </a:rPr>
              <a:t>。（在手动作图时，精度要求已经体现在格子上，而电脑作图无处体现，因此需要用坐标的有效数字来体现。）</a:t>
            </a:r>
            <a:endParaRPr kumimoji="0" lang="zh-CN" altLang="en-US" sz="2000" b="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sym typeface="Tw Cen MT" panose="020B0602020104020603" charset="0"/>
            </a:endParaRPr>
          </a:p>
          <a:p>
            <a:pPr marL="457200" marR="0" lvl="0" indent="-457200" algn="l" defTabSz="584200" rtl="0" eaLnBrk="1" fontAlgn="base" latinLnBrk="0" hangingPunct="1">
              <a:lnSpc>
                <a:spcPct val="150000"/>
              </a:lnSpc>
              <a:spcBef>
                <a:spcPts val="1000"/>
              </a:spcBef>
              <a:spcAft>
                <a:spcPct val="0"/>
              </a:spcAft>
              <a:buClr>
                <a:srgbClr val="0070C0"/>
              </a:buClr>
              <a:buSzPct val="60000"/>
              <a:buFont typeface="Wingdings" panose="05000000000000000000" pitchFamily="2" charset="2"/>
              <a:buChar char="p"/>
              <a:defRPr/>
            </a:pPr>
            <a:endParaRPr kumimoji="0" lang="zh-CN" altLang="en-US" sz="2000" b="0" i="0" u="none" strike="noStrike" kern="1200" cap="none" spc="0" normalizeH="0" baseline="0" noProof="0" dirty="0" smtClean="0">
              <a:ln>
                <a:noFill/>
              </a:ln>
              <a:solidFill>
                <a:schemeClr val="tx1"/>
              </a:solidFill>
              <a:effectLst/>
              <a:uLnTx/>
              <a:uFillTx/>
              <a:latin typeface="Helvetica Neue Light" charset="0"/>
              <a:ea typeface="宋体" panose="02010600030101010101" pitchFamily="2" charset="-122"/>
              <a:cs typeface="+mn-cs"/>
              <a:sym typeface="Tw Cen MT" panose="020B0602020104020603" charset="0"/>
            </a:endParaRPr>
          </a:p>
          <a:p>
            <a:pPr marL="457200" marR="0" lvl="0" indent="-457200" algn="l" defTabSz="584200" rtl="0" eaLnBrk="1" fontAlgn="base" latinLnBrk="0" hangingPunct="1">
              <a:lnSpc>
                <a:spcPct val="90000"/>
              </a:lnSpc>
              <a:spcBef>
                <a:spcPts val="1000"/>
              </a:spcBef>
              <a:spcAft>
                <a:spcPct val="0"/>
              </a:spcAft>
              <a:buClr>
                <a:srgbClr val="0070C0"/>
              </a:buClr>
              <a:buSzPct val="60000"/>
              <a:buFont typeface="Wingdings" panose="05000000000000000000" pitchFamily="2" charset="2"/>
              <a:buChar char="p"/>
              <a:defRPr/>
            </a:pPr>
            <a:endParaRPr kumimoji="0" lang="zh-CN" altLang="en-US" sz="2400" b="0" i="0" u="none" strike="noStrike" kern="1200" cap="none" spc="0" normalizeH="0" baseline="0" noProof="0" dirty="0" smtClean="0">
              <a:ln>
                <a:noFill/>
              </a:ln>
              <a:solidFill>
                <a:schemeClr val="tx1"/>
              </a:solidFill>
              <a:effectLst/>
              <a:uLnTx/>
              <a:uFillTx/>
              <a:latin typeface="Helvetica Neue Light" charset="0"/>
              <a:ea typeface="宋体" panose="02010600030101010101" pitchFamily="2" charset="-122"/>
              <a:cs typeface="+mn-cs"/>
              <a:sym typeface="Tw Cen MT" panose="020B0602020104020603" charset="0"/>
            </a:endParaRPr>
          </a:p>
          <a:p>
            <a:pPr marR="0" lvl="0" algn="l" defTabSz="584200" rtl="0" eaLnBrk="1" fontAlgn="base" latinLnBrk="0" hangingPunct="1">
              <a:lnSpc>
                <a:spcPct val="90000"/>
              </a:lnSpc>
              <a:spcBef>
                <a:spcPts val="1000"/>
              </a:spcBef>
              <a:spcAft>
                <a:spcPct val="0"/>
              </a:spcAft>
              <a:buClr>
                <a:srgbClr val="0070C0"/>
              </a:buClr>
              <a:buSzPct val="60000"/>
              <a:buFont typeface="Wingdings" panose="05000000000000000000" pitchFamily="2" charset="2"/>
              <a:defRPr/>
            </a:pPr>
            <a:endParaRPr kumimoji="0" lang="zh-CN" altLang="en-US" sz="2400" b="0" i="0" u="none" strike="noStrike" kern="1200" cap="none" spc="0" normalizeH="0" baseline="0" noProof="0" dirty="0" smtClean="0">
              <a:ln>
                <a:noFill/>
              </a:ln>
              <a:solidFill>
                <a:schemeClr val="tx1"/>
              </a:solidFill>
              <a:effectLst/>
              <a:uLnTx/>
              <a:uFillTx/>
              <a:latin typeface="Helvetica Neue Light" charset="0"/>
              <a:ea typeface="宋体" panose="02010600030101010101" pitchFamily="2" charset="-122"/>
              <a:cs typeface="+mn-cs"/>
              <a:sym typeface="Tw Cen MT" panose="020B0602020104020603" charset="0"/>
            </a:endParaRPr>
          </a:p>
          <a:p>
            <a:pPr marL="457200" marR="0" lvl="0" indent="-457200" algn="l" defTabSz="584200" rtl="0" eaLnBrk="1" fontAlgn="base" latinLnBrk="0" hangingPunct="1">
              <a:lnSpc>
                <a:spcPct val="90000"/>
              </a:lnSpc>
              <a:spcBef>
                <a:spcPts val="1000"/>
              </a:spcBef>
              <a:spcAft>
                <a:spcPct val="0"/>
              </a:spcAft>
              <a:buClr>
                <a:srgbClr val="0070C0"/>
              </a:buClr>
              <a:buSzPct val="60000"/>
              <a:buFont typeface="Wingdings" panose="05000000000000000000" pitchFamily="2" charset="2"/>
              <a:buChar char="p"/>
              <a:defRPr/>
            </a:pPr>
            <a:endParaRPr kumimoji="0" lang="zh-CN" altLang="en-US" sz="2400" b="0" i="0" u="none" strike="noStrike" kern="1200" cap="none" spc="0" normalizeH="0" baseline="0" noProof="0" dirty="0" smtClean="0">
              <a:ln>
                <a:noFill/>
              </a:ln>
              <a:solidFill>
                <a:schemeClr val="tx1"/>
              </a:solidFill>
              <a:effectLst/>
              <a:uLnTx/>
              <a:uFillTx/>
              <a:latin typeface="Helvetica Neue Light" charset="0"/>
              <a:ea typeface="宋体" panose="02010600030101010101" pitchFamily="2" charset="-122"/>
              <a:cs typeface="+mn-cs"/>
              <a:sym typeface="Tw Cen MT" panose="020B0602020104020603" charset="0"/>
            </a:endParaRPr>
          </a:p>
          <a:p>
            <a:pPr marL="457200" marR="0" lvl="0" indent="-457200" algn="l" defTabSz="584200" rtl="0" eaLnBrk="1" fontAlgn="base" latinLnBrk="0" hangingPunct="1">
              <a:lnSpc>
                <a:spcPct val="90000"/>
              </a:lnSpc>
              <a:spcBef>
                <a:spcPts val="1000"/>
              </a:spcBef>
              <a:spcAft>
                <a:spcPct val="0"/>
              </a:spcAft>
              <a:buClr>
                <a:srgbClr val="0070C0"/>
              </a:buClr>
              <a:buSzPct val="60000"/>
              <a:buFont typeface="Wingdings" panose="05000000000000000000" pitchFamily="2" charset="2"/>
              <a:buChar char="p"/>
              <a:defRPr/>
            </a:pPr>
            <a:endParaRPr kumimoji="0" lang="zh-CN" altLang="en-US" sz="2400" b="0" i="0" u="none" strike="noStrike" kern="1200" cap="none" spc="0" normalizeH="0" baseline="0" noProof="0" dirty="0" smtClean="0">
              <a:ln>
                <a:noFill/>
              </a:ln>
              <a:solidFill>
                <a:schemeClr val="tx1"/>
              </a:solidFill>
              <a:effectLst/>
              <a:uLnTx/>
              <a:uFillTx/>
              <a:latin typeface="Helvetica Neue Light" charset="0"/>
              <a:ea typeface="宋体" panose="02010600030101010101" pitchFamily="2" charset="-122"/>
              <a:cs typeface="+mn-cs"/>
              <a:sym typeface="Tw Cen MT" panose="020B0602020104020603" charset="0"/>
            </a:endParaRPr>
          </a:p>
          <a:p>
            <a:pPr marL="457200" marR="0" lvl="0" indent="-457200" algn="l" defTabSz="584200" rtl="0">
              <a:lnSpc>
                <a:spcPct val="150000"/>
              </a:lnSpc>
              <a:spcBef>
                <a:spcPts val="1000"/>
              </a:spcBef>
              <a:spcAft>
                <a:spcPct val="0"/>
              </a:spcAft>
              <a:buClr>
                <a:srgbClr val="0070C0"/>
              </a:buClr>
              <a:buSzPct val="60000"/>
              <a:buFont typeface="Wingdings" panose="05000000000000000000" pitchFamily="2" charset="2"/>
              <a:buChar char="p"/>
              <a:defRPr/>
            </a:pPr>
            <a:endParaRPr lang="en-US" altLang="zh-CN" sz="2000" noProof="0" dirty="0" smtClean="0">
              <a:ln>
                <a:noFill/>
              </a:ln>
              <a:effectLst/>
              <a:uLnTx/>
              <a:uFillTx/>
              <a:latin typeface="微软雅黑" panose="020B0503020204020204" charset="-122"/>
              <a:ea typeface="微软雅黑" panose="020B0503020204020204" charset="-122"/>
              <a:sym typeface="Tw Cen MT" panose="020B0602020104020603" charset="0"/>
            </a:endParaRPr>
          </a:p>
          <a:p>
            <a:pPr marL="457200" marR="0" lvl="0" indent="-457200" algn="l" defTabSz="584200" rtl="0">
              <a:lnSpc>
                <a:spcPct val="150000"/>
              </a:lnSpc>
              <a:spcBef>
                <a:spcPts val="1000"/>
              </a:spcBef>
              <a:spcAft>
                <a:spcPct val="0"/>
              </a:spcAft>
              <a:buClr>
                <a:srgbClr val="0070C0"/>
              </a:buClr>
              <a:buSzPct val="60000"/>
              <a:buFont typeface="Wingdings" panose="05000000000000000000" pitchFamily="2" charset="2"/>
              <a:buChar char="p"/>
              <a:defRPr/>
            </a:pPr>
            <a:r>
              <a:rPr lang="zh-CN" altLang="en-US" sz="1600" noProof="0" dirty="0" smtClean="0">
                <a:ln>
                  <a:noFill/>
                </a:ln>
                <a:effectLst/>
                <a:uLnTx/>
                <a:uFillTx/>
                <a:latin typeface="微软雅黑" panose="020B0503020204020204" charset="-122"/>
                <a:ea typeface="微软雅黑" panose="020B0503020204020204" charset="-122"/>
                <a:sym typeface="Tw Cen MT" panose="020B0602020104020603" charset="0"/>
              </a:rPr>
              <a:t>坐标轴的有效数字可以通过把</a:t>
            </a:r>
            <a:r>
              <a:rPr lang="en-US" altLang="zh-CN" sz="1600" noProof="0" dirty="0" smtClean="0">
                <a:ln>
                  <a:noFill/>
                </a:ln>
                <a:effectLst/>
                <a:uLnTx/>
                <a:uFillTx/>
                <a:latin typeface="微软雅黑" panose="020B0503020204020204" charset="-122"/>
                <a:ea typeface="微软雅黑" panose="020B0503020204020204" charset="-122"/>
                <a:sym typeface="Tw Cen MT" panose="020B0602020104020603" charset="0"/>
              </a:rPr>
              <a:t>excel</a:t>
            </a:r>
            <a:r>
              <a:rPr lang="zh-CN" altLang="en-US" sz="1600" noProof="0" dirty="0" smtClean="0">
                <a:ln>
                  <a:noFill/>
                </a:ln>
                <a:effectLst/>
                <a:uLnTx/>
                <a:uFillTx/>
                <a:latin typeface="微软雅黑" panose="020B0503020204020204" charset="-122"/>
                <a:ea typeface="微软雅黑" panose="020B0503020204020204" charset="-122"/>
                <a:sym typeface="Tw Cen MT" panose="020B0602020104020603" charset="0"/>
              </a:rPr>
              <a:t>数据列的</a:t>
            </a:r>
            <a:r>
              <a:rPr lang="zh-CN" altLang="en-US" sz="1600" noProof="0" dirty="0" smtClean="0">
                <a:ln>
                  <a:noFill/>
                </a:ln>
                <a:solidFill>
                  <a:srgbClr val="C00000"/>
                </a:solidFill>
                <a:effectLst/>
                <a:uLnTx/>
                <a:uFillTx/>
                <a:latin typeface="微软雅黑" panose="020B0503020204020204" charset="-122"/>
                <a:ea typeface="微软雅黑" panose="020B0503020204020204" charset="-122"/>
                <a:sym typeface="Tw Cen MT" panose="020B0602020104020603" charset="0"/>
              </a:rPr>
              <a:t>单元格格式设成数值</a:t>
            </a:r>
            <a:r>
              <a:rPr lang="zh-CN" altLang="en-US" sz="1600" noProof="0" dirty="0" smtClean="0">
                <a:ln>
                  <a:noFill/>
                </a:ln>
                <a:effectLst/>
                <a:uLnTx/>
                <a:uFillTx/>
                <a:latin typeface="微软雅黑" panose="020B0503020204020204" charset="-122"/>
                <a:ea typeface="微软雅黑" panose="020B0503020204020204" charset="-122"/>
                <a:sym typeface="Tw Cen MT" panose="020B0602020104020603" charset="0"/>
              </a:rPr>
              <a:t>，小数点位数根据测量值确定。其他地方可以通过作图完成后双击图表中相应位置。</a:t>
            </a:r>
            <a:endParaRPr kumimoji="0" lang="zh-CN" altLang="en-US" sz="1600" b="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sym typeface="Tw Cen MT" panose="020B0602020104020603" charset="0"/>
            </a:endParaRPr>
          </a:p>
          <a:p>
            <a:pPr algn="l" hangingPunct="0">
              <a:lnSpc>
                <a:spcPct val="150000"/>
              </a:lnSpc>
              <a:buFont typeface="Arial" panose="020B0604020202020204" pitchFamily="34" charset="0"/>
            </a:pPr>
            <a:r>
              <a:rPr lang="zh-CN" altLang="en-US" sz="2400" dirty="0">
                <a:solidFill>
                  <a:srgbClr val="FF0000"/>
                </a:solidFill>
                <a:latin typeface="微软雅黑" panose="020B0503020204020204" charset="-122"/>
                <a:ea typeface="微软雅黑" panose="020B0503020204020204" charset="-122"/>
              </a:rPr>
              <a:t>  </a:t>
            </a:r>
          </a:p>
        </p:txBody>
      </p:sp>
      <p:pic>
        <p:nvPicPr>
          <p:cNvPr id="13" name="图片 12"/>
          <p:cNvPicPr>
            <a:picLocks noChangeAspect="1"/>
          </p:cNvPicPr>
          <p:nvPr/>
        </p:nvPicPr>
        <p:blipFill>
          <a:blip r:embed="rId2"/>
          <a:stretch>
            <a:fillRect/>
          </a:stretch>
        </p:blipFill>
        <p:spPr>
          <a:xfrm>
            <a:off x="232332" y="3221200"/>
            <a:ext cx="4825695" cy="2756006"/>
          </a:xfrm>
          <a:prstGeom prst="rect">
            <a:avLst/>
          </a:prstGeom>
        </p:spPr>
      </p:pic>
      <p:pic>
        <p:nvPicPr>
          <p:cNvPr id="14" name="图片 13"/>
          <p:cNvPicPr>
            <a:picLocks noChangeAspect="1"/>
          </p:cNvPicPr>
          <p:nvPr/>
        </p:nvPicPr>
        <p:blipFill rotWithShape="1">
          <a:blip r:embed="rId3"/>
          <a:srcRect t="5460" r="76909" b="51650"/>
          <a:stretch>
            <a:fillRect/>
          </a:stretch>
        </p:blipFill>
        <p:spPr>
          <a:xfrm>
            <a:off x="5318331" y="3196556"/>
            <a:ext cx="1747520" cy="1891665"/>
          </a:xfrm>
          <a:prstGeom prst="rect">
            <a:avLst/>
          </a:prstGeom>
          <a:ln>
            <a:solidFill>
              <a:schemeClr val="accent1"/>
            </a:solidFill>
          </a:ln>
        </p:spPr>
      </p:pic>
      <p:sp>
        <p:nvSpPr>
          <p:cNvPr id="15" name="Text Box 4"/>
          <p:cNvSpPr txBox="1"/>
          <p:nvPr/>
        </p:nvSpPr>
        <p:spPr>
          <a:xfrm>
            <a:off x="5218368" y="5122617"/>
            <a:ext cx="3240703" cy="829945"/>
          </a:xfrm>
          <a:prstGeom prst="rect">
            <a:avLst/>
          </a:prstGeom>
          <a:noFill/>
          <a:ln w="19050" cmpd="sng">
            <a:solidFill>
              <a:srgbClr val="FF00FF"/>
            </a:solidFill>
            <a:prstDash val="solid"/>
          </a:ln>
        </p:spPr>
        <p:txBody>
          <a:bodyPr>
            <a:spAutoFit/>
          </a:bodyPr>
          <a:lstStyle/>
          <a:p>
            <a:pPr algn="ctr">
              <a:buFont typeface="Arial" panose="020B0604020202020204" pitchFamily="34" charset="0"/>
            </a:pPr>
            <a:r>
              <a:rPr lang="zh-CN" altLang="en-US" sz="2400" dirty="0">
                <a:latin typeface="Helvetica Neue Light" charset="0"/>
              </a:rPr>
              <a:t>正确方程式：</a:t>
            </a:r>
            <a:r>
              <a:rPr lang="en-US" altLang="zh-CN" sz="2400" dirty="0">
                <a:latin typeface="Helvetica Neue Light" charset="0"/>
              </a:rPr>
              <a:t>Rt</a:t>
            </a:r>
            <a:r>
              <a:rPr lang="zh-CN" altLang="en-US" sz="2400" dirty="0">
                <a:latin typeface="Helvetica Neue Light" charset="0"/>
              </a:rPr>
              <a:t>=0.288</a:t>
            </a:r>
            <a:r>
              <a:rPr lang="en-US" altLang="zh-CN" sz="2400" dirty="0">
                <a:latin typeface="Helvetica Neue Light" charset="0"/>
              </a:rPr>
              <a:t>t</a:t>
            </a:r>
            <a:r>
              <a:rPr lang="zh-CN" altLang="en-US" sz="2400" dirty="0">
                <a:latin typeface="Helvetica Neue Light" charset="0"/>
              </a:rPr>
              <a:t>+70.</a:t>
            </a:r>
            <a:r>
              <a:rPr lang="en-US" altLang="zh-CN" sz="2400" dirty="0">
                <a:latin typeface="Helvetica Neue Light" charset="0"/>
              </a:rPr>
              <a:t>76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物理诺贝尔"/>
          <p:cNvPicPr>
            <a:picLocks noGrp="1" noChangeAspect="1"/>
          </p:cNvPicPr>
          <p:nvPr>
            <p:ph idx="1"/>
          </p:nvPr>
        </p:nvPicPr>
        <p:blipFill>
          <a:blip r:embed="rId2"/>
          <a:stretch>
            <a:fillRect/>
          </a:stretch>
        </p:blipFill>
        <p:spPr>
          <a:xfrm>
            <a:off x="0" y="-89535"/>
            <a:ext cx="9144000" cy="694753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custDataLst>
              <p:tags r:id="rId2"/>
            </p:custDataLst>
          </p:nvPr>
        </p:nvSpPr>
        <p:spPr>
          <a:xfrm>
            <a:off x="-1188005" y="2603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
        <p:nvSpPr>
          <p:cNvPr id="28" name="矩形 27"/>
          <p:cNvSpPr/>
          <p:nvPr>
            <p:custDataLst>
              <p:tags r:id="rId3"/>
            </p:custDataLst>
          </p:nvPr>
        </p:nvSpPr>
        <p:spPr>
          <a:xfrm>
            <a:off x="221276" y="1176073"/>
            <a:ext cx="408103" cy="3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29" name="矩形 28"/>
          <p:cNvSpPr/>
          <p:nvPr>
            <p:custDataLst>
              <p:tags r:id="rId4"/>
            </p:custDataLst>
          </p:nvPr>
        </p:nvSpPr>
        <p:spPr>
          <a:xfrm>
            <a:off x="117350" y="857532"/>
            <a:ext cx="382642" cy="59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0" name="文本框 29"/>
          <p:cNvSpPr txBox="1"/>
          <p:nvPr>
            <p:custDataLst>
              <p:tags r:id="rId5"/>
            </p:custDataLst>
          </p:nvPr>
        </p:nvSpPr>
        <p:spPr>
          <a:xfrm>
            <a:off x="745277" y="1200777"/>
            <a:ext cx="918210" cy="368935"/>
          </a:xfrm>
          <a:prstGeom prst="rect">
            <a:avLst/>
          </a:prstGeom>
          <a:noFill/>
        </p:spPr>
        <p:txBody>
          <a:bodyPr wrap="none" lIns="0" tIns="0" rIns="0" bIns="0" rtlCol="0">
            <a:spAutoFit/>
          </a:bodyPr>
          <a:lstStyle/>
          <a:p>
            <a:pPr defTabSz="963930"/>
            <a:r>
              <a:rPr lang="zh-CN" altLang="en-US" sz="2400" b="1" dirty="0" smtClean="0">
                <a:solidFill>
                  <a:srgbClr val="0070C0"/>
                </a:solidFill>
                <a:latin typeface="+mn-lt"/>
                <a:ea typeface="+mn-ea"/>
                <a:cs typeface="+mn-ea"/>
                <a:sym typeface="+mn-lt"/>
              </a:rPr>
              <a:t>作图法</a:t>
            </a:r>
          </a:p>
        </p:txBody>
      </p:sp>
      <p:sp>
        <p:nvSpPr>
          <p:cNvPr id="4" name="文本框 3"/>
          <p:cNvSpPr txBox="1"/>
          <p:nvPr/>
        </p:nvSpPr>
        <p:spPr>
          <a:xfrm>
            <a:off x="179070" y="1701165"/>
            <a:ext cx="4572000" cy="460375"/>
          </a:xfrm>
          <a:prstGeom prst="rect">
            <a:avLst/>
          </a:prstGeom>
          <a:noFill/>
        </p:spPr>
        <p:txBody>
          <a:bodyPr wrap="square" rtlCol="0" anchor="t">
            <a:spAutoFit/>
          </a:bodyPr>
          <a:lstStyle/>
          <a:p>
            <a:r>
              <a:rPr lang="zh-CN" altLang="en-US" sz="2400" b="1" dirty="0">
                <a:solidFill>
                  <a:srgbClr val="FF0000"/>
                </a:solidFill>
                <a:latin typeface="微软雅黑" panose="020B0503020204020204" charset="-122"/>
                <a:ea typeface="微软雅黑" panose="020B0503020204020204" charset="-122"/>
                <a:sym typeface="+mn-ea"/>
              </a:rPr>
              <a:t>电脑作图</a:t>
            </a:r>
            <a:r>
              <a:rPr lang="zh-CN" altLang="en-US" sz="2000" dirty="0" smtClean="0">
                <a:solidFill>
                  <a:srgbClr val="FF0000"/>
                </a:solidFill>
                <a:latin typeface="微软雅黑" panose="020B0503020204020204" charset="-122"/>
                <a:ea typeface="微软雅黑" panose="020B0503020204020204" charset="-122"/>
                <a:sym typeface="+mn-ea"/>
              </a:rPr>
              <a:t>：</a:t>
            </a:r>
            <a:endParaRPr lang="zh-CN" altLang="en-US" sz="2000" dirty="0">
              <a:solidFill>
                <a:srgbClr val="FF0000"/>
              </a:solidFill>
              <a:latin typeface="微软雅黑" panose="020B0503020204020204" charset="-122"/>
              <a:ea typeface="微软雅黑" panose="020B0503020204020204" charset="-122"/>
              <a:sym typeface="+mn-ea"/>
            </a:endParaRPr>
          </a:p>
        </p:txBody>
      </p:sp>
      <p:grpSp>
        <p:nvGrpSpPr>
          <p:cNvPr id="6" name="组合 5"/>
          <p:cNvGrpSpPr/>
          <p:nvPr/>
        </p:nvGrpSpPr>
        <p:grpSpPr>
          <a:xfrm>
            <a:off x="107315" y="2142490"/>
            <a:ext cx="8951595" cy="4623435"/>
            <a:chOff x="107315" y="2142490"/>
            <a:chExt cx="8951595" cy="4623435"/>
          </a:xfrm>
        </p:grpSpPr>
        <p:pic>
          <p:nvPicPr>
            <p:cNvPr id="2" name="图片 1"/>
            <p:cNvPicPr>
              <a:picLocks noChangeAspect="1"/>
            </p:cNvPicPr>
            <p:nvPr/>
          </p:nvPicPr>
          <p:blipFill rotWithShape="1">
            <a:blip r:embed="rId8"/>
            <a:srcRect b="4963"/>
            <a:stretch>
              <a:fillRect/>
            </a:stretch>
          </p:blipFill>
          <p:spPr>
            <a:xfrm>
              <a:off x="107315" y="2142490"/>
              <a:ext cx="8951595" cy="4623435"/>
            </a:xfrm>
            <a:prstGeom prst="rect">
              <a:avLst/>
            </a:prstGeom>
          </p:spPr>
        </p:pic>
        <p:pic>
          <p:nvPicPr>
            <p:cNvPr id="3" name="图片 2"/>
            <p:cNvPicPr>
              <a:picLocks noChangeAspect="1"/>
            </p:cNvPicPr>
            <p:nvPr/>
          </p:nvPicPr>
          <p:blipFill>
            <a:blip r:embed="rId9"/>
            <a:stretch>
              <a:fillRect/>
            </a:stretch>
          </p:blipFill>
          <p:spPr>
            <a:xfrm>
              <a:off x="5434965" y="2781300"/>
              <a:ext cx="3482975" cy="1962150"/>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1562374691"/>
                </p:ext>
              </p:extLst>
            </p:nvPr>
          </p:nvGraphicFramePr>
          <p:xfrm>
            <a:off x="5434965" y="4709795"/>
            <a:ext cx="3498850" cy="1918970"/>
          </p:xfrm>
          <a:graphic>
            <a:graphicData uri="http://schemas.openxmlformats.org/presentationml/2006/ole">
              <mc:AlternateContent xmlns:mc="http://schemas.openxmlformats.org/markup-compatibility/2006">
                <mc:Choice xmlns:v="urn:schemas-microsoft-com:vml" Requires="v">
                  <p:oleObj spid="_x0000_s66604" name="Equation" r:id="rId10" imgW="37795200" imgH="20726400" progId="Equation.DSMT4">
                    <p:embed/>
                  </p:oleObj>
                </mc:Choice>
                <mc:Fallback>
                  <p:oleObj name="Equation" r:id="rId10" imgW="37795200" imgH="20726400" progId="Equation.DSMT4">
                    <p:embed/>
                    <p:pic>
                      <p:nvPicPr>
                        <p:cNvPr id="0" name="图片 66595"/>
                        <p:cNvPicPr/>
                        <p:nvPr/>
                      </p:nvPicPr>
                      <p:blipFill>
                        <a:blip r:embed="rId11"/>
                        <a:stretch>
                          <a:fillRect/>
                        </a:stretch>
                      </p:blipFill>
                      <p:spPr>
                        <a:xfrm>
                          <a:off x="5434965" y="4709795"/>
                          <a:ext cx="3498850" cy="1918970"/>
                        </a:xfrm>
                        <a:prstGeom prst="rect">
                          <a:avLst/>
                        </a:prstGeom>
                        <a:solidFill>
                          <a:schemeClr val="bg1"/>
                        </a:solidFill>
                      </p:spPr>
                    </p:pic>
                  </p:oleObj>
                </mc:Fallback>
              </mc:AlternateContent>
            </a:graphicData>
          </a:graphic>
        </p:graphicFrame>
        <p:sp>
          <p:nvSpPr>
            <p:cNvPr id="5" name="矩形 4"/>
            <p:cNvSpPr/>
            <p:nvPr/>
          </p:nvSpPr>
          <p:spPr>
            <a:xfrm>
              <a:off x="2619890" y="6021288"/>
              <a:ext cx="319146" cy="369332"/>
            </a:xfrm>
            <a:prstGeom prst="rect">
              <a:avLst/>
            </a:prstGeom>
            <a:solidFill>
              <a:schemeClr val="bg1"/>
            </a:solidFill>
          </p:spPr>
          <p:txBody>
            <a:bodyPr wrap="square">
              <a:spAutoFit/>
            </a:bodyPr>
            <a:lstStyle/>
            <a:p>
              <a:r>
                <a:rPr lang="el-GR" altLang="zh-CN" dirty="0">
                  <a:latin typeface="微软雅黑" panose="020B0503020204020204" charset="-122"/>
                  <a:ea typeface="微软雅黑" panose="020B0503020204020204" charset="-122"/>
                  <a:sym typeface="+mn-ea"/>
                </a:rPr>
                <a:t>ϴ</a:t>
              </a:r>
              <a:endParaRPr lang="zh-CN" altLang="en-US" dirty="0"/>
            </a:p>
          </p:txBody>
        </p:sp>
      </p:grpSp>
      <p:sp>
        <p:nvSpPr>
          <p:cNvPr id="7" name="文本框 6"/>
          <p:cNvSpPr txBox="1"/>
          <p:nvPr/>
        </p:nvSpPr>
        <p:spPr>
          <a:xfrm>
            <a:off x="2112541" y="5157782"/>
            <a:ext cx="3185487" cy="646331"/>
          </a:xfrm>
          <a:prstGeom prst="rect">
            <a:avLst/>
          </a:prstGeom>
          <a:noFill/>
        </p:spPr>
        <p:txBody>
          <a:bodyPr wrap="none" rtlCol="0">
            <a:spAutoFit/>
          </a:bodyPr>
          <a:lstStyle/>
          <a:p>
            <a:r>
              <a:rPr lang="zh-CN" altLang="en-US" dirty="0"/>
              <a:t>坐标</a:t>
            </a:r>
            <a:r>
              <a:rPr lang="zh-CN" altLang="en-US" dirty="0" smtClean="0"/>
              <a:t>轴刻度的小数位未设置好</a:t>
            </a:r>
            <a:endParaRPr lang="en-US" altLang="zh-CN" dirty="0" smtClean="0"/>
          </a:p>
          <a:p>
            <a:r>
              <a:rPr lang="zh-CN" altLang="en-US" dirty="0"/>
              <a:t>图</a:t>
            </a:r>
            <a:r>
              <a:rPr lang="zh-CN" altLang="en-US" dirty="0" smtClean="0"/>
              <a:t>名未标！</a:t>
            </a:r>
            <a:endParaRPr lang="zh-CN" altLang="en-US" dirty="0"/>
          </a:p>
        </p:txBody>
      </p:sp>
    </p:spTree>
  </p:cSld>
  <p:clrMapOvr>
    <a:masterClrMapping/>
  </p:clrMapOvr>
  <p:transition>
    <p:rand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pic>
        <p:nvPicPr>
          <p:cNvPr id="16" name="图片 15"/>
          <p:cNvPicPr>
            <a:picLocks noChangeAspect="1"/>
          </p:cNvPicPr>
          <p:nvPr/>
        </p:nvPicPr>
        <p:blipFill>
          <a:blip r:embed="rId2"/>
          <a:stretch>
            <a:fillRect/>
          </a:stretch>
        </p:blipFill>
        <p:spPr>
          <a:xfrm>
            <a:off x="179512" y="5157192"/>
            <a:ext cx="819824" cy="480640"/>
          </a:xfrm>
          <a:prstGeom prst="rect">
            <a:avLst/>
          </a:prstGeom>
        </p:spPr>
      </p:pic>
      <p:pic>
        <p:nvPicPr>
          <p:cNvPr id="19" name="图片 18"/>
          <p:cNvPicPr>
            <a:picLocks noChangeAspect="1"/>
          </p:cNvPicPr>
          <p:nvPr/>
        </p:nvPicPr>
        <p:blipFill>
          <a:blip r:embed="rId3"/>
          <a:stretch>
            <a:fillRect/>
          </a:stretch>
        </p:blipFill>
        <p:spPr>
          <a:xfrm>
            <a:off x="179512" y="5661248"/>
            <a:ext cx="1011799" cy="496123"/>
          </a:xfrm>
          <a:prstGeom prst="rect">
            <a:avLst/>
          </a:prstGeom>
        </p:spPr>
      </p:pic>
      <p:pic>
        <p:nvPicPr>
          <p:cNvPr id="10" name="图片 9"/>
          <p:cNvPicPr>
            <a:picLocks noChangeAspect="1"/>
          </p:cNvPicPr>
          <p:nvPr/>
        </p:nvPicPr>
        <p:blipFill>
          <a:blip r:embed="rId4"/>
          <a:stretch>
            <a:fillRect/>
          </a:stretch>
        </p:blipFill>
        <p:spPr>
          <a:xfrm>
            <a:off x="189713" y="6052849"/>
            <a:ext cx="1361396" cy="805151"/>
          </a:xfrm>
          <a:prstGeom prst="rect">
            <a:avLst/>
          </a:prstGeom>
        </p:spPr>
      </p:pic>
      <p:sp>
        <p:nvSpPr>
          <p:cNvPr id="17" name="右箭头 16"/>
          <p:cNvSpPr/>
          <p:nvPr/>
        </p:nvSpPr>
        <p:spPr>
          <a:xfrm>
            <a:off x="1263319" y="5373216"/>
            <a:ext cx="1148441"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stretch>
            <a:fillRect/>
          </a:stretch>
        </p:blipFill>
        <p:spPr>
          <a:xfrm>
            <a:off x="2707546" y="5229474"/>
            <a:ext cx="1864454" cy="385300"/>
          </a:xfrm>
          <a:prstGeom prst="rect">
            <a:avLst/>
          </a:prstGeom>
        </p:spPr>
      </p:pic>
      <p:pic>
        <p:nvPicPr>
          <p:cNvPr id="21" name="图片 20"/>
          <p:cNvPicPr>
            <a:picLocks noChangeAspect="1"/>
          </p:cNvPicPr>
          <p:nvPr/>
        </p:nvPicPr>
        <p:blipFill>
          <a:blip r:embed="rId6"/>
          <a:stretch>
            <a:fillRect/>
          </a:stretch>
        </p:blipFill>
        <p:spPr>
          <a:xfrm>
            <a:off x="2691910" y="5511105"/>
            <a:ext cx="1973544" cy="727098"/>
          </a:xfrm>
          <a:prstGeom prst="rect">
            <a:avLst/>
          </a:prstGeom>
        </p:spPr>
      </p:pic>
      <p:sp>
        <p:nvSpPr>
          <p:cNvPr id="22" name="右箭头 21"/>
          <p:cNvSpPr/>
          <p:nvPr/>
        </p:nvSpPr>
        <p:spPr>
          <a:xfrm>
            <a:off x="1367390" y="5860721"/>
            <a:ext cx="1148441"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7"/>
          <a:stretch>
            <a:fillRect/>
          </a:stretch>
        </p:blipFill>
        <p:spPr>
          <a:xfrm>
            <a:off x="2736625" y="6105587"/>
            <a:ext cx="1835375" cy="778720"/>
          </a:xfrm>
          <a:prstGeom prst="rect">
            <a:avLst/>
          </a:prstGeom>
        </p:spPr>
      </p:pic>
      <p:sp>
        <p:nvSpPr>
          <p:cNvPr id="24" name="右箭头 23"/>
          <p:cNvSpPr/>
          <p:nvPr/>
        </p:nvSpPr>
        <p:spPr>
          <a:xfrm>
            <a:off x="1529691" y="6458943"/>
            <a:ext cx="1148441"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
          <p:cNvSpPr>
            <a:spLocks noChangeArrowheads="1"/>
          </p:cNvSpPr>
          <p:nvPr/>
        </p:nvSpPr>
        <p:spPr bwMode="auto">
          <a:xfrm>
            <a:off x="53541" y="1659581"/>
            <a:ext cx="9036918"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just" eaLnBrk="1" hangingPunct="1">
              <a:lnSpc>
                <a:spcPct val="150000"/>
              </a:lnSpc>
            </a:pPr>
            <a:r>
              <a:rPr lang="zh-CN" altLang="en-US" sz="2400" dirty="0">
                <a:solidFill>
                  <a:srgbClr val="FF00FF"/>
                </a:solidFill>
                <a:latin typeface="Arial" panose="020B0604020202020204" pitchFamily="34" charset="0"/>
                <a:cs typeface="Times New Roman" panose="02020603050405020304" pitchFamily="18" charset="0"/>
                <a:sym typeface="Arial" panose="020B0604020202020204" pitchFamily="34" charset="0"/>
              </a:rPr>
              <a:t>一般过程</a:t>
            </a:r>
            <a:r>
              <a:rPr lang="en-US" altLang="zh-CN" sz="2400" dirty="0">
                <a:solidFill>
                  <a:srgbClr val="FF00FF"/>
                </a:solidFill>
                <a:latin typeface="Arial" panose="020B0604020202020204" pitchFamily="34" charset="0"/>
                <a:cs typeface="Times New Roman" panose="02020603050405020304" pitchFamily="18" charset="0"/>
                <a:sym typeface="Arial" panose="020B0604020202020204" pitchFamily="34" charset="0"/>
              </a:rPr>
              <a:t>:  </a:t>
            </a: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a:t>
            </a:r>
            <a:r>
              <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1</a:t>
            </a: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）坐标纸上绘出实验曲线；</a:t>
            </a:r>
            <a:endPar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a:p>
            <a:pPr algn="just" eaLnBrk="1" hangingPunct="1">
              <a:lnSpc>
                <a:spcPct val="150000"/>
              </a:lnSpc>
            </a:pPr>
            <a:r>
              <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                       </a:t>
            </a: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a:t>
            </a:r>
            <a:r>
              <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2</a:t>
            </a: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）参照已知的函数曲线，拟定实验曲线的函数；</a:t>
            </a:r>
            <a:endPar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a:p>
            <a:pPr algn="just" eaLnBrk="1" hangingPunct="1">
              <a:lnSpc>
                <a:spcPct val="150000"/>
              </a:lnSpc>
            </a:pP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                       （</a:t>
            </a:r>
            <a:r>
              <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3</a:t>
            </a: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）变换坐标，将实验曲线改为直线；</a:t>
            </a:r>
            <a:endPar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a:p>
            <a:pPr algn="just" eaLnBrk="1" hangingPunct="1">
              <a:lnSpc>
                <a:spcPct val="150000"/>
              </a:lnSpc>
            </a:pP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                       （</a:t>
            </a:r>
            <a:r>
              <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4</a:t>
            </a: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）最小二乘法求直线参数；</a:t>
            </a:r>
            <a:endPar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a:p>
            <a:pPr algn="just" eaLnBrk="1" hangingPunct="1">
              <a:lnSpc>
                <a:spcPct val="150000"/>
              </a:lnSpc>
            </a:pP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                       （</a:t>
            </a:r>
            <a:r>
              <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5</a:t>
            </a: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）返回到原函数，即为经验公式；</a:t>
            </a:r>
            <a:endPar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a:p>
            <a:pPr algn="just" eaLnBrk="1" hangingPunct="1">
              <a:lnSpc>
                <a:spcPct val="150000"/>
              </a:lnSpc>
            </a:pP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                       （</a:t>
            </a:r>
            <a:r>
              <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6</a:t>
            </a:r>
            <a:r>
              <a:rPr lang="zh-CN" altLang="en-US"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rPr>
              <a:t>）和测量值比较修改经验公式。</a:t>
            </a:r>
            <a:endParaRPr lang="en-US" altLang="zh-CN" sz="2000" dirty="0">
              <a:solidFill>
                <a:srgbClr val="000000"/>
              </a:solidFill>
              <a:latin typeface="Times New Roman" panose="02020603050405020304" pitchFamily="18" charset="0"/>
              <a:ea typeface="+mn-ea"/>
              <a:cs typeface="Times New Roman" panose="02020603050405020304" pitchFamily="18" charset="0"/>
              <a:sym typeface="Arial" panose="020B0604020202020204" pitchFamily="34" charset="0"/>
            </a:endParaRPr>
          </a:p>
          <a:p>
            <a:pPr algn="just" eaLnBrk="1" hangingPunct="1">
              <a:lnSpc>
                <a:spcPct val="150000"/>
              </a:lnSpc>
            </a:pPr>
            <a:r>
              <a:rPr lang="zh-CN" altLang="en-US" sz="2400" dirty="0">
                <a:solidFill>
                  <a:srgbClr val="FF00FF"/>
                </a:solidFill>
                <a:latin typeface="Arial" panose="020B0604020202020204" pitchFamily="34" charset="0"/>
                <a:cs typeface="Times New Roman" panose="02020603050405020304" pitchFamily="18" charset="0"/>
                <a:sym typeface="Arial" panose="020B0604020202020204" pitchFamily="34" charset="0"/>
              </a:rPr>
              <a:t>常用变换：                                          练一练</a:t>
            </a:r>
            <a:r>
              <a:rPr lang="en-US" altLang="zh-CN" sz="2400" dirty="0">
                <a:solidFill>
                  <a:srgbClr val="FF00FF"/>
                </a:solidFill>
                <a:latin typeface="Arial" panose="020B0604020202020204" pitchFamily="34" charset="0"/>
                <a:cs typeface="Times New Roman" panose="02020603050405020304" pitchFamily="18" charset="0"/>
                <a:sym typeface="Arial" panose="020B0604020202020204" pitchFamily="34" charset="0"/>
              </a:rPr>
              <a:t>:</a:t>
            </a:r>
            <a:endParaRPr lang="zh-CN" altLang="en-US" sz="2400" dirty="0">
              <a:solidFill>
                <a:srgbClr val="FF00FF"/>
              </a:solidFill>
              <a:latin typeface="Arial" panose="020B0604020202020204" pitchFamily="34" charset="0"/>
              <a:cs typeface="Times New Roman" panose="02020603050405020304" pitchFamily="18" charset="0"/>
              <a:sym typeface="Arial" panose="020B0604020202020204" pitchFamily="34" charset="0"/>
            </a:endParaRPr>
          </a:p>
        </p:txBody>
      </p:sp>
      <p:sp>
        <p:nvSpPr>
          <p:cNvPr id="26" name="矩形 25"/>
          <p:cNvSpPr/>
          <p:nvPr/>
        </p:nvSpPr>
        <p:spPr>
          <a:xfrm>
            <a:off x="-180528" y="1052736"/>
            <a:ext cx="2380780" cy="612475"/>
          </a:xfrm>
          <a:prstGeom prst="rect">
            <a:avLst/>
          </a:prstGeom>
        </p:spPr>
        <p:txBody>
          <a:bodyPr wrap="none">
            <a:spAutoFit/>
          </a:bodyPr>
          <a:lstStyle/>
          <a:p>
            <a:pPr lvl="0" algn="just">
              <a:lnSpc>
                <a:spcPct val="130000"/>
              </a:lnSpc>
            </a:pPr>
            <a:r>
              <a:rPr lang="zh-CN" altLang="en-US" sz="2600" dirty="0">
                <a:solidFill>
                  <a:srgbClr val="0070C0"/>
                </a:solidFill>
                <a:latin typeface="微软雅黑" panose="020B0503020204020204" charset="-122"/>
                <a:ea typeface="微软雅黑" panose="020B0503020204020204" charset="-122"/>
                <a:sym typeface="Arial" panose="020B0604020202020204" pitchFamily="34" charset="0"/>
              </a:rPr>
              <a:t>（</a:t>
            </a:r>
            <a:r>
              <a:rPr lang="en-US" altLang="zh-CN" sz="2600" dirty="0">
                <a:solidFill>
                  <a:srgbClr val="0070C0"/>
                </a:solidFill>
                <a:latin typeface="微软雅黑" panose="020B0503020204020204" charset="-122"/>
                <a:ea typeface="微软雅黑" panose="020B0503020204020204" charset="-122"/>
                <a:sym typeface="Arial" panose="020B0604020202020204" pitchFamily="34" charset="0"/>
              </a:rPr>
              <a:t>2</a:t>
            </a:r>
            <a:r>
              <a:rPr lang="zh-CN" altLang="en-US" sz="2600" dirty="0">
                <a:solidFill>
                  <a:srgbClr val="0070C0"/>
                </a:solidFill>
                <a:latin typeface="微软雅黑" panose="020B0503020204020204" charset="-122"/>
                <a:ea typeface="微软雅黑" panose="020B0503020204020204" charset="-122"/>
                <a:sym typeface="Arial" panose="020B0604020202020204" pitchFamily="34" charset="0"/>
              </a:rPr>
              <a:t>）曲线改直</a:t>
            </a:r>
          </a:p>
        </p:txBody>
      </p:sp>
      <p:sp>
        <p:nvSpPr>
          <p:cNvPr id="3" name="右大括号 2"/>
          <p:cNvSpPr/>
          <p:nvPr/>
        </p:nvSpPr>
        <p:spPr>
          <a:xfrm>
            <a:off x="7236296" y="1772816"/>
            <a:ext cx="216024" cy="792088"/>
          </a:xfrm>
          <a:prstGeom prst="rightBrace">
            <a:avLst/>
          </a:prstGeom>
          <a:solidFill>
            <a:srgbClr val="FFCCFF"/>
          </a:solidFill>
          <a:ln>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 name="文本框 3"/>
          <p:cNvSpPr txBox="1"/>
          <p:nvPr/>
        </p:nvSpPr>
        <p:spPr>
          <a:xfrm>
            <a:off x="7380312" y="1984194"/>
            <a:ext cx="1733167" cy="400110"/>
          </a:xfrm>
          <a:prstGeom prst="rect">
            <a:avLst/>
          </a:prstGeom>
          <a:noFill/>
        </p:spPr>
        <p:txBody>
          <a:bodyPr wrap="none" rtlCol="0">
            <a:spAutoFit/>
          </a:bodyPr>
          <a:lstStyle/>
          <a:p>
            <a:r>
              <a:rPr lang="zh-CN" altLang="en-US" sz="2000" b="1" dirty="0">
                <a:solidFill>
                  <a:srgbClr val="FF00FF"/>
                </a:solidFill>
              </a:rPr>
              <a:t>确定曲线类型</a:t>
            </a:r>
          </a:p>
        </p:txBody>
      </p:sp>
      <mc:AlternateContent xmlns:mc="http://schemas.openxmlformats.org/markup-compatibility/2006" xmlns:a14="http://schemas.microsoft.com/office/drawing/2010/main">
        <mc:Choice Requires="a14">
          <p:sp>
            <p:nvSpPr>
              <p:cNvPr id="5" name="矩形 4"/>
              <p:cNvSpPr/>
              <p:nvPr/>
            </p:nvSpPr>
            <p:spPr>
              <a:xfrm>
                <a:off x="6045558" y="5346351"/>
                <a:ext cx="992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𝑃𝑉</m:t>
                      </m:r>
                      <m:r>
                        <a:rPr lang="zh-CN" altLang="en-US">
                          <a:latin typeface="Cambria Math" panose="02040503050406030204" pitchFamily="18" charset="0"/>
                        </a:rPr>
                        <m:t>=</m:t>
                      </m:r>
                      <m:r>
                        <a:rPr lang="zh-CN" altLang="en-US" i="1">
                          <a:latin typeface="Cambria Math" panose="02040503050406030204" pitchFamily="18" charset="0"/>
                        </a:rPr>
                        <m:t>𝐶</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6045558" y="5346351"/>
                <a:ext cx="992387" cy="369332"/>
              </a:xfrm>
              <a:prstGeom prst="rect">
                <a:avLst/>
              </a:prstGeom>
              <a:blipFill rotWithShape="1">
                <a:blip r:embed="rId8"/>
                <a:stretch>
                  <a:fillRect l="-36" t="-77" r="24" b="13"/>
                </a:stretch>
              </a:blipFill>
            </p:spPr>
            <p:txBody>
              <a:bodyPr/>
              <a:lstStyle/>
              <a:p>
                <a:r>
                  <a:rPr lang="zh-CN" altLang="en-US">
                    <a:noFill/>
                  </a:rPr>
                  <a:t> </a:t>
                </a:r>
              </a:p>
            </p:txBody>
          </p:sp>
        </mc:Fallback>
      </mc:AlternateContent>
      <p:sp>
        <p:nvSpPr>
          <p:cNvPr id="6" name="文本框 5"/>
          <p:cNvSpPr txBox="1"/>
          <p:nvPr/>
        </p:nvSpPr>
        <p:spPr>
          <a:xfrm>
            <a:off x="5076056" y="5030701"/>
            <a:ext cx="3647152" cy="369332"/>
          </a:xfrm>
          <a:prstGeom prst="rect">
            <a:avLst/>
          </a:prstGeom>
          <a:noFill/>
        </p:spPr>
        <p:txBody>
          <a:bodyPr wrap="none" rtlCol="0">
            <a:spAutoFit/>
          </a:bodyPr>
          <a:lstStyle/>
          <a:p>
            <a:r>
              <a:rPr lang="zh-CN" altLang="en-US" dirty="0"/>
              <a:t>等温过程中气体压强与体积关系：</a:t>
            </a:r>
          </a:p>
        </p:txBody>
      </p:sp>
      <mc:AlternateContent xmlns:mc="http://schemas.openxmlformats.org/markup-compatibility/2006" xmlns:a14="http://schemas.microsoft.com/office/drawing/2010/main">
        <mc:Choice Requires="a14">
          <p:sp>
            <p:nvSpPr>
              <p:cNvPr id="7" name="矩形 6"/>
              <p:cNvSpPr/>
              <p:nvPr/>
            </p:nvSpPr>
            <p:spPr>
              <a:xfrm>
                <a:off x="5969065" y="5962514"/>
                <a:ext cx="1071895"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𝜆</m:t>
                      </m:r>
                      <m:r>
                        <m:rPr>
                          <m:nor/>
                        </m:rPr>
                        <a:rPr lang="zh-CN" altLang="en-US" i="1">
                          <a:latin typeface="Cambria Math" panose="02040503050406030204" pitchFamily="18" charset="0"/>
                        </a:rPr>
                        <m:t>=</m:t>
                      </m:r>
                      <m:f>
                        <m:fPr>
                          <m:ctrlPr>
                            <a:rPr lang="zh-CN" altLang="en-US" i="1">
                              <a:latin typeface="Cambria Math" panose="02040503050406030204" pitchFamily="18" charset="0"/>
                            </a:rPr>
                          </m:ctrlPr>
                        </m:fPr>
                        <m:num>
                          <m:r>
                            <m:rPr>
                              <m:nor/>
                            </m:rPr>
                            <a:rPr lang="zh-CN" altLang="en-US" i="1">
                              <a:latin typeface="Cambria Math" panose="02040503050406030204" pitchFamily="18" charset="0"/>
                            </a:rPr>
                            <m:t>1</m:t>
                          </m:r>
                        </m:num>
                        <m:den>
                          <m:r>
                            <a:rPr lang="zh-CN" altLang="en-US" i="1">
                              <a:latin typeface="Cambria Math" panose="02040503050406030204" pitchFamily="18" charset="0"/>
                            </a:rPr>
                            <m:t>𝑓</m:t>
                          </m:r>
                        </m:den>
                      </m:f>
                      <m:rad>
                        <m:radPr>
                          <m:degHide m:val="on"/>
                          <m:ctrlPr>
                            <a:rPr lang="zh-CN" altLang="en-US" i="1">
                              <a:latin typeface="Cambria Math" panose="02040503050406030204" pitchFamily="18" charset="0"/>
                            </a:rPr>
                          </m:ctrlPr>
                        </m:radPr>
                        <m:deg/>
                        <m:e>
                          <m:f>
                            <m:fPr>
                              <m:ctrlPr>
                                <a:rPr lang="zh-CN" altLang="en-US" i="1">
                                  <a:latin typeface="Cambria Math" panose="02040503050406030204" pitchFamily="18" charset="0"/>
                                </a:rPr>
                              </m:ctrlPr>
                            </m:fPr>
                            <m:num>
                              <m:r>
                                <a:rPr lang="zh-CN" altLang="en-US" i="1">
                                  <a:latin typeface="Cambria Math" panose="02040503050406030204" pitchFamily="18" charset="0"/>
                                </a:rPr>
                                <m:t>𝑇</m:t>
                              </m:r>
                            </m:num>
                            <m:den>
                              <m:r>
                                <a:rPr lang="zh-CN" altLang="en-US" i="1">
                                  <a:latin typeface="Cambria Math" panose="02040503050406030204" pitchFamily="18" charset="0"/>
                                </a:rPr>
                                <m:t>𝜌</m:t>
                              </m:r>
                            </m:den>
                          </m:f>
                        </m:e>
                      </m:ra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5969065" y="5962514"/>
                <a:ext cx="1071895" cy="910699"/>
              </a:xfrm>
              <a:prstGeom prst="rect">
                <a:avLst/>
              </a:prstGeom>
              <a:blipFill rotWithShape="1">
                <a:blip r:embed="rId9"/>
                <a:stretch>
                  <a:fillRect l="-6" t="-55" r="7" b="67"/>
                </a:stretch>
              </a:blipFill>
            </p:spPr>
            <p:txBody>
              <a:bodyPr/>
              <a:lstStyle/>
              <a:p>
                <a:r>
                  <a:rPr lang="zh-CN" altLang="en-US">
                    <a:noFill/>
                  </a:rPr>
                  <a:t> </a:t>
                </a:r>
              </a:p>
            </p:txBody>
          </p:sp>
        </mc:Fallback>
      </mc:AlternateContent>
      <p:sp>
        <p:nvSpPr>
          <p:cNvPr id="27" name="文本框 26"/>
          <p:cNvSpPr txBox="1"/>
          <p:nvPr/>
        </p:nvSpPr>
        <p:spPr>
          <a:xfrm>
            <a:off x="5076056" y="5662001"/>
            <a:ext cx="3672800" cy="369332"/>
          </a:xfrm>
          <a:prstGeom prst="rect">
            <a:avLst/>
          </a:prstGeom>
          <a:noFill/>
        </p:spPr>
        <p:txBody>
          <a:bodyPr wrap="none" rtlCol="0">
            <a:spAutoFit/>
          </a:bodyPr>
          <a:lstStyle/>
          <a:p>
            <a:r>
              <a:rPr lang="zh-CN" altLang="en-US" dirty="0"/>
              <a:t>弦线中波长</a:t>
            </a:r>
            <a:r>
              <a:rPr lang="el-GR" altLang="zh-CN" i="1" dirty="0">
                <a:latin typeface="Calibri" panose="020F0502020204030204" charset="0"/>
                <a:cs typeface="Calibri" panose="020F0502020204030204" charset="0"/>
              </a:rPr>
              <a:t>λ</a:t>
            </a:r>
            <a:r>
              <a:rPr lang="zh-CN" altLang="en-US" dirty="0"/>
              <a:t>与绳中张力</a:t>
            </a:r>
            <a:r>
              <a:rPr lang="en-US" altLang="zh-CN" i="1" dirty="0"/>
              <a:t>T</a:t>
            </a:r>
            <a:r>
              <a:rPr lang="zh-CN" altLang="en-US" dirty="0"/>
              <a:t>的关系：</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28333" b="8739"/>
          <a:stretch>
            <a:fillRect/>
          </a:stretch>
        </p:blipFill>
        <p:spPr>
          <a:xfrm>
            <a:off x="1331640" y="1916832"/>
            <a:ext cx="6388947" cy="4104456"/>
          </a:xfrm>
          <a:prstGeom prst="rect">
            <a:avLst/>
          </a:prstGeom>
        </p:spPr>
      </p:pic>
      <p:sp>
        <p:nvSpPr>
          <p:cNvPr id="13" name="文本框 12"/>
          <p:cNvSpPr txBox="1"/>
          <p:nvPr/>
        </p:nvSpPr>
        <p:spPr>
          <a:xfrm>
            <a:off x="611560" y="6093296"/>
            <a:ext cx="8802410" cy="523220"/>
          </a:xfrm>
          <a:prstGeom prst="rect">
            <a:avLst/>
          </a:prstGeom>
          <a:noFill/>
        </p:spPr>
        <p:txBody>
          <a:bodyPr wrap="none" rtlCol="0">
            <a:spAutoFit/>
          </a:bodyPr>
          <a:lstStyle/>
          <a:p>
            <a:r>
              <a:rPr lang="zh-CN" altLang="en-US" sz="2800" b="1" dirty="0">
                <a:solidFill>
                  <a:srgbClr val="FF00FF"/>
                </a:solidFill>
                <a:latin typeface="+mj-ea"/>
                <a:ea typeface="+mj-ea"/>
              </a:rPr>
              <a:t>如何从一组实验数据中客观地找出一条最佳拟合曲线</a:t>
            </a:r>
          </a:p>
        </p:txBody>
      </p:sp>
      <p:sp>
        <p:nvSpPr>
          <p:cNvPr id="14"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
        <p:nvSpPr>
          <p:cNvPr id="15" name="Text Box 2"/>
          <p:cNvSpPr txBox="1"/>
          <p:nvPr/>
        </p:nvSpPr>
        <p:spPr>
          <a:xfrm>
            <a:off x="314325" y="1230252"/>
            <a:ext cx="5256212" cy="523220"/>
          </a:xfrm>
          <a:prstGeom prst="rect">
            <a:avLst/>
          </a:prstGeom>
          <a:noFill/>
          <a:ln w="9525">
            <a:noFill/>
          </a:ln>
        </p:spPr>
        <p:txBody>
          <a:bodyPr anchor="t">
            <a:spAutoFit/>
          </a:bodyPr>
          <a:lstStyle/>
          <a:p>
            <a:r>
              <a:rPr lang="zh-CN" altLang="zh-CN" sz="2800" b="1" dirty="0">
                <a:solidFill>
                  <a:schemeClr val="accent2"/>
                </a:solidFill>
                <a:latin typeface="微软雅黑" panose="020B0503020204020204" charset="-122"/>
                <a:ea typeface="微软雅黑" panose="020B0503020204020204" charset="-122"/>
                <a:sym typeface="Arial" panose="020B0604020202020204" pitchFamily="34" charset="0"/>
              </a:rPr>
              <a:t>四、测量数据的直线拟合</a:t>
            </a:r>
            <a:endParaRPr lang="zh-CN" altLang="zh-CN" dirty="0">
              <a:latin typeface="微软雅黑" panose="020B0503020204020204" charset="-122"/>
              <a:ea typeface="微软雅黑" panose="020B0503020204020204" charset="-122"/>
            </a:endParaRPr>
          </a:p>
        </p:txBody>
      </p:sp>
      <p:sp>
        <p:nvSpPr>
          <p:cNvPr id="16" name="矩形 15"/>
          <p:cNvSpPr/>
          <p:nvPr/>
        </p:nvSpPr>
        <p:spPr>
          <a:xfrm>
            <a:off x="-178078" y="5517232"/>
            <a:ext cx="1532194" cy="1569660"/>
          </a:xfrm>
          <a:prstGeom prst="rect">
            <a:avLst/>
          </a:prstGeom>
          <a:noFill/>
          <a:ln>
            <a:noFill/>
          </a:ln>
        </p:spPr>
        <p:txBody>
          <a:bodyPr wrap="square" lIns="91440" tIns="45720" rIns="91440" bIns="45720">
            <a:spAutoFit/>
          </a:bodyPr>
          <a:lstStyle/>
          <a:p>
            <a:pPr algn="ctr"/>
            <a:r>
              <a:rPr lang="zh-CN" altLang="en-US" sz="9600" b="1" cap="none" spc="0" dirty="0">
                <a:ln w="12700">
                  <a:solidFill>
                    <a:schemeClr val="tx2">
                      <a:lumMod val="75000"/>
                    </a:schemeClr>
                  </a:solidFill>
                  <a:prstDash val="solid"/>
                </a:ln>
                <a:solidFill>
                  <a:srgbClr val="FFFF99"/>
                </a:solidFill>
                <a:effectLst>
                  <a:outerShdw dist="38100" dir="2640000" algn="bl" rotWithShape="0">
                    <a:schemeClr val="tx2">
                      <a:lumMod val="75000"/>
                    </a:schemeClr>
                  </a:outerShdw>
                </a:effectLst>
              </a:rPr>
              <a:t>？</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ext Box 2"/>
          <p:cNvSpPr txBox="1"/>
          <p:nvPr/>
        </p:nvSpPr>
        <p:spPr>
          <a:xfrm>
            <a:off x="314325" y="1230252"/>
            <a:ext cx="5256212" cy="523220"/>
          </a:xfrm>
          <a:prstGeom prst="rect">
            <a:avLst/>
          </a:prstGeom>
          <a:noFill/>
          <a:ln w="9525">
            <a:noFill/>
          </a:ln>
        </p:spPr>
        <p:txBody>
          <a:bodyPr anchor="t">
            <a:spAutoFit/>
          </a:bodyPr>
          <a:lstStyle/>
          <a:p>
            <a:r>
              <a:rPr lang="zh-CN" altLang="zh-CN" sz="2800" b="1" dirty="0">
                <a:solidFill>
                  <a:schemeClr val="accent2"/>
                </a:solidFill>
                <a:latin typeface="微软雅黑" panose="020B0503020204020204" charset="-122"/>
                <a:ea typeface="微软雅黑" panose="020B0503020204020204" charset="-122"/>
                <a:sym typeface="Arial" panose="020B0604020202020204" pitchFamily="34" charset="0"/>
              </a:rPr>
              <a:t>四、测量数据的直线拟合</a:t>
            </a:r>
            <a:endParaRPr lang="zh-CN" altLang="zh-CN" dirty="0">
              <a:latin typeface="微软雅黑" panose="020B0503020204020204" charset="-122"/>
              <a:ea typeface="微软雅黑" panose="020B0503020204020204" charset="-122"/>
            </a:endParaRPr>
          </a:p>
        </p:txBody>
      </p:sp>
      <p:sp>
        <p:nvSpPr>
          <p:cNvPr id="126980" name="Rectangle 7"/>
          <p:cNvSpPr/>
          <p:nvPr/>
        </p:nvSpPr>
        <p:spPr>
          <a:xfrm>
            <a:off x="323528" y="1844824"/>
            <a:ext cx="8701421" cy="1015663"/>
          </a:xfrm>
          <a:prstGeom prst="rect">
            <a:avLst/>
          </a:prstGeom>
          <a:noFill/>
          <a:ln w="9525">
            <a:noFill/>
          </a:ln>
        </p:spPr>
        <p:txBody>
          <a:bodyPr wrap="none" anchor="ctr">
            <a:spAutoFit/>
          </a:bodyPr>
          <a:lstStyle/>
          <a:p>
            <a:pPr>
              <a:lnSpc>
                <a:spcPct val="150000"/>
              </a:lnSpc>
            </a:pPr>
            <a:r>
              <a:rPr lang="zh-CN" altLang="en-US" sz="2000" b="1" dirty="0">
                <a:solidFill>
                  <a:srgbClr val="FF0000"/>
                </a:solidFill>
                <a:latin typeface="Times New Roman" panose="02020603050405020304" pitchFamily="18" charset="0"/>
                <a:cs typeface="Times New Roman" panose="02020603050405020304" pitchFamily="18" charset="0"/>
              </a:rPr>
              <a:t>最小二乘法原理：</a:t>
            </a:r>
            <a:r>
              <a:rPr lang="zh-CN" altLang="en-US" sz="2000" b="1" dirty="0">
                <a:latin typeface="Times New Roman" panose="02020603050405020304" pitchFamily="18" charset="0"/>
                <a:cs typeface="Times New Roman" panose="02020603050405020304" pitchFamily="18" charset="0"/>
              </a:rPr>
              <a:t>能使误差的平方和为最小的参数取值为参数的最佳值，即</a:t>
            </a:r>
          </a:p>
          <a:p>
            <a:pPr>
              <a:lnSpc>
                <a:spcPct val="150000"/>
              </a:lnSpc>
            </a:pPr>
            <a:r>
              <a:rPr lang="zh-CN" altLang="en-US" sz="2000" b="1" dirty="0">
                <a:latin typeface="Times New Roman" panose="02020603050405020304" pitchFamily="18" charset="0"/>
                <a:cs typeface="Times New Roman" panose="02020603050405020304" pitchFamily="18" charset="0"/>
              </a:rPr>
              <a:t>                                对于直线函数关系 </a:t>
            </a:r>
            <a:r>
              <a:rPr lang="en-US" altLang="zh-CN" sz="2000" b="1" i="1" dirty="0">
                <a:latin typeface="Times New Roman" panose="02020603050405020304" pitchFamily="18" charset="0"/>
                <a:cs typeface="Times New Roman" panose="02020603050405020304" pitchFamily="18" charset="0"/>
              </a:rPr>
              <a:t>y</a:t>
            </a:r>
            <a:r>
              <a:rPr lang="en-US" altLang="zh-CN" sz="2000" b="1" dirty="0">
                <a:latin typeface="Times New Roman" panose="02020603050405020304" pitchFamily="18" charset="0"/>
                <a:cs typeface="Times New Roman" panose="02020603050405020304" pitchFamily="18" charset="0"/>
              </a:rPr>
              <a:t> = </a:t>
            </a:r>
            <a:r>
              <a:rPr lang="en-US" altLang="zh-CN" sz="2000" b="1" i="1" dirty="0">
                <a:latin typeface="Times New Roman" panose="02020603050405020304" pitchFamily="18" charset="0"/>
                <a:cs typeface="Times New Roman" panose="02020603050405020304" pitchFamily="18" charset="0"/>
              </a:rPr>
              <a:t>a</a:t>
            </a:r>
            <a:r>
              <a:rPr lang="en-US" altLang="zh-CN" sz="2000" b="1" dirty="0">
                <a:latin typeface="Times New Roman" panose="02020603050405020304" pitchFamily="18" charset="0"/>
                <a:cs typeface="Times New Roman" panose="02020603050405020304" pitchFamily="18" charset="0"/>
              </a:rPr>
              <a:t> + </a:t>
            </a:r>
            <a:r>
              <a:rPr lang="en-US" altLang="zh-CN" sz="2000" b="1" i="1" dirty="0" err="1">
                <a:latin typeface="Times New Roman" panose="02020603050405020304" pitchFamily="18" charset="0"/>
                <a:cs typeface="Times New Roman" panose="02020603050405020304" pitchFamily="18" charset="0"/>
              </a:rPr>
              <a:t>bx</a:t>
            </a:r>
            <a:r>
              <a:rPr lang="en-US" altLang="zh-CN" sz="2000" b="1" dirty="0">
                <a:latin typeface="Times New Roman" panose="02020603050405020304" pitchFamily="18" charset="0"/>
                <a:cs typeface="Times New Roman" panose="02020603050405020304" pitchFamily="18" charset="0"/>
              </a:rPr>
              <a:t> , </a:t>
            </a:r>
          </a:p>
        </p:txBody>
      </p:sp>
      <p:graphicFrame>
        <p:nvGraphicFramePr>
          <p:cNvPr id="126981" name="Object 8"/>
          <p:cNvGraphicFramePr>
            <a:graphicFrameLocks noChangeAspect="1"/>
          </p:cNvGraphicFramePr>
          <p:nvPr/>
        </p:nvGraphicFramePr>
        <p:xfrm>
          <a:off x="1477963" y="2924944"/>
          <a:ext cx="5254277" cy="798513"/>
        </p:xfrm>
        <a:graphic>
          <a:graphicData uri="http://schemas.openxmlformats.org/presentationml/2006/ole">
            <mc:AlternateContent xmlns:mc="http://schemas.openxmlformats.org/markup-compatibility/2006">
              <mc:Choice xmlns:v="urn:schemas-microsoft-com:vml" Requires="v">
                <p:oleObj spid="_x0000_s140014" name="公式" r:id="rId4" imgW="59740800" imgH="7924800" progId="Equation.3">
                  <p:embed/>
                </p:oleObj>
              </mc:Choice>
              <mc:Fallback>
                <p:oleObj name="公式" r:id="rId4" imgW="59740800" imgH="7924800" progId="Equation.3">
                  <p:embed/>
                  <p:pic>
                    <p:nvPicPr>
                      <p:cNvPr id="0" name="Object 8"/>
                      <p:cNvPicPr/>
                      <p:nvPr/>
                    </p:nvPicPr>
                    <p:blipFill>
                      <a:blip r:embed="rId5"/>
                      <a:stretch>
                        <a:fillRect/>
                      </a:stretch>
                    </p:blipFill>
                    <p:spPr>
                      <a:xfrm>
                        <a:off x="1477963" y="2924944"/>
                        <a:ext cx="5254277" cy="798513"/>
                      </a:xfrm>
                      <a:prstGeom prst="rect">
                        <a:avLst/>
                      </a:prstGeom>
                      <a:noFill/>
                      <a:ln w="38100">
                        <a:noFill/>
                        <a:miter/>
                      </a:ln>
                    </p:spPr>
                  </p:pic>
                </p:oleObj>
              </mc:Fallback>
            </mc:AlternateContent>
          </a:graphicData>
        </a:graphic>
      </p:graphicFrame>
      <p:sp>
        <p:nvSpPr>
          <p:cNvPr id="126982" name="Rectangle 9"/>
          <p:cNvSpPr/>
          <p:nvPr/>
        </p:nvSpPr>
        <p:spPr>
          <a:xfrm>
            <a:off x="323528" y="4015378"/>
            <a:ext cx="3797835" cy="400110"/>
          </a:xfrm>
          <a:prstGeom prst="rect">
            <a:avLst/>
          </a:prstGeom>
          <a:noFill/>
          <a:ln w="9525">
            <a:noFill/>
          </a:ln>
        </p:spPr>
        <p:txBody>
          <a:bodyPr wrap="none" anchor="ctr">
            <a:spAutoFit/>
          </a:bodyPr>
          <a:lstStyle/>
          <a:p>
            <a:pPr defTabSz="0">
              <a:tabLst>
                <a:tab pos="1143000" algn="l"/>
              </a:tabLst>
            </a:pPr>
            <a:r>
              <a:rPr lang="zh-CN" altLang="en-US" sz="2000" b="1" dirty="0">
                <a:latin typeface="Arial" panose="020B0604020202020204" pitchFamily="34" charset="0"/>
                <a:ea typeface="宋体" panose="02010600030101010101" pitchFamily="2" charset="-122"/>
              </a:rPr>
              <a:t>因此，参数的最佳值应当满足：</a:t>
            </a:r>
          </a:p>
        </p:txBody>
      </p:sp>
      <p:graphicFrame>
        <p:nvGraphicFramePr>
          <p:cNvPr id="126983" name="Object 10"/>
          <p:cNvGraphicFramePr>
            <a:graphicFrameLocks noChangeAspect="1"/>
          </p:cNvGraphicFramePr>
          <p:nvPr/>
        </p:nvGraphicFramePr>
        <p:xfrm>
          <a:off x="1963738" y="4417839"/>
          <a:ext cx="1957387" cy="2395537"/>
        </p:xfrm>
        <a:graphic>
          <a:graphicData uri="http://schemas.openxmlformats.org/presentationml/2006/ole">
            <mc:AlternateContent xmlns:mc="http://schemas.openxmlformats.org/markup-compatibility/2006">
              <mc:Choice xmlns:v="urn:schemas-microsoft-com:vml" Requires="v">
                <p:oleObj spid="_x0000_s140015" r:id="rId6" imgW="723900" imgH="888365" progId="Equation.3">
                  <p:embed/>
                </p:oleObj>
              </mc:Choice>
              <mc:Fallback>
                <p:oleObj r:id="rId6" imgW="723900" imgH="888365" progId="Equation.3">
                  <p:embed/>
                  <p:pic>
                    <p:nvPicPr>
                      <p:cNvPr id="0" name="Object 10"/>
                      <p:cNvPicPr/>
                      <p:nvPr/>
                    </p:nvPicPr>
                    <p:blipFill>
                      <a:blip r:embed="rId7"/>
                      <a:stretch>
                        <a:fillRect/>
                      </a:stretch>
                    </p:blipFill>
                    <p:spPr>
                      <a:xfrm>
                        <a:off x="1963738" y="4417839"/>
                        <a:ext cx="1957387" cy="2395537"/>
                      </a:xfrm>
                      <a:prstGeom prst="rect">
                        <a:avLst/>
                      </a:prstGeom>
                      <a:noFill/>
                      <a:ln w="38100">
                        <a:noFill/>
                        <a:miter/>
                      </a:ln>
                    </p:spPr>
                  </p:pic>
                </p:oleObj>
              </mc:Fallback>
            </mc:AlternateContent>
          </a:graphicData>
        </a:graphic>
      </p:graphicFrame>
      <p:sp>
        <p:nvSpPr>
          <p:cNvPr id="126984" name="Freeform 9"/>
          <p:cNvSpPr/>
          <p:nvPr/>
        </p:nvSpPr>
        <p:spPr>
          <a:xfrm>
            <a:off x="1555750" y="4474989"/>
            <a:ext cx="273050" cy="2281237"/>
          </a:xfrm>
          <a:custGeom>
            <a:avLst/>
            <a:gdLst/>
            <a:ahLst/>
            <a:cxnLst>
              <a:cxn ang="0">
                <a:pos x="34925" y="1127125"/>
              </a:cxn>
              <a:cxn ang="0">
                <a:pos x="87312" y="1101725"/>
              </a:cxn>
              <a:cxn ang="0">
                <a:pos x="115887" y="1066800"/>
              </a:cxn>
              <a:cxn ang="0">
                <a:pos x="128587" y="1028700"/>
              </a:cxn>
              <a:cxn ang="0">
                <a:pos x="131762" y="984250"/>
              </a:cxn>
              <a:cxn ang="0">
                <a:pos x="131762" y="104775"/>
              </a:cxn>
              <a:cxn ang="0">
                <a:pos x="138112" y="63500"/>
              </a:cxn>
              <a:cxn ang="0">
                <a:pos x="163512" y="28575"/>
              </a:cxn>
              <a:cxn ang="0">
                <a:pos x="203200" y="9525"/>
              </a:cxn>
              <a:cxn ang="0">
                <a:pos x="247650" y="0"/>
              </a:cxn>
              <a:cxn ang="0">
                <a:pos x="222250" y="0"/>
              </a:cxn>
              <a:cxn ang="0">
                <a:pos x="163512" y="9525"/>
              </a:cxn>
              <a:cxn ang="0">
                <a:pos x="119062" y="34925"/>
              </a:cxn>
              <a:cxn ang="0">
                <a:pos x="96837" y="63500"/>
              </a:cxn>
              <a:cxn ang="0">
                <a:pos x="90487" y="88900"/>
              </a:cxn>
              <a:cxn ang="0">
                <a:pos x="87312" y="101600"/>
              </a:cxn>
              <a:cxn ang="0">
                <a:pos x="87312" y="1025525"/>
              </a:cxn>
              <a:cxn ang="0">
                <a:pos x="84137" y="1054100"/>
              </a:cxn>
              <a:cxn ang="0">
                <a:pos x="68262" y="1082675"/>
              </a:cxn>
              <a:cxn ang="0">
                <a:pos x="41275" y="1108075"/>
              </a:cxn>
              <a:cxn ang="0">
                <a:pos x="0" y="1127125"/>
              </a:cxn>
              <a:cxn ang="0">
                <a:pos x="22225" y="1133475"/>
              </a:cxn>
              <a:cxn ang="0">
                <a:pos x="57150" y="1155700"/>
              </a:cxn>
              <a:cxn ang="0">
                <a:pos x="77787" y="1184275"/>
              </a:cxn>
              <a:cxn ang="0">
                <a:pos x="87312" y="1212850"/>
              </a:cxn>
              <a:cxn ang="0">
                <a:pos x="87312" y="1228725"/>
              </a:cxn>
              <a:cxn ang="0">
                <a:pos x="87312" y="2152650"/>
              </a:cxn>
              <a:cxn ang="0">
                <a:pos x="93662" y="2178050"/>
              </a:cxn>
              <a:cxn ang="0">
                <a:pos x="103187" y="2200275"/>
              </a:cxn>
              <a:cxn ang="0">
                <a:pos x="141287" y="2232025"/>
              </a:cxn>
              <a:cxn ang="0">
                <a:pos x="193675" y="2247900"/>
              </a:cxn>
              <a:cxn ang="0">
                <a:pos x="247650" y="2251075"/>
              </a:cxn>
              <a:cxn ang="0">
                <a:pos x="225425" y="2247900"/>
              </a:cxn>
              <a:cxn ang="0">
                <a:pos x="179387" y="2235200"/>
              </a:cxn>
              <a:cxn ang="0">
                <a:pos x="150812" y="2206625"/>
              </a:cxn>
              <a:cxn ang="0">
                <a:pos x="131762" y="2168525"/>
              </a:cxn>
              <a:cxn ang="0">
                <a:pos x="131762" y="2146300"/>
              </a:cxn>
              <a:cxn ang="0">
                <a:pos x="131762" y="1270000"/>
              </a:cxn>
              <a:cxn ang="0">
                <a:pos x="125412" y="1203325"/>
              </a:cxn>
              <a:cxn ang="0">
                <a:pos x="106362" y="1165225"/>
              </a:cxn>
              <a:cxn ang="0">
                <a:pos x="65087" y="1136650"/>
              </a:cxn>
              <a:cxn ang="0">
                <a:pos x="34925" y="1127125"/>
              </a:cxn>
            </a:cxnLst>
            <a:rect l="0" t="0" r="0" b="0"/>
            <a:pathLst>
              <a:path w="156" h="1418">
                <a:moveTo>
                  <a:pt x="22" y="710"/>
                </a:moveTo>
                <a:lnTo>
                  <a:pt x="22" y="710"/>
                </a:lnTo>
                <a:lnTo>
                  <a:pt x="41" y="702"/>
                </a:lnTo>
                <a:lnTo>
                  <a:pt x="55" y="694"/>
                </a:lnTo>
                <a:lnTo>
                  <a:pt x="67" y="684"/>
                </a:lnTo>
                <a:lnTo>
                  <a:pt x="73" y="672"/>
                </a:lnTo>
                <a:lnTo>
                  <a:pt x="79" y="660"/>
                </a:lnTo>
                <a:lnTo>
                  <a:pt x="81" y="648"/>
                </a:lnTo>
                <a:lnTo>
                  <a:pt x="83" y="620"/>
                </a:lnTo>
                <a:lnTo>
                  <a:pt x="83" y="620"/>
                </a:lnTo>
                <a:lnTo>
                  <a:pt x="83" y="66"/>
                </a:lnTo>
                <a:lnTo>
                  <a:pt x="83" y="66"/>
                </a:lnTo>
                <a:lnTo>
                  <a:pt x="83" y="52"/>
                </a:lnTo>
                <a:lnTo>
                  <a:pt x="87" y="40"/>
                </a:lnTo>
                <a:lnTo>
                  <a:pt x="95" y="28"/>
                </a:lnTo>
                <a:lnTo>
                  <a:pt x="103" y="18"/>
                </a:lnTo>
                <a:lnTo>
                  <a:pt x="113" y="12"/>
                </a:lnTo>
                <a:lnTo>
                  <a:pt x="128" y="6"/>
                </a:lnTo>
                <a:lnTo>
                  <a:pt x="142" y="2"/>
                </a:lnTo>
                <a:lnTo>
                  <a:pt x="156" y="0"/>
                </a:lnTo>
                <a:lnTo>
                  <a:pt x="156" y="0"/>
                </a:lnTo>
                <a:lnTo>
                  <a:pt x="140" y="0"/>
                </a:lnTo>
                <a:lnTo>
                  <a:pt x="122" y="2"/>
                </a:lnTo>
                <a:lnTo>
                  <a:pt x="103" y="6"/>
                </a:lnTo>
                <a:lnTo>
                  <a:pt x="89" y="12"/>
                </a:lnTo>
                <a:lnTo>
                  <a:pt x="75" y="22"/>
                </a:lnTo>
                <a:lnTo>
                  <a:pt x="65" y="32"/>
                </a:lnTo>
                <a:lnTo>
                  <a:pt x="61" y="40"/>
                </a:lnTo>
                <a:lnTo>
                  <a:pt x="59" y="48"/>
                </a:lnTo>
                <a:lnTo>
                  <a:pt x="57" y="56"/>
                </a:lnTo>
                <a:lnTo>
                  <a:pt x="55" y="64"/>
                </a:lnTo>
                <a:lnTo>
                  <a:pt x="55" y="64"/>
                </a:lnTo>
                <a:lnTo>
                  <a:pt x="55" y="646"/>
                </a:lnTo>
                <a:lnTo>
                  <a:pt x="55" y="646"/>
                </a:lnTo>
                <a:lnTo>
                  <a:pt x="55" y="654"/>
                </a:lnTo>
                <a:lnTo>
                  <a:pt x="53" y="664"/>
                </a:lnTo>
                <a:lnTo>
                  <a:pt x="49" y="674"/>
                </a:lnTo>
                <a:lnTo>
                  <a:pt x="43" y="682"/>
                </a:lnTo>
                <a:lnTo>
                  <a:pt x="36" y="692"/>
                </a:lnTo>
                <a:lnTo>
                  <a:pt x="26" y="698"/>
                </a:lnTo>
                <a:lnTo>
                  <a:pt x="14" y="706"/>
                </a:lnTo>
                <a:lnTo>
                  <a:pt x="0" y="710"/>
                </a:lnTo>
                <a:lnTo>
                  <a:pt x="0" y="710"/>
                </a:lnTo>
                <a:lnTo>
                  <a:pt x="14" y="714"/>
                </a:lnTo>
                <a:lnTo>
                  <a:pt x="26" y="720"/>
                </a:lnTo>
                <a:lnTo>
                  <a:pt x="36" y="728"/>
                </a:lnTo>
                <a:lnTo>
                  <a:pt x="43" y="736"/>
                </a:lnTo>
                <a:lnTo>
                  <a:pt x="49" y="746"/>
                </a:lnTo>
                <a:lnTo>
                  <a:pt x="53" y="754"/>
                </a:lnTo>
                <a:lnTo>
                  <a:pt x="55" y="764"/>
                </a:lnTo>
                <a:lnTo>
                  <a:pt x="55" y="774"/>
                </a:lnTo>
                <a:lnTo>
                  <a:pt x="55" y="774"/>
                </a:lnTo>
                <a:lnTo>
                  <a:pt x="55" y="1356"/>
                </a:lnTo>
                <a:lnTo>
                  <a:pt x="55" y="1356"/>
                </a:lnTo>
                <a:lnTo>
                  <a:pt x="57" y="1364"/>
                </a:lnTo>
                <a:lnTo>
                  <a:pt x="59" y="1372"/>
                </a:lnTo>
                <a:lnTo>
                  <a:pt x="61" y="1380"/>
                </a:lnTo>
                <a:lnTo>
                  <a:pt x="65" y="1386"/>
                </a:lnTo>
                <a:lnTo>
                  <a:pt x="75" y="1398"/>
                </a:lnTo>
                <a:lnTo>
                  <a:pt x="89" y="1406"/>
                </a:lnTo>
                <a:lnTo>
                  <a:pt x="103" y="1412"/>
                </a:lnTo>
                <a:lnTo>
                  <a:pt x="122" y="1416"/>
                </a:lnTo>
                <a:lnTo>
                  <a:pt x="140" y="1418"/>
                </a:lnTo>
                <a:lnTo>
                  <a:pt x="156" y="1418"/>
                </a:lnTo>
                <a:lnTo>
                  <a:pt x="156" y="1418"/>
                </a:lnTo>
                <a:lnTo>
                  <a:pt x="142" y="1416"/>
                </a:lnTo>
                <a:lnTo>
                  <a:pt x="128" y="1414"/>
                </a:lnTo>
                <a:lnTo>
                  <a:pt x="113" y="1408"/>
                </a:lnTo>
                <a:lnTo>
                  <a:pt x="103" y="1400"/>
                </a:lnTo>
                <a:lnTo>
                  <a:pt x="95" y="1390"/>
                </a:lnTo>
                <a:lnTo>
                  <a:pt x="87" y="1380"/>
                </a:lnTo>
                <a:lnTo>
                  <a:pt x="83" y="1366"/>
                </a:lnTo>
                <a:lnTo>
                  <a:pt x="83" y="1352"/>
                </a:lnTo>
                <a:lnTo>
                  <a:pt x="83" y="1352"/>
                </a:lnTo>
                <a:lnTo>
                  <a:pt x="83" y="800"/>
                </a:lnTo>
                <a:lnTo>
                  <a:pt x="83" y="800"/>
                </a:lnTo>
                <a:lnTo>
                  <a:pt x="81" y="772"/>
                </a:lnTo>
                <a:lnTo>
                  <a:pt x="79" y="758"/>
                </a:lnTo>
                <a:lnTo>
                  <a:pt x="73" y="746"/>
                </a:lnTo>
                <a:lnTo>
                  <a:pt x="67" y="734"/>
                </a:lnTo>
                <a:lnTo>
                  <a:pt x="55" y="724"/>
                </a:lnTo>
                <a:lnTo>
                  <a:pt x="41" y="716"/>
                </a:lnTo>
                <a:lnTo>
                  <a:pt x="22" y="710"/>
                </a:lnTo>
                <a:lnTo>
                  <a:pt x="22" y="710"/>
                </a:lnTo>
                <a:close/>
              </a:path>
            </a:pathLst>
          </a:custGeom>
          <a:solidFill>
            <a:schemeClr val="tx1"/>
          </a:solidFill>
          <a:ln w="9525">
            <a:noFill/>
          </a:ln>
        </p:spPr>
        <p:txBody>
          <a:bodyPr/>
          <a:lstStyle/>
          <a:p>
            <a:endParaRPr lang="zh-CN" altLang="en-US"/>
          </a:p>
        </p:txBody>
      </p:sp>
      <p:sp>
        <p:nvSpPr>
          <p:cNvPr id="10"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pic>
        <p:nvPicPr>
          <p:cNvPr id="9" name="图片 8" descr="图片1"/>
          <p:cNvPicPr>
            <a:picLocks noChangeAspect="1"/>
          </p:cNvPicPr>
          <p:nvPr>
            <p:custDataLst>
              <p:tags r:id="rId2"/>
            </p:custDataLst>
          </p:nvPr>
        </p:nvPicPr>
        <p:blipFill>
          <a:blip r:embed="rId8"/>
          <a:stretch>
            <a:fillRect/>
          </a:stretch>
        </p:blipFill>
        <p:spPr>
          <a:xfrm>
            <a:off x="4121362" y="4007918"/>
            <a:ext cx="5058197" cy="2588462"/>
          </a:xfrm>
          <a:prstGeom prst="rect">
            <a:avLst/>
          </a:prstGeom>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4"/>
          <p:cNvSpPr/>
          <p:nvPr/>
        </p:nvSpPr>
        <p:spPr>
          <a:xfrm>
            <a:off x="611560" y="2376686"/>
            <a:ext cx="863600" cy="476250"/>
          </a:xfrm>
          <a:prstGeom prst="rect">
            <a:avLst/>
          </a:prstGeom>
          <a:noFill/>
          <a:ln w="9525">
            <a:noFill/>
          </a:ln>
        </p:spPr>
        <p:txBody>
          <a:bodyPr anchor="ctr">
            <a:spAutoFit/>
          </a:bodyPr>
          <a:lstStyle/>
          <a:p>
            <a:r>
              <a:rPr lang="zh-CN" altLang="en-US" sz="2500" b="1" dirty="0">
                <a:latin typeface="Arial" panose="020B0604020202020204" pitchFamily="34" charset="0"/>
                <a:ea typeface="宋体" panose="02010600030101010101" pitchFamily="2" charset="-122"/>
              </a:rPr>
              <a:t>解得 </a:t>
            </a:r>
          </a:p>
        </p:txBody>
      </p:sp>
      <p:graphicFrame>
        <p:nvGraphicFramePr>
          <p:cNvPr id="128003" name="Object 5"/>
          <p:cNvGraphicFramePr>
            <a:graphicFrameLocks noChangeAspect="1"/>
          </p:cNvGraphicFramePr>
          <p:nvPr/>
        </p:nvGraphicFramePr>
        <p:xfrm>
          <a:off x="2411760" y="1230685"/>
          <a:ext cx="3817938" cy="2846387"/>
        </p:xfrm>
        <a:graphic>
          <a:graphicData uri="http://schemas.openxmlformats.org/presentationml/2006/ole">
            <mc:AlternateContent xmlns:mc="http://schemas.openxmlformats.org/markup-compatibility/2006">
              <mc:Choice xmlns:v="urn:schemas-microsoft-com:vml" Requires="v">
                <p:oleObj spid="_x0000_s141008" r:id="rId3" imgW="2286000" imgH="1701800" progId="Equation.3">
                  <p:embed/>
                </p:oleObj>
              </mc:Choice>
              <mc:Fallback>
                <p:oleObj r:id="rId3" imgW="2286000" imgH="1701800" progId="Equation.3">
                  <p:embed/>
                  <p:pic>
                    <p:nvPicPr>
                      <p:cNvPr id="0" name="Object 5"/>
                      <p:cNvPicPr/>
                      <p:nvPr/>
                    </p:nvPicPr>
                    <p:blipFill>
                      <a:blip r:embed="rId4"/>
                      <a:stretch>
                        <a:fillRect/>
                      </a:stretch>
                    </p:blipFill>
                    <p:spPr>
                      <a:xfrm>
                        <a:off x="2411760" y="1230685"/>
                        <a:ext cx="3817938" cy="2846387"/>
                      </a:xfrm>
                      <a:prstGeom prst="rect">
                        <a:avLst/>
                      </a:prstGeom>
                      <a:noFill/>
                      <a:ln w="38100">
                        <a:noFill/>
                        <a:miter/>
                      </a:ln>
                    </p:spPr>
                  </p:pic>
                </p:oleObj>
              </mc:Fallback>
            </mc:AlternateContent>
          </a:graphicData>
        </a:graphic>
      </p:graphicFrame>
      <p:sp>
        <p:nvSpPr>
          <p:cNvPr id="128004" name="Rectangle 7"/>
          <p:cNvSpPr/>
          <p:nvPr/>
        </p:nvSpPr>
        <p:spPr>
          <a:xfrm>
            <a:off x="560388" y="4612109"/>
            <a:ext cx="2098675" cy="473075"/>
          </a:xfrm>
          <a:prstGeom prst="rect">
            <a:avLst/>
          </a:prstGeom>
          <a:noFill/>
          <a:ln w="9525">
            <a:noFill/>
          </a:ln>
        </p:spPr>
        <p:txBody>
          <a:bodyPr wrap="none" anchor="ctr">
            <a:spAutoFit/>
          </a:bodyPr>
          <a:lstStyle/>
          <a:p>
            <a:pPr defTabSz="0">
              <a:tabLst>
                <a:tab pos="1143000" algn="l"/>
              </a:tabLst>
            </a:pPr>
            <a:r>
              <a:rPr lang="zh-CN" altLang="en-US" sz="2500" b="1" dirty="0">
                <a:latin typeface="Arial" panose="020B0604020202020204" pitchFamily="34" charset="0"/>
                <a:ea typeface="宋体" panose="02010600030101010101" pitchFamily="2" charset="-122"/>
              </a:rPr>
              <a:t>其</a:t>
            </a:r>
            <a:r>
              <a:rPr lang="zh-CN" altLang="en-US" sz="2500" b="1" dirty="0">
                <a:solidFill>
                  <a:srgbClr val="FF0000"/>
                </a:solidFill>
                <a:latin typeface="Arial" panose="020B0604020202020204" pitchFamily="34" charset="0"/>
                <a:ea typeface="宋体" panose="02010600030101010101" pitchFamily="2" charset="-122"/>
              </a:rPr>
              <a:t>相关系数</a:t>
            </a:r>
            <a:r>
              <a:rPr lang="zh-CN" altLang="en-US" sz="2500" b="1" dirty="0">
                <a:latin typeface="Arial" panose="020B0604020202020204" pitchFamily="34" charset="0"/>
                <a:ea typeface="宋体" panose="02010600030101010101" pitchFamily="2" charset="-122"/>
              </a:rPr>
              <a:t>为</a:t>
            </a:r>
          </a:p>
        </p:txBody>
      </p:sp>
      <p:graphicFrame>
        <p:nvGraphicFramePr>
          <p:cNvPr id="128005" name="Object 8"/>
          <p:cNvGraphicFramePr>
            <a:graphicFrameLocks noChangeAspect="1"/>
          </p:cNvGraphicFramePr>
          <p:nvPr/>
        </p:nvGraphicFramePr>
        <p:xfrm>
          <a:off x="3059832" y="4108993"/>
          <a:ext cx="4856162" cy="1617663"/>
        </p:xfrm>
        <a:graphic>
          <a:graphicData uri="http://schemas.openxmlformats.org/presentationml/2006/ole">
            <mc:AlternateContent xmlns:mc="http://schemas.openxmlformats.org/markup-compatibility/2006">
              <mc:Choice xmlns:v="urn:schemas-microsoft-com:vml" Requires="v">
                <p:oleObj spid="_x0000_s141009" r:id="rId5" imgW="2743200" imgH="914400" progId="Equation.3">
                  <p:embed/>
                </p:oleObj>
              </mc:Choice>
              <mc:Fallback>
                <p:oleObj r:id="rId5" imgW="2743200" imgH="914400" progId="Equation.3">
                  <p:embed/>
                  <p:pic>
                    <p:nvPicPr>
                      <p:cNvPr id="0" name="Object 8"/>
                      <p:cNvPicPr/>
                      <p:nvPr/>
                    </p:nvPicPr>
                    <p:blipFill>
                      <a:blip r:embed="rId6"/>
                      <a:stretch>
                        <a:fillRect/>
                      </a:stretch>
                    </p:blipFill>
                    <p:spPr>
                      <a:xfrm>
                        <a:off x="3059832" y="4108993"/>
                        <a:ext cx="4856162" cy="1617663"/>
                      </a:xfrm>
                      <a:prstGeom prst="rect">
                        <a:avLst/>
                      </a:prstGeom>
                      <a:noFill/>
                      <a:ln w="38100">
                        <a:noFill/>
                        <a:miter/>
                      </a:ln>
                    </p:spPr>
                  </p:pic>
                </p:oleObj>
              </mc:Fallback>
            </mc:AlternateContent>
          </a:graphicData>
        </a:graphic>
      </p:graphicFrame>
      <p:sp>
        <p:nvSpPr>
          <p:cNvPr id="128006" name="Rectangle 9"/>
          <p:cNvSpPr/>
          <p:nvPr/>
        </p:nvSpPr>
        <p:spPr>
          <a:xfrm>
            <a:off x="539552" y="5787002"/>
            <a:ext cx="7848227" cy="1014730"/>
          </a:xfrm>
          <a:prstGeom prst="rect">
            <a:avLst/>
          </a:prstGeom>
          <a:solidFill>
            <a:srgbClr val="FFFF99"/>
          </a:solidFill>
          <a:ln w="9525">
            <a:solidFill>
              <a:srgbClr val="FF00FF"/>
            </a:solidFill>
          </a:ln>
        </p:spPr>
        <p:txBody>
          <a:bodyPr wrap="square" anchor="ctr">
            <a:spAutoFit/>
          </a:bodyPr>
          <a:lstStyle/>
          <a:p>
            <a:pPr defTabSz="0">
              <a:lnSpc>
                <a:spcPct val="150000"/>
              </a:lnSpc>
              <a:buFont typeface="Arial" panose="020B0604020202020204" pitchFamily="34" charset="0"/>
              <a:buNone/>
              <a:tabLst>
                <a:tab pos="1143000" algn="l"/>
              </a:tabLst>
            </a:pPr>
            <a:r>
              <a:rPr lang="en-US" altLang="zh-CN" sz="2000" b="1" i="1" dirty="0">
                <a:solidFill>
                  <a:srgbClr val="FF0000"/>
                </a:solidFill>
                <a:latin typeface="Times New Roman" panose="02020603050405020304" pitchFamily="18" charset="0"/>
                <a:cs typeface="Times New Roman" panose="02020603050405020304" pitchFamily="18" charset="0"/>
              </a:rPr>
              <a:t>r</a:t>
            </a:r>
            <a:r>
              <a:rPr lang="en-US" altLang="zh-CN" sz="2000" b="1" dirty="0">
                <a:solidFill>
                  <a:srgbClr val="FF0000"/>
                </a:solidFill>
                <a:latin typeface="Times New Roman" panose="02020603050405020304" pitchFamily="18" charset="0"/>
                <a:cs typeface="Times New Roman" panose="02020603050405020304" pitchFamily="18" charset="0"/>
              </a:rPr>
              <a:t> </a:t>
            </a:r>
            <a:r>
              <a:rPr lang="zh-CN" altLang="en-US" sz="2000" b="1" dirty="0">
                <a:solidFill>
                  <a:srgbClr val="FF0000"/>
                </a:solidFill>
                <a:latin typeface="Times New Roman" panose="02020603050405020304" pitchFamily="18" charset="0"/>
                <a:cs typeface="Times New Roman" panose="02020603050405020304" pitchFamily="18" charset="0"/>
              </a:rPr>
              <a:t>越趋近于</a:t>
            </a:r>
            <a:r>
              <a:rPr lang="en-US" altLang="zh-CN" sz="2000" b="1" dirty="0">
                <a:solidFill>
                  <a:srgbClr val="FF0000"/>
                </a:solidFill>
                <a:latin typeface="Times New Roman" panose="02020603050405020304" pitchFamily="18" charset="0"/>
                <a:cs typeface="Times New Roman" panose="02020603050405020304" pitchFamily="18" charset="0"/>
              </a:rPr>
              <a:t>1</a:t>
            </a:r>
            <a:r>
              <a:rPr lang="zh-CN" altLang="en-US" sz="2000" b="1" dirty="0">
                <a:solidFill>
                  <a:srgbClr val="FF0000"/>
                </a:solidFill>
                <a:latin typeface="Times New Roman" panose="02020603050405020304" pitchFamily="18" charset="0"/>
                <a:cs typeface="Times New Roman" panose="02020603050405020304" pitchFamily="18" charset="0"/>
              </a:rPr>
              <a:t>，表示</a:t>
            </a:r>
            <a:r>
              <a:rPr lang="en-US" altLang="zh-CN" sz="2000" b="1" i="1" dirty="0">
                <a:solidFill>
                  <a:srgbClr val="FF0000"/>
                </a:solidFill>
                <a:latin typeface="Times New Roman" panose="02020603050405020304" pitchFamily="18" charset="0"/>
                <a:cs typeface="Times New Roman" panose="02020603050405020304" pitchFamily="18" charset="0"/>
              </a:rPr>
              <a:t>x</a:t>
            </a:r>
            <a:r>
              <a:rPr lang="zh-CN" altLang="en-US" sz="2000" b="1" dirty="0">
                <a:solidFill>
                  <a:srgbClr val="FF0000"/>
                </a:solidFill>
                <a:latin typeface="Times New Roman" panose="02020603050405020304" pitchFamily="18" charset="0"/>
                <a:cs typeface="Times New Roman" panose="02020603050405020304" pitchFamily="18" charset="0"/>
              </a:rPr>
              <a:t>与</a:t>
            </a:r>
            <a:r>
              <a:rPr lang="en-US" altLang="zh-CN" sz="2000" b="1" i="1" dirty="0">
                <a:solidFill>
                  <a:srgbClr val="FF0000"/>
                </a:solidFill>
                <a:latin typeface="Times New Roman" panose="02020603050405020304" pitchFamily="18" charset="0"/>
                <a:cs typeface="Times New Roman" panose="02020603050405020304" pitchFamily="18" charset="0"/>
              </a:rPr>
              <a:t>y</a:t>
            </a:r>
            <a:r>
              <a:rPr lang="zh-CN" altLang="en-US" sz="2000" b="1" dirty="0">
                <a:solidFill>
                  <a:srgbClr val="FF0000"/>
                </a:solidFill>
                <a:latin typeface="Times New Roman" panose="02020603050405020304" pitchFamily="18" charset="0"/>
                <a:cs typeface="Times New Roman" panose="02020603050405020304" pitchFamily="18" charset="0"/>
              </a:rPr>
              <a:t>的数据相关程度越好，数据点越密集分布在回归方程图线附近。</a:t>
            </a:r>
            <a:r>
              <a:rPr lang="zh-CN" altLang="en-US" sz="2000" b="1" dirty="0">
                <a:solidFill>
                  <a:srgbClr val="FF0000"/>
                </a:solidFill>
                <a:latin typeface="宋体" panose="02010600030101010101" pitchFamily="2" charset="-122"/>
                <a:cs typeface="Times New Roman" panose="02020603050405020304" pitchFamily="18" charset="0"/>
                <a:sym typeface="+mn-ea"/>
              </a:rPr>
              <a:t>相关系数</a:t>
            </a:r>
            <a:r>
              <a:rPr lang="en-US" altLang="zh-CN" sz="2000" b="1" i="1" dirty="0">
                <a:solidFill>
                  <a:srgbClr val="FF0000"/>
                </a:solidFill>
                <a:latin typeface="Times New Roman" panose="02020603050405020304" pitchFamily="18" charset="0"/>
                <a:cs typeface="Times New Roman" panose="02020603050405020304" pitchFamily="18" charset="0"/>
                <a:sym typeface="+mn-ea"/>
              </a:rPr>
              <a:t>r </a:t>
            </a:r>
            <a:r>
              <a:rPr lang="zh-CN" altLang="en-US" sz="2000" b="1" dirty="0">
                <a:solidFill>
                  <a:srgbClr val="FF0000"/>
                </a:solidFill>
                <a:latin typeface="宋体" panose="02010600030101010101" pitchFamily="2" charset="-122"/>
                <a:cs typeface="Times New Roman" panose="02020603050405020304" pitchFamily="18" charset="0"/>
                <a:sym typeface="+mn-ea"/>
              </a:rPr>
              <a:t>保留到第一个非</a:t>
            </a:r>
            <a:r>
              <a:rPr lang="en-US" altLang="zh-CN" sz="2000" b="1" dirty="0">
                <a:solidFill>
                  <a:srgbClr val="FF0000"/>
                </a:solidFill>
                <a:latin typeface="宋体" panose="02010600030101010101" pitchFamily="2" charset="-122"/>
                <a:cs typeface="Times New Roman" panose="02020603050405020304" pitchFamily="18" charset="0"/>
                <a:sym typeface="+mn-ea"/>
              </a:rPr>
              <a:t>9</a:t>
            </a:r>
            <a:r>
              <a:rPr lang="zh-CN" altLang="en-US" sz="2000" b="1" dirty="0">
                <a:solidFill>
                  <a:srgbClr val="FF0000"/>
                </a:solidFill>
                <a:latin typeface="宋体" panose="02010600030101010101" pitchFamily="2" charset="-122"/>
                <a:cs typeface="Times New Roman" panose="02020603050405020304" pitchFamily="18" charset="0"/>
                <a:sym typeface="+mn-ea"/>
              </a:rPr>
              <a:t>的数字</a:t>
            </a:r>
          </a:p>
        </p:txBody>
      </p:sp>
      <p:sp>
        <p:nvSpPr>
          <p:cNvPr id="128007" name="Freeform 9"/>
          <p:cNvSpPr/>
          <p:nvPr/>
        </p:nvSpPr>
        <p:spPr>
          <a:xfrm>
            <a:off x="2051050" y="1458913"/>
            <a:ext cx="273050" cy="2281237"/>
          </a:xfrm>
          <a:custGeom>
            <a:avLst/>
            <a:gdLst/>
            <a:ahLst/>
            <a:cxnLst>
              <a:cxn ang="0">
                <a:pos x="34925" y="1127125"/>
              </a:cxn>
              <a:cxn ang="0">
                <a:pos x="87312" y="1101725"/>
              </a:cxn>
              <a:cxn ang="0">
                <a:pos x="115887" y="1066800"/>
              </a:cxn>
              <a:cxn ang="0">
                <a:pos x="128587" y="1028700"/>
              </a:cxn>
              <a:cxn ang="0">
                <a:pos x="131762" y="984250"/>
              </a:cxn>
              <a:cxn ang="0">
                <a:pos x="131762" y="104775"/>
              </a:cxn>
              <a:cxn ang="0">
                <a:pos x="138112" y="63500"/>
              </a:cxn>
              <a:cxn ang="0">
                <a:pos x="163512" y="28575"/>
              </a:cxn>
              <a:cxn ang="0">
                <a:pos x="203200" y="9525"/>
              </a:cxn>
              <a:cxn ang="0">
                <a:pos x="247650" y="0"/>
              </a:cxn>
              <a:cxn ang="0">
                <a:pos x="222250" y="0"/>
              </a:cxn>
              <a:cxn ang="0">
                <a:pos x="163512" y="9525"/>
              </a:cxn>
              <a:cxn ang="0">
                <a:pos x="119062" y="34925"/>
              </a:cxn>
              <a:cxn ang="0">
                <a:pos x="96837" y="63500"/>
              </a:cxn>
              <a:cxn ang="0">
                <a:pos x="90487" y="88900"/>
              </a:cxn>
              <a:cxn ang="0">
                <a:pos x="87312" y="101600"/>
              </a:cxn>
              <a:cxn ang="0">
                <a:pos x="87312" y="1025525"/>
              </a:cxn>
              <a:cxn ang="0">
                <a:pos x="84137" y="1054100"/>
              </a:cxn>
              <a:cxn ang="0">
                <a:pos x="68262" y="1082675"/>
              </a:cxn>
              <a:cxn ang="0">
                <a:pos x="41275" y="1108075"/>
              </a:cxn>
              <a:cxn ang="0">
                <a:pos x="0" y="1127125"/>
              </a:cxn>
              <a:cxn ang="0">
                <a:pos x="22225" y="1133475"/>
              </a:cxn>
              <a:cxn ang="0">
                <a:pos x="57150" y="1155700"/>
              </a:cxn>
              <a:cxn ang="0">
                <a:pos x="77787" y="1184275"/>
              </a:cxn>
              <a:cxn ang="0">
                <a:pos x="87312" y="1212850"/>
              </a:cxn>
              <a:cxn ang="0">
                <a:pos x="87312" y="1228725"/>
              </a:cxn>
              <a:cxn ang="0">
                <a:pos x="87312" y="2152650"/>
              </a:cxn>
              <a:cxn ang="0">
                <a:pos x="93662" y="2178050"/>
              </a:cxn>
              <a:cxn ang="0">
                <a:pos x="103187" y="2200275"/>
              </a:cxn>
              <a:cxn ang="0">
                <a:pos x="141287" y="2232025"/>
              </a:cxn>
              <a:cxn ang="0">
                <a:pos x="193675" y="2247900"/>
              </a:cxn>
              <a:cxn ang="0">
                <a:pos x="247650" y="2251075"/>
              </a:cxn>
              <a:cxn ang="0">
                <a:pos x="225425" y="2247900"/>
              </a:cxn>
              <a:cxn ang="0">
                <a:pos x="179387" y="2235200"/>
              </a:cxn>
              <a:cxn ang="0">
                <a:pos x="150812" y="2206625"/>
              </a:cxn>
              <a:cxn ang="0">
                <a:pos x="131762" y="2168525"/>
              </a:cxn>
              <a:cxn ang="0">
                <a:pos x="131762" y="2146300"/>
              </a:cxn>
              <a:cxn ang="0">
                <a:pos x="131762" y="1270000"/>
              </a:cxn>
              <a:cxn ang="0">
                <a:pos x="125412" y="1203325"/>
              </a:cxn>
              <a:cxn ang="0">
                <a:pos x="106362" y="1165225"/>
              </a:cxn>
              <a:cxn ang="0">
                <a:pos x="65087" y="1136650"/>
              </a:cxn>
              <a:cxn ang="0">
                <a:pos x="34925" y="1127125"/>
              </a:cxn>
            </a:cxnLst>
            <a:rect l="0" t="0" r="0" b="0"/>
            <a:pathLst>
              <a:path w="156" h="1418">
                <a:moveTo>
                  <a:pt x="22" y="710"/>
                </a:moveTo>
                <a:lnTo>
                  <a:pt x="22" y="710"/>
                </a:lnTo>
                <a:lnTo>
                  <a:pt x="41" y="702"/>
                </a:lnTo>
                <a:lnTo>
                  <a:pt x="55" y="694"/>
                </a:lnTo>
                <a:lnTo>
                  <a:pt x="67" y="684"/>
                </a:lnTo>
                <a:lnTo>
                  <a:pt x="73" y="672"/>
                </a:lnTo>
                <a:lnTo>
                  <a:pt x="79" y="660"/>
                </a:lnTo>
                <a:lnTo>
                  <a:pt x="81" y="648"/>
                </a:lnTo>
                <a:lnTo>
                  <a:pt x="83" y="620"/>
                </a:lnTo>
                <a:lnTo>
                  <a:pt x="83" y="620"/>
                </a:lnTo>
                <a:lnTo>
                  <a:pt x="83" y="66"/>
                </a:lnTo>
                <a:lnTo>
                  <a:pt x="83" y="66"/>
                </a:lnTo>
                <a:lnTo>
                  <a:pt x="83" y="52"/>
                </a:lnTo>
                <a:lnTo>
                  <a:pt x="87" y="40"/>
                </a:lnTo>
                <a:lnTo>
                  <a:pt x="95" y="28"/>
                </a:lnTo>
                <a:lnTo>
                  <a:pt x="103" y="18"/>
                </a:lnTo>
                <a:lnTo>
                  <a:pt x="113" y="12"/>
                </a:lnTo>
                <a:lnTo>
                  <a:pt x="128" y="6"/>
                </a:lnTo>
                <a:lnTo>
                  <a:pt x="142" y="2"/>
                </a:lnTo>
                <a:lnTo>
                  <a:pt x="156" y="0"/>
                </a:lnTo>
                <a:lnTo>
                  <a:pt x="156" y="0"/>
                </a:lnTo>
                <a:lnTo>
                  <a:pt x="140" y="0"/>
                </a:lnTo>
                <a:lnTo>
                  <a:pt x="122" y="2"/>
                </a:lnTo>
                <a:lnTo>
                  <a:pt x="103" y="6"/>
                </a:lnTo>
                <a:lnTo>
                  <a:pt x="89" y="12"/>
                </a:lnTo>
                <a:lnTo>
                  <a:pt x="75" y="22"/>
                </a:lnTo>
                <a:lnTo>
                  <a:pt x="65" y="32"/>
                </a:lnTo>
                <a:lnTo>
                  <a:pt x="61" y="40"/>
                </a:lnTo>
                <a:lnTo>
                  <a:pt x="59" y="48"/>
                </a:lnTo>
                <a:lnTo>
                  <a:pt x="57" y="56"/>
                </a:lnTo>
                <a:lnTo>
                  <a:pt x="55" y="64"/>
                </a:lnTo>
                <a:lnTo>
                  <a:pt x="55" y="64"/>
                </a:lnTo>
                <a:lnTo>
                  <a:pt x="55" y="646"/>
                </a:lnTo>
                <a:lnTo>
                  <a:pt x="55" y="646"/>
                </a:lnTo>
                <a:lnTo>
                  <a:pt x="55" y="654"/>
                </a:lnTo>
                <a:lnTo>
                  <a:pt x="53" y="664"/>
                </a:lnTo>
                <a:lnTo>
                  <a:pt x="49" y="674"/>
                </a:lnTo>
                <a:lnTo>
                  <a:pt x="43" y="682"/>
                </a:lnTo>
                <a:lnTo>
                  <a:pt x="36" y="692"/>
                </a:lnTo>
                <a:lnTo>
                  <a:pt x="26" y="698"/>
                </a:lnTo>
                <a:lnTo>
                  <a:pt x="14" y="706"/>
                </a:lnTo>
                <a:lnTo>
                  <a:pt x="0" y="710"/>
                </a:lnTo>
                <a:lnTo>
                  <a:pt x="0" y="710"/>
                </a:lnTo>
                <a:lnTo>
                  <a:pt x="14" y="714"/>
                </a:lnTo>
                <a:lnTo>
                  <a:pt x="26" y="720"/>
                </a:lnTo>
                <a:lnTo>
                  <a:pt x="36" y="728"/>
                </a:lnTo>
                <a:lnTo>
                  <a:pt x="43" y="736"/>
                </a:lnTo>
                <a:lnTo>
                  <a:pt x="49" y="746"/>
                </a:lnTo>
                <a:lnTo>
                  <a:pt x="53" y="754"/>
                </a:lnTo>
                <a:lnTo>
                  <a:pt x="55" y="764"/>
                </a:lnTo>
                <a:lnTo>
                  <a:pt x="55" y="774"/>
                </a:lnTo>
                <a:lnTo>
                  <a:pt x="55" y="774"/>
                </a:lnTo>
                <a:lnTo>
                  <a:pt x="55" y="1356"/>
                </a:lnTo>
                <a:lnTo>
                  <a:pt x="55" y="1356"/>
                </a:lnTo>
                <a:lnTo>
                  <a:pt x="57" y="1364"/>
                </a:lnTo>
                <a:lnTo>
                  <a:pt x="59" y="1372"/>
                </a:lnTo>
                <a:lnTo>
                  <a:pt x="61" y="1380"/>
                </a:lnTo>
                <a:lnTo>
                  <a:pt x="65" y="1386"/>
                </a:lnTo>
                <a:lnTo>
                  <a:pt x="75" y="1398"/>
                </a:lnTo>
                <a:lnTo>
                  <a:pt x="89" y="1406"/>
                </a:lnTo>
                <a:lnTo>
                  <a:pt x="103" y="1412"/>
                </a:lnTo>
                <a:lnTo>
                  <a:pt x="122" y="1416"/>
                </a:lnTo>
                <a:lnTo>
                  <a:pt x="140" y="1418"/>
                </a:lnTo>
                <a:lnTo>
                  <a:pt x="156" y="1418"/>
                </a:lnTo>
                <a:lnTo>
                  <a:pt x="156" y="1418"/>
                </a:lnTo>
                <a:lnTo>
                  <a:pt x="142" y="1416"/>
                </a:lnTo>
                <a:lnTo>
                  <a:pt x="128" y="1414"/>
                </a:lnTo>
                <a:lnTo>
                  <a:pt x="113" y="1408"/>
                </a:lnTo>
                <a:lnTo>
                  <a:pt x="103" y="1400"/>
                </a:lnTo>
                <a:lnTo>
                  <a:pt x="95" y="1390"/>
                </a:lnTo>
                <a:lnTo>
                  <a:pt x="87" y="1380"/>
                </a:lnTo>
                <a:lnTo>
                  <a:pt x="83" y="1366"/>
                </a:lnTo>
                <a:lnTo>
                  <a:pt x="83" y="1352"/>
                </a:lnTo>
                <a:lnTo>
                  <a:pt x="83" y="1352"/>
                </a:lnTo>
                <a:lnTo>
                  <a:pt x="83" y="800"/>
                </a:lnTo>
                <a:lnTo>
                  <a:pt x="83" y="800"/>
                </a:lnTo>
                <a:lnTo>
                  <a:pt x="81" y="772"/>
                </a:lnTo>
                <a:lnTo>
                  <a:pt x="79" y="758"/>
                </a:lnTo>
                <a:lnTo>
                  <a:pt x="73" y="746"/>
                </a:lnTo>
                <a:lnTo>
                  <a:pt x="67" y="734"/>
                </a:lnTo>
                <a:lnTo>
                  <a:pt x="55" y="724"/>
                </a:lnTo>
                <a:lnTo>
                  <a:pt x="41" y="716"/>
                </a:lnTo>
                <a:lnTo>
                  <a:pt x="22" y="710"/>
                </a:lnTo>
                <a:lnTo>
                  <a:pt x="22" y="710"/>
                </a:lnTo>
                <a:close/>
              </a:path>
            </a:pathLst>
          </a:custGeom>
          <a:solidFill>
            <a:schemeClr val="tx1"/>
          </a:solidFill>
          <a:ln w="9525">
            <a:noFill/>
          </a:ln>
        </p:spPr>
        <p:txBody>
          <a:bodyPr/>
          <a:lstStyle/>
          <a:p>
            <a:endParaRPr lang="zh-CN" altLang="en-US"/>
          </a:p>
        </p:txBody>
      </p:sp>
      <p:sp>
        <p:nvSpPr>
          <p:cNvPr id="9"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
        <p:nvSpPr>
          <p:cNvPr id="2" name="文本框 1"/>
          <p:cNvSpPr txBox="1"/>
          <p:nvPr/>
        </p:nvSpPr>
        <p:spPr>
          <a:xfrm>
            <a:off x="6827520" y="1869440"/>
            <a:ext cx="2325370" cy="1568450"/>
          </a:xfrm>
          <a:prstGeom prst="rect">
            <a:avLst/>
          </a:prstGeom>
          <a:noFill/>
        </p:spPr>
        <p:txBody>
          <a:bodyPr wrap="none" rtlCol="0">
            <a:spAutoFit/>
          </a:bodyPr>
          <a:lstStyle/>
          <a:p>
            <a:r>
              <a:rPr lang="zh-CN" altLang="en-US" sz="2400" b="1">
                <a:solidFill>
                  <a:srgbClr val="FF00FF"/>
                </a:solidFill>
              </a:rPr>
              <a:t>实际操作中，</a:t>
            </a:r>
          </a:p>
          <a:p>
            <a:r>
              <a:rPr lang="zh-CN" altLang="en-US" sz="2400" b="1">
                <a:solidFill>
                  <a:srgbClr val="FF00FF"/>
                </a:solidFill>
              </a:rPr>
              <a:t>利用软件完</a:t>
            </a:r>
          </a:p>
          <a:p>
            <a:r>
              <a:rPr lang="zh-CN" altLang="en-US" sz="2400" b="1">
                <a:solidFill>
                  <a:srgbClr val="FF00FF"/>
                </a:solidFill>
              </a:rPr>
              <a:t>成拟合，并</a:t>
            </a:r>
          </a:p>
          <a:p>
            <a:r>
              <a:rPr lang="zh-CN" altLang="en-US" sz="2400" b="1">
                <a:solidFill>
                  <a:srgbClr val="FF00FF"/>
                </a:solidFill>
              </a:rPr>
              <a:t>得出相关参数！</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3"/>
          <p:cNvSpPr>
            <a:spLocks noGrp="1" noChangeArrowheads="1"/>
          </p:cNvSpPr>
          <p:nvPr>
            <p:ph type="body" idx="4294967295"/>
          </p:nvPr>
        </p:nvSpPr>
        <p:spPr>
          <a:xfrm>
            <a:off x="628650" y="2082959"/>
            <a:ext cx="7886700" cy="3263504"/>
          </a:xfrm>
        </p:spPr>
        <p:txBody>
          <a:bodyPr vert="horz" wrap="square" lIns="68578" tIns="34289" rIns="68578" bIns="34289" numCol="1" anchor="t" anchorCtr="0" compatLnSpc="1">
            <a:noAutofit/>
          </a:bodyPr>
          <a:lstStyle/>
          <a:p>
            <a:pPr marL="0" marR="0" lvl="0" indent="0" algn="l" defTabSz="0" rtl="0" eaLnBrk="1" fontAlgn="base" latinLnBrk="0" hangingPunct="1">
              <a:lnSpc>
                <a:spcPct val="150000"/>
              </a:lnSpc>
              <a:spcBef>
                <a:spcPts val="1000"/>
              </a:spcBef>
              <a:spcAft>
                <a:spcPct val="0"/>
              </a:spcAft>
              <a:buClr>
                <a:srgbClr val="0070C0"/>
              </a:buClr>
              <a:buSzPct val="60000"/>
              <a:buFont typeface="Wingdings" panose="05000000000000000000" pitchFamily="2" charset="2"/>
              <a:buChar char="p"/>
              <a:defRPr/>
            </a:pPr>
            <a:r>
              <a:rPr kumimoji="0" lang="en-US" altLang="zh-CN"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Tw Cen MT" panose="020B0602020104020603" charset="0"/>
              </a:rPr>
              <a:t>   </a:t>
            </a: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Tw Cen MT" panose="020B0602020104020603" charset="0"/>
              </a:rPr>
              <a:t>1. 如果图像是非线性的，通常我们画出一条光滑曲线，看一个趋势、规律就好，不需要拟合公式。</a:t>
            </a:r>
          </a:p>
          <a:p>
            <a:pPr marL="454025" marR="0" lvl="0" indent="-454025" algn="l" defTabSz="0" rtl="0" eaLnBrk="1" fontAlgn="base" latinLnBrk="0" hangingPunct="1">
              <a:lnSpc>
                <a:spcPct val="150000"/>
              </a:lnSpc>
              <a:spcBef>
                <a:spcPts val="1000"/>
              </a:spcBef>
              <a:spcAft>
                <a:spcPct val="0"/>
              </a:spcAft>
              <a:buClr>
                <a:srgbClr val="0070C0"/>
              </a:buClr>
              <a:buSzPct val="60000"/>
              <a:buFont typeface="Wingdings" panose="05000000000000000000" pitchFamily="2" charset="2"/>
              <a:buChar char="p"/>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Tw Cen MT" panose="020B0602020104020603" charset="0"/>
              </a:rPr>
              <a:t>2. 如果要拟合，一般根据物理意义已知物理量的函数方程，如阻尼振动的振幅是指数衰减的，因此振幅和半周期t的关系应符合函数关系：</a:t>
            </a:r>
          </a:p>
          <a:p>
            <a:pPr marR="0" lvl="0" algn="l" defTabSz="0" rtl="0" eaLnBrk="1" fontAlgn="base" latinLnBrk="0" hangingPunct="1">
              <a:lnSpc>
                <a:spcPct val="150000"/>
              </a:lnSpc>
              <a:spcBef>
                <a:spcPts val="1000"/>
              </a:spcBef>
              <a:spcAft>
                <a:spcPct val="0"/>
              </a:spcAft>
              <a:buClr>
                <a:srgbClr val="0070C0"/>
              </a:buClr>
              <a:buSzPct val="60000"/>
              <a:buFont typeface="Wingdings" panose="05000000000000000000" charset="0"/>
              <a:buChar char="p"/>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Tw Cen MT" panose="020B0602020104020603" charset="0"/>
              </a:rPr>
              <a:t>   3. 或者先根据观测值在直角坐标平面上描出散点图，看一看散点的分布同哪类曲线图形接</a:t>
            </a:r>
            <a:r>
              <a:rPr kumimoji="0" lang="zh-CN" altLang="en-US" sz="200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sym typeface="Tw Cen MT" panose="020B0602020104020603" charset="0"/>
              </a:rPr>
              <a:t>近，然后</a:t>
            </a: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Tw Cen MT" panose="020B0602020104020603" charset="0"/>
              </a:rPr>
              <a:t>选用相接近的曲线拟合方程。这就需要靠经验。有时候，通过这种数学上的拟合可以倒推出物理量之间的本质联系。</a:t>
            </a:r>
          </a:p>
        </p:txBody>
      </p:sp>
      <p:pic>
        <p:nvPicPr>
          <p:cNvPr id="34821" name="Picture 4"/>
          <p:cNvPicPr>
            <a:picLocks noChangeAspect="1"/>
          </p:cNvPicPr>
          <p:nvPr/>
        </p:nvPicPr>
        <p:blipFill>
          <a:blip r:embed="rId2"/>
          <a:stretch>
            <a:fillRect/>
          </a:stretch>
        </p:blipFill>
        <p:spPr>
          <a:xfrm>
            <a:off x="2124234" y="4077335"/>
            <a:ext cx="1203960" cy="563404"/>
          </a:xfrm>
          <a:prstGeom prst="rect">
            <a:avLst/>
          </a:prstGeom>
          <a:noFill/>
          <a:ln w="9525">
            <a:noFill/>
          </a:ln>
        </p:spPr>
      </p:pic>
      <p:sp>
        <p:nvSpPr>
          <p:cNvPr id="9"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
        <p:nvSpPr>
          <p:cNvPr id="2" name="矩形 1"/>
          <p:cNvSpPr/>
          <p:nvPr/>
        </p:nvSpPr>
        <p:spPr>
          <a:xfrm>
            <a:off x="221276" y="1463093"/>
            <a:ext cx="408103" cy="3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 name="矩形 2"/>
          <p:cNvSpPr/>
          <p:nvPr/>
        </p:nvSpPr>
        <p:spPr>
          <a:xfrm>
            <a:off x="117350" y="1144552"/>
            <a:ext cx="382642" cy="59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7" name="文本框 36"/>
          <p:cNvSpPr txBox="1"/>
          <p:nvPr/>
        </p:nvSpPr>
        <p:spPr>
          <a:xfrm>
            <a:off x="745277" y="1487797"/>
            <a:ext cx="1530350" cy="368935"/>
          </a:xfrm>
          <a:prstGeom prst="rect">
            <a:avLst/>
          </a:prstGeom>
          <a:noFill/>
        </p:spPr>
        <p:txBody>
          <a:bodyPr wrap="none" lIns="0" tIns="0" rIns="0" bIns="0" rtlCol="0">
            <a:spAutoFit/>
          </a:bodyPr>
          <a:lstStyle/>
          <a:p>
            <a:pPr defTabSz="963930"/>
            <a:r>
              <a:rPr lang="zh-CN" altLang="en-US" sz="2400" b="1" dirty="0">
                <a:solidFill>
                  <a:srgbClr val="0070C0"/>
                </a:solidFill>
                <a:latin typeface="+mn-lt"/>
                <a:ea typeface="+mn-ea"/>
                <a:cs typeface="+mn-ea"/>
                <a:sym typeface="+mn-lt"/>
              </a:rPr>
              <a:t>非线性拟合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type="body" idx="4294967295"/>
          </p:nvPr>
        </p:nvSpPr>
        <p:spPr>
          <a:xfrm>
            <a:off x="628650" y="2065020"/>
            <a:ext cx="8420100" cy="3263265"/>
          </a:xfrm>
        </p:spPr>
        <p:txBody>
          <a:bodyPr vert="horz" wrap="square" lIns="68578" tIns="34289" rIns="68578" bIns="34289" numCol="1" anchor="t" anchorCtr="0" compatLnSpc="1"/>
          <a:lstStyle/>
          <a:p>
            <a:pPr marL="454025" marR="0" lvl="0" indent="-454025" algn="l" defTabSz="0" rtl="0" eaLnBrk="1" fontAlgn="base" latinLnBrk="0" hangingPunct="1">
              <a:lnSpc>
                <a:spcPct val="150000"/>
              </a:lnSpc>
              <a:spcBef>
                <a:spcPts val="1000"/>
              </a:spcBef>
              <a:spcAft>
                <a:spcPct val="0"/>
              </a:spcAft>
              <a:buClr>
                <a:srgbClr val="0070C0"/>
              </a:buClr>
              <a:buSzPct val="60000"/>
              <a:buFont typeface="Wingdings" panose="05000000000000000000" pitchFamily="2" charset="2"/>
              <a:buChar char="p"/>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Tw Cen MT" panose="020B0602020104020603" charset="0"/>
              </a:rPr>
              <a:t>4. 多项式拟合：</a:t>
            </a:r>
          </a:p>
          <a:p>
            <a:pPr marL="0" marR="0" lvl="0" indent="0" algn="l" defTabSz="0" rtl="0" eaLnBrk="1" fontAlgn="base" latinLnBrk="0" hangingPunct="1">
              <a:lnSpc>
                <a:spcPct val="150000"/>
              </a:lnSpc>
              <a:spcBef>
                <a:spcPts val="1000"/>
              </a:spcBef>
              <a:spcAft>
                <a:spcPct val="0"/>
              </a:spcAft>
              <a:buClr>
                <a:srgbClr val="0070C0"/>
              </a:buClr>
              <a:buSzPct val="60000"/>
              <a:buFont typeface="Wingdings" panose="05000000000000000000" pitchFamily="2" charset="2"/>
              <a:buNone/>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Tw Cen MT" panose="020B0602020104020603" charset="0"/>
              </a:rPr>
              <a:t>    数学上几乎可以拟合任何曲线，但没有物理含义，且拟合参数不是唯一。</a:t>
            </a:r>
          </a:p>
          <a:p>
            <a:pPr marL="454025" marR="0" lvl="0" indent="-454025" algn="l" defTabSz="0" rtl="0" eaLnBrk="1" fontAlgn="base" latinLnBrk="0" hangingPunct="1">
              <a:lnSpc>
                <a:spcPct val="150000"/>
              </a:lnSpc>
              <a:spcBef>
                <a:spcPts val="1000"/>
              </a:spcBef>
              <a:spcAft>
                <a:spcPct val="0"/>
              </a:spcAft>
              <a:buClr>
                <a:srgbClr val="0070C0"/>
              </a:buClr>
              <a:buSzPct val="60000"/>
              <a:buFont typeface="Wingdings" panose="05000000000000000000" pitchFamily="2" charset="2"/>
              <a:buChar char="p"/>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sym typeface="Tw Cen MT" panose="020B0602020104020603" charset="0"/>
              </a:rPr>
              <a:t>5. 有些非线性拟合曲线可以通过适当的变量替换转化为线性曲线，从而用线性拟合进行处理。</a:t>
            </a:r>
          </a:p>
        </p:txBody>
      </p:sp>
      <p:graphicFrame>
        <p:nvGraphicFramePr>
          <p:cNvPr id="35845" name="对象 35844">
            <a:hlinkClick r:id="" action="ppaction://ole?verb=0"/>
          </p:cNvPr>
          <p:cNvGraphicFramePr>
            <a:graphicFrameLocks noChangeAspect="1"/>
          </p:cNvGraphicFramePr>
          <p:nvPr/>
        </p:nvGraphicFramePr>
        <p:xfrm>
          <a:off x="2915265" y="1989073"/>
          <a:ext cx="1100864" cy="681447"/>
        </p:xfrm>
        <a:graphic>
          <a:graphicData uri="http://schemas.openxmlformats.org/presentationml/2006/ole">
            <mc:AlternateContent xmlns:mc="http://schemas.openxmlformats.org/markup-compatibility/2006">
              <mc:Choice xmlns:v="urn:schemas-microsoft-com:vml" Requires="v">
                <p:oleObj spid="_x0000_s184425" r:id="rId3" imgW="699770" imgH="432435" progId="Equation.3">
                  <p:embed/>
                </p:oleObj>
              </mc:Choice>
              <mc:Fallback>
                <p:oleObj r:id="rId3" imgW="699770" imgH="432435" progId="Equation.3">
                  <p:embed/>
                  <p:pic>
                    <p:nvPicPr>
                      <p:cNvPr id="0" name="图片 3080"/>
                      <p:cNvPicPr/>
                      <p:nvPr/>
                    </p:nvPicPr>
                    <p:blipFill>
                      <a:blip r:embed="rId4"/>
                      <a:stretch>
                        <a:fillRect/>
                      </a:stretch>
                    </p:blipFill>
                    <p:spPr>
                      <a:xfrm>
                        <a:off x="2915265" y="1989073"/>
                        <a:ext cx="1100864" cy="681447"/>
                      </a:xfrm>
                      <a:prstGeom prst="rect">
                        <a:avLst/>
                      </a:prstGeom>
                      <a:noFill/>
                      <a:ln w="38100">
                        <a:noFill/>
                        <a:miter/>
                      </a:ln>
                    </p:spPr>
                  </p:pic>
                </p:oleObj>
              </mc:Fallback>
            </mc:AlternateContent>
          </a:graphicData>
        </a:graphic>
      </p:graphicFrame>
      <p:pic>
        <p:nvPicPr>
          <p:cNvPr id="35847" name="Picture 6"/>
          <p:cNvPicPr>
            <a:picLocks noChangeAspect="1"/>
          </p:cNvPicPr>
          <p:nvPr/>
        </p:nvPicPr>
        <p:blipFill>
          <a:blip r:embed="rId5"/>
          <a:stretch>
            <a:fillRect/>
          </a:stretch>
        </p:blipFill>
        <p:spPr>
          <a:xfrm>
            <a:off x="1107440" y="4197350"/>
            <a:ext cx="6130290" cy="2598420"/>
          </a:xfrm>
          <a:prstGeom prst="rect">
            <a:avLst/>
          </a:prstGeom>
          <a:noFill/>
          <a:ln w="9525">
            <a:noFill/>
          </a:ln>
        </p:spPr>
      </p:pic>
      <p:sp>
        <p:nvSpPr>
          <p:cNvPr id="9"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
        <p:nvSpPr>
          <p:cNvPr id="2" name="矩形 1"/>
          <p:cNvSpPr/>
          <p:nvPr/>
        </p:nvSpPr>
        <p:spPr>
          <a:xfrm>
            <a:off x="221276" y="1463093"/>
            <a:ext cx="408103" cy="3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 name="矩形 2"/>
          <p:cNvSpPr/>
          <p:nvPr/>
        </p:nvSpPr>
        <p:spPr>
          <a:xfrm>
            <a:off x="117350" y="1144552"/>
            <a:ext cx="382642" cy="59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7" name="文本框 36"/>
          <p:cNvSpPr txBox="1"/>
          <p:nvPr/>
        </p:nvSpPr>
        <p:spPr>
          <a:xfrm>
            <a:off x="745277" y="1487797"/>
            <a:ext cx="1530350" cy="368935"/>
          </a:xfrm>
          <a:prstGeom prst="rect">
            <a:avLst/>
          </a:prstGeom>
          <a:noFill/>
        </p:spPr>
        <p:txBody>
          <a:bodyPr wrap="none" lIns="0" tIns="0" rIns="0" bIns="0" rtlCol="0">
            <a:spAutoFit/>
          </a:bodyPr>
          <a:lstStyle/>
          <a:p>
            <a:pPr defTabSz="963930"/>
            <a:r>
              <a:rPr lang="zh-CN" altLang="en-US" sz="2400" b="1" dirty="0">
                <a:solidFill>
                  <a:srgbClr val="0070C0"/>
                </a:solidFill>
                <a:latin typeface="+mn-lt"/>
                <a:ea typeface="+mn-ea"/>
                <a:cs typeface="+mn-ea"/>
                <a:sym typeface="+mn-lt"/>
              </a:rPr>
              <a:t>非线性拟合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07504" y="1154211"/>
            <a:ext cx="52562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800" b="1" dirty="0">
                <a:solidFill>
                  <a:schemeClr val="accent2"/>
                </a:solidFill>
                <a:sym typeface="Arial" panose="020B0604020202020204" pitchFamily="34" charset="0"/>
              </a:rPr>
              <a:t>五、计算机实验数据处理</a:t>
            </a:r>
            <a:endParaRPr lang="zh-CN" altLang="en-US" dirty="0">
              <a:latin typeface="Arial" panose="020B0604020202020204" pitchFamily="34" charset="0"/>
            </a:endParaRPr>
          </a:p>
        </p:txBody>
      </p:sp>
      <p:sp>
        <p:nvSpPr>
          <p:cNvPr id="100355" name="Text Box 3"/>
          <p:cNvSpPr txBox="1">
            <a:spLocks noChangeArrowheads="1"/>
          </p:cNvSpPr>
          <p:nvPr/>
        </p:nvSpPr>
        <p:spPr bwMode="auto">
          <a:xfrm>
            <a:off x="251520" y="1844824"/>
            <a:ext cx="8640960" cy="32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just" eaLnBrk="1" hangingPunct="1">
              <a:lnSpc>
                <a:spcPct val="130000"/>
              </a:lnSpc>
            </a:pPr>
            <a:r>
              <a:rPr lang="zh-CN" altLang="zh-CN" sz="2600" b="1" dirty="0">
                <a:solidFill>
                  <a:srgbClr val="FF00FF"/>
                </a:solidFill>
                <a:latin typeface="Arial" panose="020B0604020202020204" pitchFamily="34" charset="0"/>
                <a:sym typeface="Arial" panose="020B0604020202020204" pitchFamily="34" charset="0"/>
              </a:rPr>
              <a:t>1.</a:t>
            </a:r>
            <a:r>
              <a:rPr lang="zh-CN" altLang="en-US" sz="2600" b="1" dirty="0">
                <a:solidFill>
                  <a:srgbClr val="FF00FF"/>
                </a:solidFill>
                <a:latin typeface="Arial" panose="020B0604020202020204" pitchFamily="34" charset="0"/>
                <a:sym typeface="Arial" panose="020B0604020202020204" pitchFamily="34" charset="0"/>
              </a:rPr>
              <a:t>用</a:t>
            </a:r>
            <a:r>
              <a:rPr lang="zh-CN" altLang="zh-CN" sz="2600" b="1" dirty="0">
                <a:solidFill>
                  <a:srgbClr val="0000FF"/>
                </a:solidFill>
                <a:latin typeface="Arial" panose="020B0604020202020204" pitchFamily="34" charset="0"/>
                <a:sym typeface="Arial" panose="020B0604020202020204" pitchFamily="34" charset="0"/>
              </a:rPr>
              <a:t>Excel</a:t>
            </a:r>
            <a:r>
              <a:rPr lang="zh-CN" altLang="en-US" sz="2600" b="1" dirty="0">
                <a:solidFill>
                  <a:srgbClr val="FF00FF"/>
                </a:solidFill>
                <a:latin typeface="Arial" panose="020B0604020202020204" pitchFamily="34" charset="0"/>
                <a:sym typeface="Arial" panose="020B0604020202020204" pitchFamily="34" charset="0"/>
              </a:rPr>
              <a:t>电子表格软件作实验数据的最小二乘法直线拟合。</a:t>
            </a:r>
            <a:endParaRPr lang="en-US" altLang="zh-CN" sz="2600" b="1" dirty="0">
              <a:solidFill>
                <a:srgbClr val="FF00FF"/>
              </a:solidFill>
              <a:latin typeface="Arial" panose="020B0604020202020204" pitchFamily="34" charset="0"/>
              <a:sym typeface="Arial" panose="020B0604020202020204" pitchFamily="34" charset="0"/>
            </a:endParaRPr>
          </a:p>
          <a:p>
            <a:pPr algn="just" eaLnBrk="1" hangingPunct="1">
              <a:lnSpc>
                <a:spcPct val="130000"/>
              </a:lnSpc>
            </a:pPr>
            <a:endParaRPr lang="en-US" altLang="zh-CN" sz="2600" b="1" dirty="0">
              <a:solidFill>
                <a:srgbClr val="FF00FF"/>
              </a:solidFill>
              <a:latin typeface="Arial" panose="020B0604020202020204" pitchFamily="34" charset="0"/>
              <a:sym typeface="Arial" panose="020B0604020202020204" pitchFamily="34" charset="0"/>
            </a:endParaRPr>
          </a:p>
          <a:p>
            <a:pPr algn="just" eaLnBrk="1" hangingPunct="1">
              <a:lnSpc>
                <a:spcPct val="130000"/>
              </a:lnSpc>
            </a:pPr>
            <a:r>
              <a:rPr lang="zh-CN" altLang="zh-CN" sz="2600" b="1" dirty="0">
                <a:solidFill>
                  <a:srgbClr val="FF00FF"/>
                </a:solidFill>
                <a:latin typeface="Arial" panose="020B0604020202020204" pitchFamily="34" charset="0"/>
                <a:sym typeface="Arial" panose="020B0604020202020204" pitchFamily="34" charset="0"/>
              </a:rPr>
              <a:t>2.</a:t>
            </a:r>
            <a:r>
              <a:rPr lang="zh-CN" altLang="en-US" sz="2600" b="1" dirty="0">
                <a:solidFill>
                  <a:srgbClr val="FF00FF"/>
                </a:solidFill>
                <a:latin typeface="Arial" panose="020B0604020202020204" pitchFamily="34" charset="0"/>
                <a:sym typeface="Arial" panose="020B0604020202020204" pitchFamily="34" charset="0"/>
              </a:rPr>
              <a:t>用</a:t>
            </a:r>
            <a:r>
              <a:rPr lang="zh-CN" altLang="zh-CN" sz="2600" b="1" dirty="0">
                <a:solidFill>
                  <a:srgbClr val="0000FF"/>
                </a:solidFill>
                <a:latin typeface="Arial" panose="020B0604020202020204" pitchFamily="34" charset="0"/>
                <a:sym typeface="Arial" panose="020B0604020202020204" pitchFamily="34" charset="0"/>
              </a:rPr>
              <a:t>Origin</a:t>
            </a:r>
            <a:r>
              <a:rPr lang="zh-CN" altLang="en-US" sz="2600" b="1" dirty="0">
                <a:solidFill>
                  <a:srgbClr val="FF00FF"/>
                </a:solidFill>
                <a:latin typeface="Arial" panose="020B0604020202020204" pitchFamily="34" charset="0"/>
                <a:sym typeface="Arial" panose="020B0604020202020204" pitchFamily="34" charset="0"/>
              </a:rPr>
              <a:t>软件作实验数据的最小二乘法直线拟合。</a:t>
            </a:r>
          </a:p>
          <a:p>
            <a:pPr algn="just" eaLnBrk="1" hangingPunct="1">
              <a:lnSpc>
                <a:spcPct val="130000"/>
              </a:lnSpc>
            </a:pPr>
            <a:r>
              <a:rPr lang="zh-CN" altLang="en-US" sz="2600" dirty="0">
                <a:latin typeface="Arial" panose="020B0604020202020204" pitchFamily="34" charset="0"/>
                <a:sym typeface="Arial" panose="020B0604020202020204" pitchFamily="34" charset="0"/>
              </a:rPr>
              <a:t>（</a:t>
            </a:r>
            <a:r>
              <a:rPr lang="zh-CN" altLang="zh-CN" sz="2600" dirty="0">
                <a:latin typeface="Arial" panose="020B0604020202020204" pitchFamily="34" charset="0"/>
                <a:sym typeface="Arial" panose="020B0604020202020204" pitchFamily="34" charset="0"/>
              </a:rPr>
              <a:t>1</a:t>
            </a:r>
            <a:r>
              <a:rPr lang="zh-CN" altLang="en-US" sz="2600" dirty="0">
                <a:latin typeface="Arial" panose="020B0604020202020204" pitchFamily="34" charset="0"/>
                <a:sym typeface="Arial" panose="020B0604020202020204" pitchFamily="34" charset="0"/>
              </a:rPr>
              <a:t>）工作表（</a:t>
            </a:r>
            <a:r>
              <a:rPr lang="zh-CN" altLang="zh-CN" sz="2600" dirty="0">
                <a:latin typeface="Arial" panose="020B0604020202020204" pitchFamily="34" charset="0"/>
                <a:sym typeface="Arial" panose="020B0604020202020204" pitchFamily="34" charset="0"/>
              </a:rPr>
              <a:t>worksheet</a:t>
            </a:r>
            <a:r>
              <a:rPr lang="zh-CN" altLang="en-US" sz="2600" dirty="0">
                <a:latin typeface="Arial" panose="020B0604020202020204" pitchFamily="34" charset="0"/>
                <a:sym typeface="Arial" panose="020B0604020202020204" pitchFamily="34" charset="0"/>
              </a:rPr>
              <a:t>）窗口</a:t>
            </a:r>
          </a:p>
          <a:p>
            <a:pPr algn="just" eaLnBrk="1" hangingPunct="1">
              <a:lnSpc>
                <a:spcPct val="130000"/>
              </a:lnSpc>
            </a:pPr>
            <a:r>
              <a:rPr lang="zh-CN" altLang="en-US" sz="2600" dirty="0">
                <a:latin typeface="Arial" panose="020B0604020202020204" pitchFamily="34" charset="0"/>
                <a:sym typeface="Arial" panose="020B0604020202020204" pitchFamily="34" charset="0"/>
              </a:rPr>
              <a:t>（</a:t>
            </a:r>
            <a:r>
              <a:rPr lang="zh-CN" altLang="zh-CN" sz="2600" dirty="0">
                <a:latin typeface="Arial" panose="020B0604020202020204" pitchFamily="34" charset="0"/>
                <a:sym typeface="Arial" panose="020B0604020202020204" pitchFamily="34" charset="0"/>
              </a:rPr>
              <a:t>2</a:t>
            </a:r>
            <a:r>
              <a:rPr lang="zh-CN" altLang="en-US" sz="2600" dirty="0">
                <a:latin typeface="Arial" panose="020B0604020202020204" pitchFamily="34" charset="0"/>
                <a:sym typeface="Arial" panose="020B0604020202020204" pitchFamily="34" charset="0"/>
              </a:rPr>
              <a:t>）</a:t>
            </a:r>
            <a:r>
              <a:rPr lang="zh-CN" altLang="zh-CN" sz="2600" dirty="0">
                <a:latin typeface="Arial" panose="020B0604020202020204" pitchFamily="34" charset="0"/>
                <a:sym typeface="Arial" panose="020B0604020202020204" pitchFamily="34" charset="0"/>
              </a:rPr>
              <a:t>Origin</a:t>
            </a:r>
            <a:r>
              <a:rPr lang="zh-CN" altLang="en-US" sz="2600" dirty="0">
                <a:latin typeface="Arial" panose="020B0604020202020204" pitchFamily="34" charset="0"/>
                <a:sym typeface="Arial" panose="020B0604020202020204" pitchFamily="34" charset="0"/>
              </a:rPr>
              <a:t>基本数据分析功能</a:t>
            </a:r>
          </a:p>
          <a:p>
            <a:pPr algn="just" eaLnBrk="1" hangingPunct="1">
              <a:lnSpc>
                <a:spcPct val="130000"/>
              </a:lnSpc>
            </a:pPr>
            <a:r>
              <a:rPr lang="zh-CN" altLang="en-US" sz="2600" dirty="0">
                <a:latin typeface="Arial" panose="020B0604020202020204" pitchFamily="34" charset="0"/>
                <a:sym typeface="Arial" panose="020B0604020202020204" pitchFamily="34" charset="0"/>
              </a:rPr>
              <a:t>（</a:t>
            </a:r>
            <a:r>
              <a:rPr lang="zh-CN" altLang="zh-CN" sz="2600" dirty="0">
                <a:latin typeface="Arial" panose="020B0604020202020204" pitchFamily="34" charset="0"/>
                <a:sym typeface="Arial" panose="020B0604020202020204" pitchFamily="34" charset="0"/>
              </a:rPr>
              <a:t>3</a:t>
            </a:r>
            <a:r>
              <a:rPr lang="zh-CN" altLang="en-US" sz="2600" dirty="0">
                <a:latin typeface="Arial" panose="020B0604020202020204" pitchFamily="34" charset="0"/>
                <a:sym typeface="Arial" panose="020B0604020202020204" pitchFamily="34" charset="0"/>
              </a:rPr>
              <a:t>）</a:t>
            </a:r>
            <a:r>
              <a:rPr lang="zh-CN" altLang="zh-CN" sz="2600" dirty="0">
                <a:latin typeface="Arial" panose="020B0604020202020204" pitchFamily="34" charset="0"/>
                <a:sym typeface="Arial" panose="020B0604020202020204" pitchFamily="34" charset="0"/>
              </a:rPr>
              <a:t>Origin</a:t>
            </a:r>
            <a:r>
              <a:rPr lang="zh-CN" altLang="en-US" sz="2600" dirty="0">
                <a:latin typeface="Arial" panose="020B0604020202020204" pitchFamily="34" charset="0"/>
                <a:sym typeface="Arial" panose="020B0604020202020204" pitchFamily="34" charset="0"/>
              </a:rPr>
              <a:t>的绘图功能</a:t>
            </a:r>
          </a:p>
        </p:txBody>
      </p:sp>
      <p:sp>
        <p:nvSpPr>
          <p:cNvPr id="5"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5"/>
          <p:cNvSpPr>
            <a:spLocks noGrp="1"/>
          </p:cNvSpPr>
          <p:nvPr>
            <p:ph idx="1"/>
          </p:nvPr>
        </p:nvSpPr>
        <p:spPr>
          <a:xfrm>
            <a:off x="1187624" y="908720"/>
            <a:ext cx="7992888" cy="4525962"/>
          </a:xfrm>
        </p:spPr>
        <p:txBody>
          <a:bodyPr wrap="square" lIns="91440" tIns="45720" rIns="91440" bIns="45720" anchor="t"/>
          <a:lstStyle/>
          <a:p>
            <a:pPr>
              <a:lnSpc>
                <a:spcPct val="210000"/>
              </a:lnSpc>
            </a:pPr>
            <a:r>
              <a:rPr lang="en-US" altLang="zh-CN" sz="1800" b="1" dirty="0"/>
              <a:t>《</a:t>
            </a:r>
            <a:r>
              <a:rPr lang="zh-CN" altLang="en-US" sz="1800" b="1" dirty="0"/>
              <a:t>上课考核登记表</a:t>
            </a:r>
            <a:r>
              <a:rPr lang="en-US" altLang="zh-CN" sz="1800" b="1" dirty="0"/>
              <a:t>》</a:t>
            </a:r>
            <a:r>
              <a:rPr lang="zh-CN" altLang="en-US" sz="1800" b="1" dirty="0">
                <a:solidFill>
                  <a:schemeClr val="tx1"/>
                </a:solidFill>
              </a:rPr>
              <a:t>上</a:t>
            </a:r>
            <a:r>
              <a:rPr lang="zh-CN" altLang="en-US" sz="1800" b="1" dirty="0">
                <a:solidFill>
                  <a:srgbClr val="FF0000"/>
                </a:solidFill>
              </a:rPr>
              <a:t>签到</a:t>
            </a:r>
          </a:p>
          <a:p>
            <a:pPr>
              <a:lnSpc>
                <a:spcPct val="210000"/>
              </a:lnSpc>
            </a:pPr>
            <a:r>
              <a:rPr lang="zh-CN" altLang="en-US" sz="1800" b="1" dirty="0">
                <a:solidFill>
                  <a:schemeClr val="tx1"/>
                </a:solidFill>
              </a:rPr>
              <a:t>教师检查</a:t>
            </a:r>
            <a:r>
              <a:rPr lang="zh-CN" altLang="en-US" sz="1800" b="1" dirty="0">
                <a:solidFill>
                  <a:srgbClr val="FF0000"/>
                </a:solidFill>
              </a:rPr>
              <a:t>预习情况</a:t>
            </a:r>
          </a:p>
          <a:p>
            <a:pPr>
              <a:lnSpc>
                <a:spcPct val="210000"/>
              </a:lnSpc>
            </a:pPr>
            <a:r>
              <a:rPr lang="zh-CN" altLang="en-US" sz="1800" b="1" dirty="0">
                <a:solidFill>
                  <a:schemeClr val="tx1"/>
                </a:solidFill>
                <a:sym typeface="黑体" panose="02010609060101010101" pitchFamily="2" charset="-122"/>
              </a:rPr>
              <a:t>教师讲解后，</a:t>
            </a:r>
            <a:r>
              <a:rPr lang="zh-CN" altLang="en-US" sz="1800" b="1" dirty="0">
                <a:solidFill>
                  <a:schemeClr val="tx1"/>
                </a:solidFill>
              </a:rPr>
              <a:t>开始实验操作、数据记录</a:t>
            </a:r>
            <a:endParaRPr lang="en-US" altLang="zh-CN" sz="1800" b="1" dirty="0"/>
          </a:p>
          <a:p>
            <a:pPr>
              <a:lnSpc>
                <a:spcPct val="210000"/>
              </a:lnSpc>
            </a:pPr>
            <a:r>
              <a:rPr lang="zh-CN" altLang="en-US" sz="1800" b="1" dirty="0">
                <a:solidFill>
                  <a:schemeClr val="tx1"/>
                </a:solidFill>
              </a:rPr>
              <a:t>完成实验后</a:t>
            </a:r>
            <a:r>
              <a:rPr lang="en-US" altLang="zh-CN" sz="1800" b="1" dirty="0">
                <a:solidFill>
                  <a:schemeClr val="tx1"/>
                </a:solidFill>
              </a:rPr>
              <a:t>,</a:t>
            </a:r>
            <a:r>
              <a:rPr lang="zh-CN" altLang="en-US" sz="1800" b="1" dirty="0">
                <a:solidFill>
                  <a:schemeClr val="tx1"/>
                </a:solidFill>
              </a:rPr>
              <a:t>在</a:t>
            </a:r>
            <a:r>
              <a:rPr lang="zh-CN" altLang="en-US" sz="1800" b="1" dirty="0">
                <a:solidFill>
                  <a:srgbClr val="FF0000"/>
                </a:solidFill>
              </a:rPr>
              <a:t>预习报告</a:t>
            </a:r>
            <a:r>
              <a:rPr lang="zh-CN" altLang="en-US" sz="1800" b="1" dirty="0">
                <a:solidFill>
                  <a:schemeClr val="tx1"/>
                </a:solidFill>
              </a:rPr>
              <a:t>实验数据记录处请老师</a:t>
            </a:r>
            <a:r>
              <a:rPr lang="zh-CN" altLang="en-US" sz="1800" b="1" dirty="0">
                <a:solidFill>
                  <a:srgbClr val="E50112"/>
                </a:solidFill>
                <a:latin typeface="Arial" panose="020B0604020202020204" pitchFamily="34" charset="0"/>
                <a:ea typeface="微软雅黑" panose="020B0503020204020204" charset="-122"/>
              </a:rPr>
              <a:t>签名、标注日期后带回</a:t>
            </a:r>
            <a:endParaRPr lang="en-US" altLang="zh-CN" sz="1800" b="1" dirty="0">
              <a:solidFill>
                <a:srgbClr val="E50112"/>
              </a:solidFill>
              <a:latin typeface="Arial" panose="020B0604020202020204" pitchFamily="34" charset="0"/>
              <a:ea typeface="微软雅黑" panose="020B0503020204020204" charset="-122"/>
            </a:endParaRPr>
          </a:p>
          <a:p>
            <a:pPr>
              <a:lnSpc>
                <a:spcPct val="210000"/>
              </a:lnSpc>
            </a:pPr>
            <a:r>
              <a:rPr lang="zh-CN" altLang="en-US" sz="1800" b="1" dirty="0"/>
              <a:t>在</a:t>
            </a:r>
            <a:r>
              <a:rPr lang="zh-CN" altLang="en-US" sz="1800" b="1" dirty="0">
                <a:solidFill>
                  <a:srgbClr val="FF0000"/>
                </a:solidFill>
              </a:rPr>
              <a:t>实验仪器设备工作记录本</a:t>
            </a:r>
            <a:r>
              <a:rPr lang="zh-CN" altLang="en-US" sz="1800" b="1" dirty="0"/>
              <a:t>上记录实验时间、实验者姓名、学号、仪器使用情况等，请老师</a:t>
            </a:r>
            <a:r>
              <a:rPr lang="zh-CN" altLang="en-US" sz="1800" b="1" dirty="0">
                <a:solidFill>
                  <a:srgbClr val="E50112"/>
                </a:solidFill>
                <a:latin typeface="Arial" panose="020B0604020202020204" pitchFamily="34" charset="0"/>
                <a:ea typeface="微软雅黑" panose="020B0503020204020204" charset="-122"/>
              </a:rPr>
              <a:t>签名、标注日期后放回原处</a:t>
            </a:r>
          </a:p>
          <a:p>
            <a:pPr>
              <a:lnSpc>
                <a:spcPct val="210000"/>
              </a:lnSpc>
            </a:pPr>
            <a:r>
              <a:rPr lang="zh-CN" altLang="en-US" sz="1800" b="1" dirty="0">
                <a:solidFill>
                  <a:schemeClr val="tx1"/>
                </a:solidFill>
              </a:rPr>
              <a:t>离开实验室前</a:t>
            </a:r>
          </a:p>
          <a:p>
            <a:pPr lvl="1">
              <a:lnSpc>
                <a:spcPct val="210000"/>
              </a:lnSpc>
            </a:pPr>
            <a:r>
              <a:rPr lang="zh-CN" altLang="en-US" sz="1800" b="1" dirty="0"/>
              <a:t>关闭仪器电源、按定位要求摆放仪器</a:t>
            </a:r>
            <a:endParaRPr lang="en-US" altLang="zh-CN" sz="1800" b="1" dirty="0"/>
          </a:p>
          <a:p>
            <a:pPr lvl="1">
              <a:lnSpc>
                <a:spcPct val="210000"/>
              </a:lnSpc>
            </a:pPr>
            <a:r>
              <a:rPr lang="zh-CN" altLang="en-US" sz="1800" b="1" dirty="0"/>
              <a:t>座椅放回原存放处、整齐堆叠</a:t>
            </a:r>
            <a:endParaRPr lang="en-US" altLang="zh-CN" sz="1800" b="1" dirty="0"/>
          </a:p>
          <a:p>
            <a:pPr lvl="1">
              <a:lnSpc>
                <a:spcPct val="210000"/>
              </a:lnSpc>
            </a:pPr>
            <a:endParaRPr lang="zh-CN" altLang="en-US" sz="1800" b="1" dirty="0"/>
          </a:p>
        </p:txBody>
      </p:sp>
      <p:sp>
        <p:nvSpPr>
          <p:cNvPr id="134146" name="Line 8"/>
          <p:cNvSpPr/>
          <p:nvPr/>
        </p:nvSpPr>
        <p:spPr>
          <a:xfrm>
            <a:off x="899592" y="1075407"/>
            <a:ext cx="0" cy="5745163"/>
          </a:xfrm>
          <a:prstGeom prst="line">
            <a:avLst/>
          </a:prstGeom>
          <a:ln w="34925" cap="flat" cmpd="sng">
            <a:solidFill>
              <a:srgbClr val="3366FF"/>
            </a:solidFill>
            <a:prstDash val="solid"/>
            <a:round/>
            <a:headEnd type="none" w="med" len="med"/>
            <a:tailEnd type="none" w="med" len="med"/>
          </a:ln>
        </p:spPr>
      </p:sp>
      <p:sp>
        <p:nvSpPr>
          <p:cNvPr id="134147" name="AutoShape 9"/>
          <p:cNvSpPr>
            <a:spLocks noChangeAspect="1"/>
          </p:cNvSpPr>
          <p:nvPr/>
        </p:nvSpPr>
        <p:spPr>
          <a:xfrm rot="5400000">
            <a:off x="893242" y="3604295"/>
            <a:ext cx="107950" cy="95250"/>
          </a:xfrm>
          <a:prstGeom prst="triangle">
            <a:avLst>
              <a:gd name="adj" fmla="val 50000"/>
            </a:avLst>
          </a:prstGeom>
          <a:solidFill>
            <a:srgbClr val="3366FF"/>
          </a:solidFill>
          <a:ln w="28575">
            <a:noFill/>
          </a:ln>
        </p:spPr>
        <p:txBody>
          <a:bodyPr anchor="t">
            <a:spAutoFit/>
          </a:bodyPr>
          <a:lstStyle/>
          <a:p>
            <a:endParaRPr lang="zh-CN" altLang="en-US" dirty="0">
              <a:latin typeface="Arial" panose="020B0604020202020204" pitchFamily="34" charset="0"/>
              <a:ea typeface="微软雅黑" panose="020B0503020204020204" charset="-122"/>
            </a:endParaRPr>
          </a:p>
        </p:txBody>
      </p:sp>
      <p:sp>
        <p:nvSpPr>
          <p:cNvPr id="134148" name="Text Box 10"/>
          <p:cNvSpPr txBox="1"/>
          <p:nvPr/>
        </p:nvSpPr>
        <p:spPr>
          <a:xfrm>
            <a:off x="304800" y="1897732"/>
            <a:ext cx="611188" cy="3852863"/>
          </a:xfrm>
          <a:prstGeom prst="rect">
            <a:avLst/>
          </a:prstGeom>
          <a:noFill/>
          <a:ln w="19050">
            <a:noFill/>
          </a:ln>
        </p:spPr>
        <p:txBody>
          <a:bodyPr vert="eaVert" anchor="t">
            <a:spAutoFit/>
          </a:bodyPr>
          <a:lstStyle/>
          <a:p>
            <a:pPr algn="dist">
              <a:spcBef>
                <a:spcPct val="50000"/>
              </a:spcBef>
            </a:pPr>
            <a:r>
              <a:rPr lang="zh-CN" altLang="en-US" sz="2800" dirty="0">
                <a:solidFill>
                  <a:srgbClr val="3366FF"/>
                </a:solidFill>
                <a:latin typeface="Arial" panose="020B0604020202020204" pitchFamily="34" charset="0"/>
                <a:ea typeface="微软雅黑" panose="020B0503020204020204" charset="-122"/>
              </a:rPr>
              <a:t>上课流程</a:t>
            </a:r>
          </a:p>
        </p:txBody>
      </p:sp>
      <p:sp>
        <p:nvSpPr>
          <p:cNvPr id="6"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课程相关事项</a:t>
            </a:r>
          </a:p>
        </p:txBody>
      </p:sp>
      <p:pic>
        <p:nvPicPr>
          <p:cNvPr id="2" name="图片 1"/>
          <p:cNvPicPr>
            <a:picLocks noChangeAspect="1"/>
          </p:cNvPicPr>
          <p:nvPr/>
        </p:nvPicPr>
        <p:blipFill>
          <a:blip r:embed="rId2"/>
          <a:stretch>
            <a:fillRect/>
          </a:stretch>
        </p:blipFill>
        <p:spPr>
          <a:xfrm>
            <a:off x="107504" y="375352"/>
            <a:ext cx="390178" cy="499915"/>
          </a:xfrm>
          <a:prstGeom prst="rect">
            <a:avLst/>
          </a:prstGeom>
        </p:spPr>
      </p:pic>
      <p:pic>
        <p:nvPicPr>
          <p:cNvPr id="150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4094660"/>
            <a:ext cx="2016224" cy="2725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6665" y="5851197"/>
            <a:ext cx="3059831" cy="97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9551" y="1313747"/>
            <a:ext cx="3094058" cy="171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椭圆 14"/>
          <p:cNvSpPr>
            <a:spLocks noChangeAspect="1"/>
          </p:cNvSpPr>
          <p:nvPr/>
        </p:nvSpPr>
        <p:spPr>
          <a:xfrm>
            <a:off x="107504" y="409575"/>
            <a:ext cx="384175" cy="490538"/>
          </a:xfrm>
          <a:custGeom>
            <a:avLst/>
            <a:gdLst/>
            <a:ahLst/>
            <a:cxnLst>
              <a:cxn ang="0">
                <a:pos x="33059" y="6458"/>
              </a:cxn>
              <a:cxn ang="0">
                <a:pos x="8685" y="30770"/>
              </a:cxn>
              <a:cxn ang="0">
                <a:pos x="33059" y="55082"/>
              </a:cxn>
              <a:cxn ang="0">
                <a:pos x="57433" y="30770"/>
              </a:cxn>
              <a:cxn ang="0">
                <a:pos x="33059" y="6458"/>
              </a:cxn>
              <a:cxn ang="0">
                <a:pos x="33059" y="0"/>
              </a:cxn>
              <a:cxn ang="0">
                <a:pos x="66117" y="33350"/>
              </a:cxn>
              <a:cxn ang="0">
                <a:pos x="55827" y="57438"/>
              </a:cxn>
              <a:cxn ang="0">
                <a:pos x="33041" y="84316"/>
              </a:cxn>
              <a:cxn ang="0">
                <a:pos x="10167" y="57335"/>
              </a:cxn>
              <a:cxn ang="0">
                <a:pos x="5790" y="52172"/>
              </a:cxn>
              <a:cxn ang="0">
                <a:pos x="5736" y="52110"/>
              </a:cxn>
              <a:cxn ang="0">
                <a:pos x="5738" y="52110"/>
              </a:cxn>
              <a:cxn ang="0">
                <a:pos x="0" y="33350"/>
              </a:cxn>
              <a:cxn ang="0">
                <a:pos x="33059" y="0"/>
              </a:cxn>
            </a:cxnLst>
            <a:rect l="0" t="0" r="0" b="0"/>
            <a:pathLst>
              <a:path w="2232248" h="2853888">
                <a:moveTo>
                  <a:pt x="1116124" y="218579"/>
                </a:moveTo>
                <a:cubicBezTo>
                  <a:pt x="661639" y="218579"/>
                  <a:pt x="293207" y="587011"/>
                  <a:pt x="293207" y="1041496"/>
                </a:cubicBezTo>
                <a:cubicBezTo>
                  <a:pt x="293207" y="1495981"/>
                  <a:pt x="661639" y="1864413"/>
                  <a:pt x="1116124" y="1864413"/>
                </a:cubicBezTo>
                <a:cubicBezTo>
                  <a:pt x="1570609" y="1864413"/>
                  <a:pt x="1939041" y="1495981"/>
                  <a:pt x="1939041" y="1041496"/>
                </a:cubicBezTo>
                <a:cubicBezTo>
                  <a:pt x="1939041" y="587011"/>
                  <a:pt x="1570609" y="218579"/>
                  <a:pt x="1116124" y="218579"/>
                </a:cubicBezTo>
                <a:close/>
                <a:moveTo>
                  <a:pt x="1116124" y="0"/>
                </a:moveTo>
                <a:cubicBezTo>
                  <a:pt x="1732542" y="0"/>
                  <a:pt x="2232248" y="505394"/>
                  <a:pt x="2232248" y="1128828"/>
                </a:cubicBezTo>
                <a:cubicBezTo>
                  <a:pt x="2232248" y="1450189"/>
                  <a:pt x="2099473" y="1740187"/>
                  <a:pt x="1884839" y="1944139"/>
                </a:cubicBezTo>
                <a:lnTo>
                  <a:pt x="1115514" y="2853888"/>
                </a:lnTo>
                <a:lnTo>
                  <a:pt x="343249" y="1940667"/>
                </a:lnTo>
                <a:cubicBezTo>
                  <a:pt x="287293" y="1888725"/>
                  <a:pt x="237960" y="1829860"/>
                  <a:pt x="195468" y="1765912"/>
                </a:cubicBezTo>
                <a:lnTo>
                  <a:pt x="193669" y="1763785"/>
                </a:lnTo>
                <a:lnTo>
                  <a:pt x="193731" y="1763785"/>
                </a:lnTo>
                <a:cubicBezTo>
                  <a:pt x="71337" y="1583088"/>
                  <a:pt x="0" y="1364383"/>
                  <a:pt x="0" y="1128828"/>
                </a:cubicBezTo>
                <a:cubicBezTo>
                  <a:pt x="0" y="505394"/>
                  <a:pt x="499706" y="0"/>
                  <a:pt x="1116124" y="0"/>
                </a:cubicBezTo>
                <a:close/>
              </a:path>
            </a:pathLst>
          </a:custGeom>
          <a:solidFill>
            <a:srgbClr val="538CD5"/>
          </a:solidFill>
          <a:ln w="3175" cap="flat" cmpd="sng">
            <a:solidFill>
              <a:srgbClr val="FFFFFF"/>
            </a:solidFill>
            <a:prstDash val="solid"/>
            <a:bevel/>
            <a:headEnd type="none" w="med" len="med"/>
            <a:tailEnd type="none" w="med" len="med"/>
          </a:ln>
        </p:spPr>
        <p:txBody>
          <a:bodyPr/>
          <a:lstStyle/>
          <a:p>
            <a:endParaRPr lang="zh-CN" altLang="en-US"/>
          </a:p>
        </p:txBody>
      </p:sp>
      <p:sp>
        <p:nvSpPr>
          <p:cNvPr id="140291" name="Rectangle 12"/>
          <p:cNvSpPr/>
          <p:nvPr/>
        </p:nvSpPr>
        <p:spPr>
          <a:xfrm>
            <a:off x="111125" y="1124744"/>
            <a:ext cx="3514725" cy="503237"/>
          </a:xfrm>
          <a:prstGeom prst="rect">
            <a:avLst/>
          </a:prstGeom>
          <a:solidFill>
            <a:srgbClr val="3366FF"/>
          </a:solidFill>
          <a:ln w="9525">
            <a:noFill/>
          </a:ln>
        </p:spPr>
        <p:txBody>
          <a:bodyPr anchor="ctr"/>
          <a:lstStyle/>
          <a:p>
            <a:pPr algn="ctr" eaLnBrk="0" hangingPunct="0"/>
            <a:r>
              <a:rPr lang="zh-CN" altLang="en-US" sz="2400" b="1" dirty="0">
                <a:solidFill>
                  <a:schemeClr val="bg1"/>
                </a:solidFill>
                <a:ea typeface="黑体" panose="02010609060101010101" pitchFamily="2" charset="-122"/>
              </a:rPr>
              <a:t>桌面及地面</a:t>
            </a:r>
            <a:r>
              <a:rPr lang="zh-CN" altLang="en-US" sz="2400" b="1" dirty="0">
                <a:solidFill>
                  <a:schemeClr val="bg1"/>
                </a:solidFill>
                <a:latin typeface="Arial" panose="020B0604020202020204" pitchFamily="34" charset="0"/>
                <a:ea typeface="黑体" panose="02010609060101010101" pitchFamily="2" charset="-122"/>
              </a:rPr>
              <a:t>物品定位</a:t>
            </a:r>
          </a:p>
        </p:txBody>
      </p:sp>
      <p:pic>
        <p:nvPicPr>
          <p:cNvPr id="140292" name="Picture 7"/>
          <p:cNvPicPr>
            <a:picLocks noChangeAspect="1"/>
          </p:cNvPicPr>
          <p:nvPr/>
        </p:nvPicPr>
        <p:blipFill>
          <a:blip r:embed="rId2"/>
          <a:stretch>
            <a:fillRect/>
          </a:stretch>
        </p:blipFill>
        <p:spPr>
          <a:xfrm>
            <a:off x="141164" y="1844154"/>
            <a:ext cx="3902075" cy="2520280"/>
          </a:xfrm>
          <a:prstGeom prst="rect">
            <a:avLst/>
          </a:prstGeom>
          <a:noFill/>
          <a:ln w="38100">
            <a:noFill/>
          </a:ln>
        </p:spPr>
      </p:pic>
      <p:pic>
        <p:nvPicPr>
          <p:cNvPr id="140293" name="Picture 10"/>
          <p:cNvPicPr>
            <a:picLocks noChangeAspect="1"/>
          </p:cNvPicPr>
          <p:nvPr/>
        </p:nvPicPr>
        <p:blipFill>
          <a:blip r:embed="rId3"/>
          <a:stretch>
            <a:fillRect/>
          </a:stretch>
        </p:blipFill>
        <p:spPr>
          <a:xfrm>
            <a:off x="4644008" y="1844154"/>
            <a:ext cx="2027018" cy="2520281"/>
          </a:xfrm>
          <a:prstGeom prst="rect">
            <a:avLst/>
          </a:prstGeom>
          <a:noFill/>
          <a:ln w="38100">
            <a:noFill/>
          </a:ln>
        </p:spPr>
      </p:pic>
      <p:pic>
        <p:nvPicPr>
          <p:cNvPr id="7" name="Picture 7" descr="模型"/>
          <p:cNvPicPr>
            <a:picLocks noChangeAspect="1"/>
          </p:cNvPicPr>
          <p:nvPr/>
        </p:nvPicPr>
        <p:blipFill>
          <a:blip r:embed="rId4"/>
          <a:stretch>
            <a:fillRect/>
          </a:stretch>
        </p:blipFill>
        <p:spPr>
          <a:xfrm>
            <a:off x="165869" y="4608660"/>
            <a:ext cx="3902075" cy="2060700"/>
          </a:xfrm>
          <a:prstGeom prst="rect">
            <a:avLst/>
          </a:prstGeom>
          <a:noFill/>
          <a:ln w="9525">
            <a:noFill/>
          </a:ln>
        </p:spPr>
      </p:pic>
      <p:pic>
        <p:nvPicPr>
          <p:cNvPr id="8" name="Picture 8" descr="实物"/>
          <p:cNvPicPr>
            <a:picLocks noChangeAspect="1"/>
          </p:cNvPicPr>
          <p:nvPr/>
        </p:nvPicPr>
        <p:blipFill>
          <a:blip r:embed="rId5"/>
          <a:stretch>
            <a:fillRect/>
          </a:stretch>
        </p:blipFill>
        <p:spPr>
          <a:xfrm>
            <a:off x="4644009" y="4608661"/>
            <a:ext cx="4032446" cy="2060699"/>
          </a:xfrm>
          <a:prstGeom prst="rect">
            <a:avLst/>
          </a:prstGeom>
          <a:noFill/>
          <a:ln w="9525">
            <a:noFill/>
          </a:ln>
        </p:spPr>
      </p:pic>
      <p:pic>
        <p:nvPicPr>
          <p:cNvPr id="9"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04248" y="1844153"/>
            <a:ext cx="1872207" cy="252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课程相关事项</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08720"/>
            <a:ext cx="8840882" cy="2478564"/>
          </a:xfrm>
          <a:prstGeom prst="rect">
            <a:avLst/>
          </a:prstGeom>
          <a:noFill/>
        </p:spPr>
        <p:txBody>
          <a:bodyPr wrap="none" lIns="91440" tIns="45720" rIns="91440" bIns="45720">
            <a:spAutoFit/>
          </a:bodyPr>
          <a:lstStyle/>
          <a:p>
            <a:pPr>
              <a:lnSpc>
                <a:spcPct val="200000"/>
              </a:lnSpc>
            </a:pPr>
            <a:r>
              <a:rPr lang="zh-CN" altLang="en-US" sz="5400" b="1" dirty="0">
                <a:ln w="22225">
                  <a:solidFill>
                    <a:schemeClr val="accent2"/>
                  </a:solidFill>
                  <a:prstDash val="solid"/>
                </a:ln>
                <a:solidFill>
                  <a:schemeClr val="accent2">
                    <a:lumMod val="40000"/>
                    <a:lumOff val="60000"/>
                  </a:schemeClr>
                </a:solidFill>
              </a:rPr>
              <a:t>   “</a:t>
            </a:r>
            <a:r>
              <a:rPr lang="en-US" altLang="zh-CN" sz="5400" b="1" dirty="0">
                <a:ln w="22225">
                  <a:solidFill>
                    <a:schemeClr val="accent2"/>
                  </a:solidFill>
                  <a:prstDash val="solid"/>
                </a:ln>
                <a:solidFill>
                  <a:schemeClr val="accent2">
                    <a:lumMod val="40000"/>
                    <a:lumOff val="60000"/>
                  </a:schemeClr>
                </a:solidFill>
              </a:rPr>
              <a:t>21</a:t>
            </a:r>
            <a:r>
              <a:rPr lang="zh-CN" altLang="en-US" sz="2800" b="1" dirty="0">
                <a:ln w="22225">
                  <a:solidFill>
                    <a:schemeClr val="accent2"/>
                  </a:solidFill>
                  <a:prstDash val="solid"/>
                </a:ln>
                <a:solidFill>
                  <a:schemeClr val="accent2">
                    <a:lumMod val="40000"/>
                    <a:lumOff val="60000"/>
                  </a:schemeClr>
                </a:solidFill>
              </a:rPr>
              <a:t>世纪，物理学知识应该是一个自称自己是</a:t>
            </a:r>
            <a:endParaRPr lang="en-US" altLang="zh-CN" sz="2800" b="1" dirty="0">
              <a:ln w="22225">
                <a:solidFill>
                  <a:schemeClr val="accent2"/>
                </a:solidFill>
                <a:prstDash val="solid"/>
              </a:ln>
              <a:solidFill>
                <a:schemeClr val="accent2">
                  <a:lumMod val="40000"/>
                  <a:lumOff val="60000"/>
                </a:schemeClr>
              </a:solidFill>
            </a:endParaRPr>
          </a:p>
          <a:p>
            <a:pPr>
              <a:lnSpc>
                <a:spcPct val="200000"/>
              </a:lnSpc>
            </a:pPr>
            <a:r>
              <a:rPr lang="zh-CN" altLang="en-US" sz="2800" b="1" dirty="0">
                <a:ln w="22225">
                  <a:solidFill>
                    <a:schemeClr val="accent2"/>
                  </a:solidFill>
                  <a:prstDash val="solid"/>
                </a:ln>
                <a:solidFill>
                  <a:schemeClr val="accent2">
                    <a:lumMod val="40000"/>
                    <a:lumOff val="60000"/>
                  </a:schemeClr>
                </a:solidFill>
              </a:rPr>
              <a:t>受过教育的人的标配。所以，你怎么可以不懂物理？”</a:t>
            </a:r>
          </a:p>
        </p:txBody>
      </p:sp>
      <p:sp>
        <p:nvSpPr>
          <p:cNvPr id="4" name="文本框 3"/>
          <p:cNvSpPr txBox="1"/>
          <p:nvPr/>
        </p:nvSpPr>
        <p:spPr>
          <a:xfrm>
            <a:off x="4343218" y="4365104"/>
            <a:ext cx="4333238" cy="523220"/>
          </a:xfrm>
          <a:prstGeom prst="rect">
            <a:avLst/>
          </a:prstGeom>
          <a:noFill/>
        </p:spPr>
        <p:txBody>
          <a:bodyPr wrap="none" rtlCol="0">
            <a:spAutoFit/>
          </a:bodyPr>
          <a:lstStyle/>
          <a:p>
            <a:r>
              <a:rPr lang="en-US" altLang="zh-CN" sz="2800" b="1" dirty="0">
                <a:solidFill>
                  <a:srgbClr val="FF0000"/>
                </a:solidFill>
              </a:rPr>
              <a:t>——</a:t>
            </a:r>
            <a:r>
              <a:rPr lang="zh-CN" altLang="en-US" sz="2800" b="1" dirty="0">
                <a:solidFill>
                  <a:srgbClr val="FF0000"/>
                </a:solidFill>
              </a:rPr>
              <a:t>中科院科学家  曹则贤</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Box 7"/>
          <p:cNvSpPr txBox="1">
            <a:spLocks noChangeArrowheads="1"/>
          </p:cNvSpPr>
          <p:nvPr/>
        </p:nvSpPr>
        <p:spPr bwMode="auto">
          <a:xfrm>
            <a:off x="5580112" y="1412776"/>
            <a:ext cx="3563888"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lnSpc>
                <a:spcPct val="150000"/>
              </a:lnSpc>
            </a:pPr>
            <a:r>
              <a:rPr lang="zh-CN" altLang="en-US" sz="2400" b="1" dirty="0">
                <a:solidFill>
                  <a:srgbClr val="FF0000"/>
                </a:solidFill>
              </a:rPr>
              <a:t>注：</a:t>
            </a:r>
            <a:endParaRPr lang="en-US" altLang="zh-CN" sz="2400" b="1" dirty="0">
              <a:solidFill>
                <a:srgbClr val="FF0000"/>
              </a:solidFill>
            </a:endParaRPr>
          </a:p>
          <a:p>
            <a:pPr eaLnBrk="1" hangingPunct="1">
              <a:lnSpc>
                <a:spcPct val="150000"/>
              </a:lnSpc>
            </a:pPr>
            <a:r>
              <a:rPr lang="en-US" altLang="zh-CN" sz="2000" b="1" dirty="0">
                <a:solidFill>
                  <a:srgbClr val="FF0000"/>
                </a:solidFill>
              </a:rPr>
              <a:t>1.</a:t>
            </a:r>
            <a:r>
              <a:rPr lang="zh-CN" altLang="en-US" sz="2000" b="1" dirty="0"/>
              <a:t>上午</a:t>
            </a:r>
            <a:r>
              <a:rPr lang="en-US" altLang="zh-CN" sz="2000" b="1" dirty="0"/>
              <a:t>8:00/</a:t>
            </a:r>
            <a:r>
              <a:rPr lang="zh-CN" altLang="en-US" sz="2000" b="1" dirty="0"/>
              <a:t>下午</a:t>
            </a:r>
            <a:r>
              <a:rPr lang="en-US" altLang="zh-CN" sz="2000" b="1" dirty="0"/>
              <a:t>14</a:t>
            </a:r>
            <a:r>
              <a:rPr lang="zh-CN" altLang="en-US" sz="2000" b="1" dirty="0"/>
              <a:t>：</a:t>
            </a:r>
            <a:r>
              <a:rPr lang="en-US" altLang="zh-CN" sz="2000" b="1" dirty="0"/>
              <a:t>30</a:t>
            </a:r>
          </a:p>
          <a:p>
            <a:pPr eaLnBrk="1" hangingPunct="1">
              <a:lnSpc>
                <a:spcPct val="150000"/>
              </a:lnSpc>
            </a:pPr>
            <a:r>
              <a:rPr lang="en-US" altLang="zh-CN" sz="2000" b="1" dirty="0"/>
              <a:t> </a:t>
            </a:r>
            <a:r>
              <a:rPr lang="zh-CN" altLang="en-US" sz="2000" b="1" dirty="0"/>
              <a:t>开始上课</a:t>
            </a:r>
            <a:endParaRPr lang="en-US" altLang="zh-CN" sz="2000" b="1" dirty="0"/>
          </a:p>
          <a:p>
            <a:pPr eaLnBrk="1" hangingPunct="1">
              <a:lnSpc>
                <a:spcPct val="150000"/>
              </a:lnSpc>
            </a:pPr>
            <a:r>
              <a:rPr lang="en-US" altLang="zh-CN" sz="2000" b="1" dirty="0">
                <a:solidFill>
                  <a:srgbClr val="FF0000"/>
                </a:solidFill>
              </a:rPr>
              <a:t>2</a:t>
            </a:r>
            <a:r>
              <a:rPr lang="en-US" altLang="zh-CN" sz="2000" b="1" dirty="0"/>
              <a:t>.</a:t>
            </a:r>
            <a:r>
              <a:rPr lang="zh-CN" altLang="en-US" sz="2000" b="1" dirty="0"/>
              <a:t>实验序号与课本对应</a:t>
            </a:r>
            <a:endParaRPr lang="en-US" altLang="zh-CN" sz="2000" b="1" dirty="0"/>
          </a:p>
          <a:p>
            <a:pPr algn="dist" eaLnBrk="1" hangingPunct="1">
              <a:lnSpc>
                <a:spcPct val="150000"/>
              </a:lnSpc>
            </a:pPr>
            <a:r>
              <a:rPr lang="en-US" altLang="zh-CN" sz="2000" b="1" dirty="0">
                <a:solidFill>
                  <a:srgbClr val="FF0000"/>
                </a:solidFill>
              </a:rPr>
              <a:t>3.</a:t>
            </a:r>
            <a:r>
              <a:rPr lang="zh-CN" altLang="en-US" sz="2000" b="1" dirty="0"/>
              <a:t>括号内数字表示翔安校区</a:t>
            </a:r>
            <a:endParaRPr lang="en-US" altLang="zh-CN" sz="2000" b="1" dirty="0"/>
          </a:p>
          <a:p>
            <a:pPr eaLnBrk="1" hangingPunct="1">
              <a:lnSpc>
                <a:spcPct val="150000"/>
              </a:lnSpc>
            </a:pPr>
            <a:r>
              <a:rPr lang="zh-CN" sz="2000" b="1" dirty="0"/>
              <a:t>新工科大楼（高尔夫球场旁）</a:t>
            </a:r>
            <a:r>
              <a:rPr lang="zh-CN" altLang="en-US" sz="2000" b="1" dirty="0"/>
              <a:t>的实验室房间号；</a:t>
            </a:r>
            <a:endParaRPr lang="en-US" altLang="zh-CN" sz="2000" b="1" dirty="0"/>
          </a:p>
          <a:p>
            <a:pPr eaLnBrk="1" hangingPunct="1">
              <a:lnSpc>
                <a:spcPct val="150000"/>
              </a:lnSpc>
            </a:pPr>
            <a:r>
              <a:rPr lang="en-US" altLang="zh-CN" sz="2000" b="1" dirty="0">
                <a:solidFill>
                  <a:srgbClr val="FF0000"/>
                </a:solidFill>
              </a:rPr>
              <a:t>4.</a:t>
            </a:r>
            <a:r>
              <a:rPr lang="zh-CN" altLang="en-US" sz="2000" b="1" dirty="0"/>
              <a:t>若遇节、假日，实验顺延。</a:t>
            </a:r>
          </a:p>
        </p:txBody>
      </p:sp>
      <p:sp>
        <p:nvSpPr>
          <p:cNvPr id="4"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课程相关事项</a:t>
            </a:r>
          </a:p>
        </p:txBody>
      </p:sp>
      <p:pic>
        <p:nvPicPr>
          <p:cNvPr id="5" name="图片 4"/>
          <p:cNvPicPr>
            <a:picLocks noChangeAspect="1"/>
          </p:cNvPicPr>
          <p:nvPr/>
        </p:nvPicPr>
        <p:blipFill>
          <a:blip r:embed="rId3"/>
          <a:stretch>
            <a:fillRect/>
          </a:stretch>
        </p:blipFill>
        <p:spPr>
          <a:xfrm>
            <a:off x="107504" y="375352"/>
            <a:ext cx="390178" cy="499915"/>
          </a:xfrm>
          <a:prstGeom prst="rect">
            <a:avLst/>
          </a:prstGeom>
        </p:spPr>
      </p:pic>
      <p:pic>
        <p:nvPicPr>
          <p:cNvPr id="3" name="图片 2"/>
          <p:cNvPicPr>
            <a:picLocks noChangeAspect="1"/>
          </p:cNvPicPr>
          <p:nvPr>
            <p:custDataLst>
              <p:tags r:id="rId1"/>
            </p:custDataLst>
          </p:nvPr>
        </p:nvPicPr>
        <p:blipFill>
          <a:blip r:embed="rId4"/>
          <a:srcRect b="7930"/>
          <a:stretch>
            <a:fillRect/>
          </a:stretch>
        </p:blipFill>
        <p:spPr>
          <a:xfrm>
            <a:off x="26035" y="1052830"/>
            <a:ext cx="5633085" cy="5803900"/>
          </a:xfrm>
          <a:prstGeom prst="rect">
            <a:avLst/>
          </a:prstGeom>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矩形 3"/>
          <p:cNvSpPr/>
          <p:nvPr/>
        </p:nvSpPr>
        <p:spPr>
          <a:xfrm>
            <a:off x="251520" y="1289168"/>
            <a:ext cx="8640960" cy="5894947"/>
          </a:xfrm>
          <a:prstGeom prst="rect">
            <a:avLst/>
          </a:prstGeom>
          <a:noFill/>
          <a:ln w="9525">
            <a:noFill/>
          </a:ln>
        </p:spPr>
        <p:txBody>
          <a:bodyPr wrap="square" anchor="t">
            <a:spAutoFit/>
          </a:bodyPr>
          <a:lstStyle/>
          <a:p>
            <a:pPr algn="just">
              <a:lnSpc>
                <a:spcPts val="4000"/>
              </a:lnSpc>
              <a:buClr>
                <a:schemeClr val="accent2"/>
              </a:buClr>
              <a:buSzPct val="85000"/>
            </a:pPr>
            <a:r>
              <a:rPr lang="zh-CN" altLang="en-US" sz="2800" b="1" dirty="0">
                <a:solidFill>
                  <a:srgbClr val="0000FF"/>
                </a:solidFill>
                <a:ea typeface="黑体" panose="02010609060101010101" pitchFamily="2" charset="-122"/>
              </a:rPr>
              <a:t>请假</a:t>
            </a:r>
            <a:r>
              <a:rPr lang="zh-CN" altLang="en-US" sz="2800" b="1" dirty="0">
                <a:ea typeface="黑体" panose="02010609060101010101" pitchFamily="2" charset="-122"/>
              </a:rPr>
              <a:t>事宜。</a:t>
            </a:r>
            <a:r>
              <a:rPr lang="zh-CN" altLang="en-US" sz="2000" dirty="0">
                <a:ea typeface="黑体" panose="02010609060101010101" pitchFamily="2" charset="-122"/>
              </a:rPr>
              <a:t>如生病或有要事需请假，请提前告知课程负责老师，并填写好《厦门大学学生请假单》（</a:t>
            </a:r>
            <a:r>
              <a:rPr lang="zh-CN" altLang="en-US" sz="2000" dirty="0">
                <a:solidFill>
                  <a:srgbClr val="FF0000"/>
                </a:solidFill>
                <a:ea typeface="黑体" panose="02010609060101010101" pitchFamily="2" charset="-122"/>
                <a:sym typeface="黑体" panose="02010609060101010101" pitchFamily="2" charset="-122"/>
              </a:rPr>
              <a:t>辅导员或班主任签名</a:t>
            </a:r>
            <a:r>
              <a:rPr lang="zh-CN" altLang="en-US" sz="2000" dirty="0">
                <a:ea typeface="黑体" panose="02010609060101010101" pitchFamily="2" charset="-122"/>
                <a:sym typeface="黑体" panose="02010609060101010101" pitchFamily="2" charset="-122"/>
              </a:rPr>
              <a:t>），由其他同学转交任课老师</a:t>
            </a:r>
            <a:r>
              <a:rPr lang="zh-CN" altLang="en-US" sz="2000" dirty="0">
                <a:ea typeface="黑体" panose="02010609060101010101" pitchFamily="2" charset="-122"/>
              </a:rPr>
              <a:t>。</a:t>
            </a:r>
            <a:endParaRPr lang="en-US" altLang="zh-CN" sz="1400" dirty="0">
              <a:ea typeface="黑体" panose="02010609060101010101" pitchFamily="2" charset="-122"/>
            </a:endParaRPr>
          </a:p>
          <a:p>
            <a:pPr algn="just">
              <a:lnSpc>
                <a:spcPts val="4000"/>
              </a:lnSpc>
              <a:spcBef>
                <a:spcPct val="20000"/>
              </a:spcBef>
              <a:buClr>
                <a:schemeClr val="accent2"/>
              </a:buClr>
              <a:buSzPct val="85000"/>
            </a:pPr>
            <a:r>
              <a:rPr lang="zh-CN" altLang="en-US" sz="2800" b="1" dirty="0">
                <a:solidFill>
                  <a:srgbClr val="0000FF"/>
                </a:solidFill>
                <a:ea typeface="黑体" panose="02010609060101010101" pitchFamily="2" charset="-122"/>
              </a:rPr>
              <a:t>补做</a:t>
            </a:r>
            <a:r>
              <a:rPr lang="zh-CN" altLang="en-US" sz="2800" b="1" dirty="0">
                <a:ea typeface="黑体" panose="02010609060101010101" pitchFamily="2" charset="-122"/>
              </a:rPr>
              <a:t>实验。</a:t>
            </a:r>
            <a:r>
              <a:rPr lang="zh-CN" altLang="en-US" sz="2000" dirty="0">
                <a:ea typeface="黑体" panose="02010609060101010101" pitchFamily="2" charset="-122"/>
              </a:rPr>
              <a:t>补做时，以上几个签名事项同样要做到。若到其他时间段补做，报告应自行交于原时间段的相应实验老师批改。</a:t>
            </a:r>
            <a:endParaRPr lang="en-US" altLang="zh-CN" sz="1000" dirty="0">
              <a:ea typeface="黑体" panose="02010609060101010101" pitchFamily="2" charset="-122"/>
            </a:endParaRPr>
          </a:p>
          <a:p>
            <a:pPr lvl="0" algn="just">
              <a:lnSpc>
                <a:spcPts val="4000"/>
              </a:lnSpc>
              <a:buClr>
                <a:srgbClr val="333399"/>
              </a:buClr>
              <a:buSzPct val="85000"/>
            </a:pPr>
            <a:r>
              <a:rPr lang="zh-CN" altLang="en-US" sz="2800" b="1" dirty="0">
                <a:solidFill>
                  <a:srgbClr val="0000FF"/>
                </a:solidFill>
                <a:ea typeface="黑体" panose="02010609060101010101" pitchFamily="2" charset="-122"/>
              </a:rPr>
              <a:t>合做实验的同学，请注意：</a:t>
            </a:r>
          </a:p>
          <a:p>
            <a:pPr lvl="0" algn="just">
              <a:lnSpc>
                <a:spcPts val="4000"/>
              </a:lnSpc>
              <a:buClr>
                <a:srgbClr val="333399"/>
              </a:buClr>
              <a:buSzPct val="85000"/>
            </a:pPr>
            <a:r>
              <a:rPr lang="zh-CN" altLang="en-US" sz="2000" dirty="0">
                <a:solidFill>
                  <a:srgbClr val="0000FF"/>
                </a:solidFill>
                <a:ea typeface="黑体" panose="02010609060101010101" pitchFamily="2" charset="-122"/>
              </a:rPr>
              <a:t>       </a:t>
            </a:r>
            <a:r>
              <a:rPr lang="zh-CN" altLang="en-US" sz="2000" dirty="0">
                <a:solidFill>
                  <a:srgbClr val="000000"/>
                </a:solidFill>
                <a:ea typeface="黑体" panose="02010609060101010101" pitchFamily="2" charset="-122"/>
              </a:rPr>
              <a:t>因为仪器设备有限，个别同学可能两人合做。两人合做时，数据可相同或不同，但数据处理须各自</a:t>
            </a:r>
            <a:r>
              <a:rPr lang="zh-CN" altLang="en-US" sz="2000" dirty="0">
                <a:solidFill>
                  <a:srgbClr val="FF3300"/>
                </a:solidFill>
                <a:ea typeface="黑体" panose="02010609060101010101" pitchFamily="2" charset="-122"/>
                <a:sym typeface="Arial" panose="020B0604020202020204" pitchFamily="34" charset="0"/>
              </a:rPr>
              <a:t>独立完成</a:t>
            </a:r>
            <a:r>
              <a:rPr lang="zh-CN" altLang="en-US" sz="2000" dirty="0">
                <a:solidFill>
                  <a:srgbClr val="000000"/>
                </a:solidFill>
                <a:ea typeface="黑体" panose="02010609060101010101" pitchFamily="2" charset="-122"/>
              </a:rPr>
              <a:t>，</a:t>
            </a:r>
            <a:r>
              <a:rPr lang="zh-CN" altLang="en-US" sz="2000" dirty="0">
                <a:solidFill>
                  <a:srgbClr val="FF3300"/>
                </a:solidFill>
                <a:ea typeface="黑体" panose="02010609060101010101" pitchFamily="2" charset="-122"/>
                <a:sym typeface="Arial" panose="020B0604020202020204" pitchFamily="34" charset="0"/>
              </a:rPr>
              <a:t>不能</a:t>
            </a:r>
            <a:r>
              <a:rPr lang="zh-CN" altLang="en-US" sz="2000" dirty="0">
                <a:solidFill>
                  <a:srgbClr val="FF3300"/>
                </a:solidFill>
                <a:ea typeface="黑体" panose="02010609060101010101" pitchFamily="2" charset="-122"/>
              </a:rPr>
              <a:t>雷同！</a:t>
            </a:r>
            <a:endParaRPr lang="en-US" altLang="zh-CN" sz="2000" dirty="0">
              <a:solidFill>
                <a:srgbClr val="FF3300"/>
              </a:solidFill>
              <a:ea typeface="黑体" panose="02010609060101010101" pitchFamily="2" charset="-122"/>
            </a:endParaRPr>
          </a:p>
          <a:p>
            <a:pPr lvl="0" algn="just">
              <a:lnSpc>
                <a:spcPts val="4000"/>
              </a:lnSpc>
              <a:buClr>
                <a:srgbClr val="333399"/>
              </a:buClr>
              <a:buSzPct val="85000"/>
            </a:pPr>
            <a:r>
              <a:rPr lang="zh-CN" altLang="en-US" sz="2800" b="1" dirty="0">
                <a:solidFill>
                  <a:srgbClr val="0000FF"/>
                </a:solidFill>
                <a:ea typeface="黑体" panose="02010609060101010101" pitchFamily="2" charset="-122"/>
              </a:rPr>
              <a:t>期末最后考核</a:t>
            </a:r>
            <a:endParaRPr lang="en-US" altLang="zh-CN" sz="2800" b="1" dirty="0">
              <a:solidFill>
                <a:srgbClr val="0000FF"/>
              </a:solidFill>
              <a:ea typeface="黑体" panose="02010609060101010101" pitchFamily="2" charset="-122"/>
            </a:endParaRPr>
          </a:p>
          <a:p>
            <a:pPr lvl="0" algn="just">
              <a:lnSpc>
                <a:spcPts val="4000"/>
              </a:lnSpc>
              <a:buClr>
                <a:srgbClr val="333399"/>
              </a:buClr>
              <a:buSzPct val="85000"/>
            </a:pPr>
            <a:r>
              <a:rPr lang="en-US" altLang="zh-CN" sz="2000" dirty="0">
                <a:solidFill>
                  <a:srgbClr val="000000"/>
                </a:solidFill>
                <a:ea typeface="黑体" panose="02010609060101010101" pitchFamily="2" charset="-122"/>
              </a:rPr>
              <a:t>       </a:t>
            </a:r>
            <a:r>
              <a:rPr lang="zh-CN" altLang="en-US" sz="2000" dirty="0">
                <a:solidFill>
                  <a:srgbClr val="000000"/>
                </a:solidFill>
                <a:ea typeface="黑体" panose="02010609060101010101" pitchFamily="2" charset="-122"/>
              </a:rPr>
              <a:t>如果</a:t>
            </a:r>
            <a:r>
              <a:rPr lang="zh-CN" altLang="en-US" sz="2000" dirty="0">
                <a:solidFill>
                  <a:srgbClr val="FF3300"/>
                </a:solidFill>
                <a:ea typeface="黑体" panose="02010609060101010101" pitchFamily="2" charset="-122"/>
              </a:rPr>
              <a:t>两个</a:t>
            </a:r>
            <a:r>
              <a:rPr lang="zh-CN" altLang="en-US" sz="2000" dirty="0">
                <a:solidFill>
                  <a:srgbClr val="000000"/>
                </a:solidFill>
                <a:ea typeface="黑体" panose="02010609060101010101" pitchFamily="2" charset="-122"/>
              </a:rPr>
              <a:t>实验没做或</a:t>
            </a:r>
            <a:r>
              <a:rPr lang="zh-CN" altLang="en-US" sz="2000" dirty="0">
                <a:solidFill>
                  <a:srgbClr val="FF3300"/>
                </a:solidFill>
                <a:ea typeface="黑体" panose="02010609060101010101" pitchFamily="2" charset="-122"/>
                <a:sym typeface="Arial" panose="020B0604020202020204" pitchFamily="34" charset="0"/>
              </a:rPr>
              <a:t>两份</a:t>
            </a:r>
            <a:r>
              <a:rPr lang="zh-CN" altLang="en-US" sz="2000" dirty="0">
                <a:solidFill>
                  <a:srgbClr val="000000"/>
                </a:solidFill>
                <a:ea typeface="黑体" panose="02010609060101010101" pitchFamily="2" charset="-122"/>
              </a:rPr>
              <a:t>报告没交，将</a:t>
            </a:r>
            <a:r>
              <a:rPr lang="zh-CN" altLang="en-US" sz="2000" dirty="0">
                <a:solidFill>
                  <a:srgbClr val="FF0000"/>
                </a:solidFill>
                <a:ea typeface="黑体" panose="02010609060101010101" pitchFamily="2" charset="-122"/>
              </a:rPr>
              <a:t>取消</a:t>
            </a:r>
            <a:r>
              <a:rPr lang="zh-CN" altLang="en-US" sz="2000" dirty="0">
                <a:solidFill>
                  <a:srgbClr val="000000"/>
                </a:solidFill>
                <a:ea typeface="黑体" panose="02010609060101010101" pitchFamily="2" charset="-122"/>
              </a:rPr>
              <a:t>参加期末考试资格。</a:t>
            </a:r>
            <a:endParaRPr lang="en-US" altLang="zh-CN" sz="2000" dirty="0">
              <a:solidFill>
                <a:srgbClr val="000000"/>
              </a:solidFill>
              <a:ea typeface="黑体" panose="02010609060101010101" pitchFamily="2" charset="-122"/>
            </a:endParaRPr>
          </a:p>
          <a:p>
            <a:pPr algn="just">
              <a:lnSpc>
                <a:spcPts val="4000"/>
              </a:lnSpc>
              <a:spcBef>
                <a:spcPct val="20000"/>
              </a:spcBef>
              <a:buClr>
                <a:schemeClr val="accent2"/>
              </a:buClr>
              <a:buSzPct val="85000"/>
            </a:pPr>
            <a:endParaRPr lang="en-US" altLang="zh-CN" sz="2400" dirty="0">
              <a:latin typeface="Arial" panose="020B0604020202020204" pitchFamily="34" charset="0"/>
              <a:ea typeface="黑体" panose="02010609060101010101" pitchFamily="2" charset="-122"/>
            </a:endParaRPr>
          </a:p>
        </p:txBody>
      </p:sp>
      <p:sp>
        <p:nvSpPr>
          <p:cNvPr id="3"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课程相关事项</a:t>
            </a:r>
          </a:p>
        </p:txBody>
      </p:sp>
      <p:pic>
        <p:nvPicPr>
          <p:cNvPr id="4" name="图片 3"/>
          <p:cNvPicPr>
            <a:picLocks noChangeAspect="1"/>
          </p:cNvPicPr>
          <p:nvPr/>
        </p:nvPicPr>
        <p:blipFill>
          <a:blip r:embed="rId3"/>
          <a:stretch>
            <a:fillRect/>
          </a:stretch>
        </p:blipFill>
        <p:spPr>
          <a:xfrm>
            <a:off x="107504" y="375352"/>
            <a:ext cx="390178" cy="499915"/>
          </a:xfrm>
          <a:prstGeom prst="rect">
            <a:avLst/>
          </a:prstGeom>
        </p:spPr>
      </p:pic>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示 10"/>
          <p:cNvGraphicFramePr/>
          <p:nvPr/>
        </p:nvGraphicFramePr>
        <p:xfrm>
          <a:off x="-236165" y="1268760"/>
          <a:ext cx="9073008" cy="41494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6434" name="文本框 19"/>
          <p:cNvSpPr txBox="1"/>
          <p:nvPr/>
        </p:nvSpPr>
        <p:spPr>
          <a:xfrm>
            <a:off x="544512" y="5517232"/>
            <a:ext cx="8203951" cy="1384995"/>
          </a:xfrm>
          <a:prstGeom prst="rect">
            <a:avLst/>
          </a:prstGeom>
          <a:noFill/>
          <a:ln w="9525">
            <a:noFill/>
          </a:ln>
        </p:spPr>
        <p:txBody>
          <a:bodyPr wrap="square" anchor="t">
            <a:spAutoFit/>
          </a:bodyPr>
          <a:lstStyle/>
          <a:p>
            <a:pPr algn="ctr">
              <a:lnSpc>
                <a:spcPct val="150000"/>
              </a:lnSpc>
              <a:buClr>
                <a:schemeClr val="accent2"/>
              </a:buClr>
            </a:pPr>
            <a:r>
              <a:rPr lang="zh-CN" altLang="en-US" sz="2800" dirty="0">
                <a:solidFill>
                  <a:srgbClr val="FF00FF"/>
                </a:solidFill>
                <a:latin typeface="微软雅黑" panose="020B0503020204020204" charset="-122"/>
                <a:ea typeface="微软雅黑" panose="020B0503020204020204" charset="-122"/>
              </a:rPr>
              <a:t>平时实验报告缺两份以上取消期末考试资格，</a:t>
            </a:r>
            <a:endParaRPr lang="en-US" altLang="zh-CN" sz="2800" dirty="0">
              <a:solidFill>
                <a:srgbClr val="FF00FF"/>
              </a:solidFill>
              <a:latin typeface="微软雅黑" panose="020B0503020204020204" charset="-122"/>
              <a:ea typeface="微软雅黑" panose="020B0503020204020204" charset="-122"/>
            </a:endParaRPr>
          </a:p>
          <a:p>
            <a:pPr algn="ctr">
              <a:lnSpc>
                <a:spcPct val="150000"/>
              </a:lnSpc>
              <a:buClr>
                <a:schemeClr val="accent2"/>
              </a:buClr>
            </a:pPr>
            <a:r>
              <a:rPr lang="zh-CN" altLang="en-US" sz="2800" dirty="0">
                <a:solidFill>
                  <a:srgbClr val="FF00FF"/>
                </a:solidFill>
                <a:latin typeface="微软雅黑" panose="020B0503020204020204" charset="-122"/>
                <a:ea typeface="微软雅黑" panose="020B0503020204020204" charset="-122"/>
              </a:rPr>
              <a:t>欢迎下学期重温课程</a:t>
            </a:r>
          </a:p>
        </p:txBody>
      </p:sp>
      <p:sp>
        <p:nvSpPr>
          <p:cNvPr id="4"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课程相关事项</a:t>
            </a:r>
          </a:p>
        </p:txBody>
      </p:sp>
      <p:pic>
        <p:nvPicPr>
          <p:cNvPr id="5" name="图片 4"/>
          <p:cNvPicPr>
            <a:picLocks noChangeAspect="1"/>
          </p:cNvPicPr>
          <p:nvPr/>
        </p:nvPicPr>
        <p:blipFill>
          <a:blip r:embed="rId7"/>
          <a:stretch>
            <a:fillRect/>
          </a:stretch>
        </p:blipFill>
        <p:spPr>
          <a:xfrm>
            <a:off x="107504" y="375352"/>
            <a:ext cx="390178" cy="499915"/>
          </a:xfrm>
          <a:prstGeom prst="rect">
            <a:avLst/>
          </a:prstGeom>
        </p:spPr>
      </p:pic>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5706" y="6127499"/>
            <a:ext cx="613869" cy="613869"/>
          </a:xfrm>
          <a:prstGeom prst="rect">
            <a:avLst/>
          </a:prstGeom>
        </p:spPr>
      </p:pic>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21276" y="1587302"/>
            <a:ext cx="408103" cy="3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40" rtl="0"/>
            <a:endParaRPr lang="zh-CN" altLang="en-US" sz="1280">
              <a:solidFill>
                <a:prstClr val="white"/>
              </a:solidFill>
              <a:latin typeface="Arial" panose="020B0604020202020204"/>
              <a:ea typeface="微软雅黑" panose="020B0503020204020204" charset="-122"/>
            </a:endParaRPr>
          </a:p>
        </p:txBody>
      </p:sp>
      <p:sp>
        <p:nvSpPr>
          <p:cNvPr id="42" name="矩形 41"/>
          <p:cNvSpPr/>
          <p:nvPr/>
        </p:nvSpPr>
        <p:spPr>
          <a:xfrm>
            <a:off x="117350" y="1268760"/>
            <a:ext cx="382642" cy="59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40" rtl="0"/>
            <a:endParaRPr lang="zh-CN" altLang="en-US" sz="1280">
              <a:solidFill>
                <a:prstClr val="white"/>
              </a:solidFill>
              <a:latin typeface="Arial" panose="020B0604020202020204"/>
              <a:ea typeface="微软雅黑" panose="020B0503020204020204" charset="-122"/>
            </a:endParaRPr>
          </a:p>
        </p:txBody>
      </p:sp>
      <p:sp>
        <p:nvSpPr>
          <p:cNvPr id="43" name="文本框 42"/>
          <p:cNvSpPr txBox="1"/>
          <p:nvPr/>
        </p:nvSpPr>
        <p:spPr>
          <a:xfrm>
            <a:off x="745277" y="1612005"/>
            <a:ext cx="1219200" cy="368935"/>
          </a:xfrm>
          <a:prstGeom prst="rect">
            <a:avLst/>
          </a:prstGeom>
          <a:noFill/>
        </p:spPr>
        <p:txBody>
          <a:bodyPr wrap="none" lIns="0" tIns="0" rIns="0" bIns="0" rtlCol="0">
            <a:spAutoFit/>
          </a:bodyPr>
          <a:lstStyle/>
          <a:p>
            <a:pPr defTabSz="685800" rtl="0"/>
            <a:r>
              <a:rPr lang="zh-CN" altLang="en-US" sz="2400" dirty="0">
                <a:solidFill>
                  <a:srgbClr val="0070C0"/>
                </a:solidFill>
                <a:latin typeface="微软雅黑" panose="020B0503020204020204" charset="-122"/>
                <a:ea typeface="微软雅黑" panose="020B0503020204020204" charset="-122"/>
                <a:cs typeface="+mn-ea"/>
                <a:sym typeface="+mn-lt"/>
              </a:rPr>
              <a:t>报告模式</a:t>
            </a:r>
            <a:endParaRPr lang="zh-CN" altLang="en-US" sz="2400" b="1" dirty="0">
              <a:solidFill>
                <a:srgbClr val="FF0000"/>
              </a:solidFill>
              <a:latin typeface="微软雅黑" panose="020B0503020204020204" charset="-122"/>
              <a:ea typeface="微软雅黑" panose="020B0503020204020204" charset="-122"/>
              <a:cs typeface="+mn-ea"/>
              <a:sym typeface="+mn-lt"/>
            </a:endParaRPr>
          </a:p>
        </p:txBody>
      </p:sp>
      <p:sp>
        <p:nvSpPr>
          <p:cNvPr id="3" name="矩形 2"/>
          <p:cNvSpPr/>
          <p:nvPr/>
        </p:nvSpPr>
        <p:spPr>
          <a:xfrm>
            <a:off x="220345" y="2403475"/>
            <a:ext cx="3997325" cy="394906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40" rtl="0"/>
            <a:endParaRPr lang="zh-CN" altLang="en-US" sz="2560" dirty="0">
              <a:solidFill>
                <a:prstClr val="white"/>
              </a:solidFill>
              <a:latin typeface="Arial Black" panose="020B0A04020102020204" charset="0"/>
              <a:ea typeface="微软雅黑" panose="020B0503020204020204" charset="-122"/>
            </a:endParaRPr>
          </a:p>
        </p:txBody>
      </p:sp>
      <p:sp>
        <p:nvSpPr>
          <p:cNvPr id="45" name="矩形 44"/>
          <p:cNvSpPr/>
          <p:nvPr/>
        </p:nvSpPr>
        <p:spPr>
          <a:xfrm>
            <a:off x="4579620" y="2403475"/>
            <a:ext cx="3997325" cy="394906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40" rtl="0"/>
            <a:endParaRPr lang="zh-CN" altLang="en-US" sz="2560" dirty="0">
              <a:solidFill>
                <a:prstClr val="white"/>
              </a:solidFill>
              <a:latin typeface="Arial Black" panose="020B0A04020102020204" charset="0"/>
              <a:ea typeface="微软雅黑" panose="020B0503020204020204" charset="-122"/>
            </a:endParaRPr>
          </a:p>
        </p:txBody>
      </p:sp>
      <p:sp>
        <p:nvSpPr>
          <p:cNvPr id="4" name="矩形 3"/>
          <p:cNvSpPr/>
          <p:nvPr/>
        </p:nvSpPr>
        <p:spPr>
          <a:xfrm>
            <a:off x="5625465" y="2641600"/>
            <a:ext cx="1584325" cy="409575"/>
          </a:xfrm>
          <a:prstGeom prst="rect">
            <a:avLst/>
          </a:prstGeom>
        </p:spPr>
        <p:txBody>
          <a:bodyPr wrap="square">
            <a:noAutofit/>
          </a:bodyPr>
          <a:lstStyle/>
          <a:p>
            <a:pPr algn="ctr" defTabSz="650240" rtl="0"/>
            <a:r>
              <a:rPr lang="zh-CN" altLang="en-US" sz="1990" dirty="0">
                <a:solidFill>
                  <a:prstClr val="black"/>
                </a:solidFill>
                <a:latin typeface="方正粗黑宋简体" panose="02000000000000000000" pitchFamily="2" charset="-122"/>
                <a:ea typeface="方正粗黑宋简体" panose="02000000000000000000" pitchFamily="2" charset="-122"/>
                <a:cs typeface="+mn-cs"/>
              </a:rPr>
              <a:t>实验报告</a:t>
            </a:r>
          </a:p>
        </p:txBody>
      </p:sp>
      <p:sp>
        <p:nvSpPr>
          <p:cNvPr id="5" name="矩形 4"/>
          <p:cNvSpPr/>
          <p:nvPr/>
        </p:nvSpPr>
        <p:spPr>
          <a:xfrm>
            <a:off x="1661795" y="2658745"/>
            <a:ext cx="1550670" cy="409575"/>
          </a:xfrm>
          <a:prstGeom prst="rect">
            <a:avLst/>
          </a:prstGeom>
        </p:spPr>
        <p:txBody>
          <a:bodyPr wrap="none">
            <a:noAutofit/>
          </a:bodyPr>
          <a:lstStyle/>
          <a:p>
            <a:pPr algn="ctr" defTabSz="650240" rtl="0"/>
            <a:r>
              <a:rPr lang="zh-CN" altLang="en-US" sz="1990" dirty="0">
                <a:solidFill>
                  <a:prstClr val="black"/>
                </a:solidFill>
                <a:latin typeface="方正粗黑宋简体" panose="02000000000000000000" pitchFamily="2" charset="-122"/>
                <a:ea typeface="方正粗黑宋简体" panose="02000000000000000000" pitchFamily="2" charset="-122"/>
                <a:cs typeface="+mn-cs"/>
              </a:rPr>
              <a:t>预习报告</a:t>
            </a:r>
          </a:p>
        </p:txBody>
      </p:sp>
      <p:grpSp>
        <p:nvGrpSpPr>
          <p:cNvPr id="8" name="组合 7"/>
          <p:cNvGrpSpPr/>
          <p:nvPr/>
        </p:nvGrpSpPr>
        <p:grpSpPr>
          <a:xfrm>
            <a:off x="628015" y="2966720"/>
            <a:ext cx="3364865" cy="2123440"/>
            <a:chOff x="1892871" y="1915218"/>
            <a:chExt cx="3673636" cy="3645323"/>
          </a:xfrm>
        </p:grpSpPr>
        <p:sp>
          <p:nvSpPr>
            <p:cNvPr id="6" name="文本框 5"/>
            <p:cNvSpPr txBox="1"/>
            <p:nvPr/>
          </p:nvSpPr>
          <p:spPr>
            <a:xfrm>
              <a:off x="1931989" y="1915218"/>
              <a:ext cx="3634518" cy="3531952"/>
            </a:xfrm>
            <a:prstGeom prst="rect">
              <a:avLst/>
            </a:prstGeom>
            <a:noFill/>
            <a:ln>
              <a:noFill/>
            </a:ln>
          </p:spPr>
          <p:txBody>
            <a:bodyPr wrap="square" rtlCol="0">
              <a:spAutoFit/>
            </a:bodyPr>
            <a:lstStyle/>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一</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实验目的</a:t>
              </a:r>
              <a:endParaRPr lang="en-US" altLang="zh-CN" sz="1420" b="1" dirty="0">
                <a:solidFill>
                  <a:prstClr val="black"/>
                </a:solidFill>
                <a:latin typeface="微软雅黑" panose="020B0503020204020204" charset="-122"/>
                <a:ea typeface="微软雅黑" panose="020B0503020204020204" charset="-122"/>
                <a:cs typeface="+mn-cs"/>
              </a:endParaRPr>
            </a:p>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二</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实验仪器</a:t>
              </a:r>
              <a:endParaRPr lang="en-US" altLang="zh-CN" sz="1420" b="1" dirty="0">
                <a:solidFill>
                  <a:prstClr val="black"/>
                </a:solidFill>
                <a:latin typeface="微软雅黑" panose="020B0503020204020204" charset="-122"/>
                <a:ea typeface="微软雅黑" panose="020B0503020204020204" charset="-122"/>
                <a:cs typeface="+mn-cs"/>
              </a:endParaRPr>
            </a:p>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三</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实验原理</a:t>
              </a:r>
              <a:endParaRPr lang="en-US" altLang="zh-CN" sz="1420" b="1" dirty="0">
                <a:solidFill>
                  <a:prstClr val="black"/>
                </a:solidFill>
                <a:latin typeface="微软雅黑" panose="020B0503020204020204" charset="-122"/>
                <a:ea typeface="微软雅黑" panose="020B0503020204020204" charset="-122"/>
                <a:cs typeface="+mn-cs"/>
              </a:endParaRPr>
            </a:p>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四</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实验内容</a:t>
              </a:r>
              <a:endParaRPr lang="en-US" altLang="zh-CN" sz="1420" b="1" dirty="0">
                <a:solidFill>
                  <a:prstClr val="black"/>
                </a:solidFill>
                <a:latin typeface="微软雅黑" panose="020B0503020204020204" charset="-122"/>
                <a:ea typeface="微软雅黑" panose="020B0503020204020204" charset="-122"/>
                <a:cs typeface="+mn-cs"/>
              </a:endParaRPr>
            </a:p>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五</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注意事项</a:t>
              </a:r>
              <a:endParaRPr lang="en-US" altLang="zh-CN" sz="1420" b="1" dirty="0">
                <a:solidFill>
                  <a:prstClr val="black"/>
                </a:solidFill>
                <a:latin typeface="微软雅黑" panose="020B0503020204020204" charset="-122"/>
                <a:ea typeface="微软雅黑" panose="020B0503020204020204" charset="-122"/>
                <a:cs typeface="+mn-cs"/>
              </a:endParaRPr>
            </a:p>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六</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数据表格（记录原始数据）</a:t>
              </a:r>
              <a:endParaRPr lang="en-US" altLang="zh-CN" sz="1420" b="1" dirty="0">
                <a:solidFill>
                  <a:prstClr val="black"/>
                </a:solidFill>
                <a:latin typeface="微软雅黑" panose="020B0503020204020204" charset="-122"/>
                <a:ea typeface="微软雅黑" panose="020B0503020204020204" charset="-122"/>
                <a:cs typeface="+mn-cs"/>
              </a:endParaRPr>
            </a:p>
          </p:txBody>
        </p:sp>
        <p:sp>
          <p:nvSpPr>
            <p:cNvPr id="7" name="矩形 6"/>
            <p:cNvSpPr/>
            <p:nvPr/>
          </p:nvSpPr>
          <p:spPr>
            <a:xfrm>
              <a:off x="1892871" y="1958500"/>
              <a:ext cx="3528392" cy="3602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40" rtl="0"/>
              <a:endParaRPr lang="zh-CN" altLang="en-US" sz="1280">
                <a:solidFill>
                  <a:prstClr val="white"/>
                </a:solidFill>
                <a:latin typeface="Arial" panose="020B0604020202020204"/>
                <a:ea typeface="微软雅黑" panose="020B0503020204020204" charset="-122"/>
              </a:endParaRPr>
            </a:p>
          </p:txBody>
        </p:sp>
      </p:grpSp>
      <p:sp>
        <p:nvSpPr>
          <p:cNvPr id="9" name="文本框 8"/>
          <p:cNvSpPr txBox="1"/>
          <p:nvPr/>
        </p:nvSpPr>
        <p:spPr>
          <a:xfrm>
            <a:off x="5027295" y="5198745"/>
            <a:ext cx="3510915" cy="904875"/>
          </a:xfrm>
          <a:prstGeom prst="rect">
            <a:avLst/>
          </a:prstGeom>
          <a:noFill/>
        </p:spPr>
        <p:txBody>
          <a:bodyPr wrap="square" rtlCol="0">
            <a:noAutofit/>
          </a:bodyPr>
          <a:lstStyle/>
          <a:p>
            <a:pPr defTabSz="650240" rtl="0">
              <a:lnSpc>
                <a:spcPct val="200000"/>
              </a:lnSpc>
            </a:pPr>
            <a:r>
              <a:rPr lang="zh-CN" altLang="en-US" sz="1280" b="1" dirty="0">
                <a:solidFill>
                  <a:prstClr val="black"/>
                </a:solidFill>
                <a:latin typeface="微软雅黑" panose="020B0503020204020204" charset="-122"/>
                <a:ea typeface="微软雅黑" panose="020B0503020204020204" charset="-122"/>
                <a:cs typeface="+mn-cs"/>
              </a:rPr>
              <a:t>七</a:t>
            </a:r>
            <a:r>
              <a:rPr lang="en-US" altLang="zh-CN" sz="1280" b="1" dirty="0">
                <a:solidFill>
                  <a:prstClr val="black"/>
                </a:solidFill>
                <a:latin typeface="微软雅黑" panose="020B0503020204020204" charset="-122"/>
                <a:ea typeface="微软雅黑" panose="020B0503020204020204" charset="-122"/>
                <a:cs typeface="+mn-cs"/>
              </a:rPr>
              <a:t>. </a:t>
            </a:r>
            <a:r>
              <a:rPr lang="zh-CN" altLang="en-US" sz="1280" b="1" dirty="0">
                <a:solidFill>
                  <a:prstClr val="black"/>
                </a:solidFill>
                <a:latin typeface="微软雅黑" panose="020B0503020204020204" charset="-122"/>
                <a:ea typeface="微软雅黑" panose="020B0503020204020204" charset="-122"/>
                <a:cs typeface="+mn-cs"/>
              </a:rPr>
              <a:t>数据处理与分析</a:t>
            </a:r>
            <a:r>
              <a:rPr lang="zh-CN" altLang="en-US" sz="1100" b="1" dirty="0">
                <a:solidFill>
                  <a:prstClr val="black"/>
                </a:solidFill>
                <a:latin typeface="微软雅黑" panose="020B0503020204020204" charset="-122"/>
                <a:ea typeface="微软雅黑" panose="020B0503020204020204" charset="-122"/>
                <a:cs typeface="+mn-cs"/>
              </a:rPr>
              <a:t>（</a:t>
            </a:r>
            <a:r>
              <a:rPr lang="zh-CN" altLang="en-US" sz="1100" b="1" dirty="0">
                <a:solidFill>
                  <a:srgbClr val="C00000"/>
                </a:solidFill>
                <a:latin typeface="微软雅黑" panose="020B0503020204020204" charset="-122"/>
                <a:ea typeface="微软雅黑" panose="020B0503020204020204" charset="-122"/>
                <a:cs typeface="+mn-cs"/>
              </a:rPr>
              <a:t>重新整理表格</a:t>
            </a:r>
            <a:r>
              <a:rPr lang="zh-CN" altLang="en-US" sz="1280" b="1" dirty="0">
                <a:solidFill>
                  <a:prstClr val="black"/>
                </a:solidFill>
                <a:latin typeface="微软雅黑" panose="020B0503020204020204" charset="-122"/>
                <a:ea typeface="微软雅黑" panose="020B0503020204020204" charset="-122"/>
                <a:cs typeface="+mn-cs"/>
              </a:rPr>
              <a:t>）</a:t>
            </a:r>
            <a:endParaRPr lang="en-US" altLang="zh-CN" sz="1280" b="1" dirty="0">
              <a:solidFill>
                <a:prstClr val="black"/>
              </a:solidFill>
              <a:latin typeface="微软雅黑" panose="020B0503020204020204" charset="-122"/>
              <a:ea typeface="微软雅黑" panose="020B0503020204020204" charset="-122"/>
              <a:cs typeface="+mn-cs"/>
            </a:endParaRPr>
          </a:p>
          <a:p>
            <a:pPr defTabSz="650240" rtl="0">
              <a:lnSpc>
                <a:spcPct val="200000"/>
              </a:lnSpc>
            </a:pPr>
            <a:r>
              <a:rPr lang="zh-CN" altLang="en-US" sz="1280" b="1" dirty="0">
                <a:solidFill>
                  <a:prstClr val="black"/>
                </a:solidFill>
                <a:latin typeface="微软雅黑" panose="020B0503020204020204" charset="-122"/>
                <a:ea typeface="微软雅黑" panose="020B0503020204020204" charset="-122"/>
                <a:cs typeface="+mn-cs"/>
              </a:rPr>
              <a:t>八</a:t>
            </a:r>
            <a:r>
              <a:rPr lang="en-US" altLang="zh-CN" sz="1280" b="1" dirty="0">
                <a:solidFill>
                  <a:prstClr val="black"/>
                </a:solidFill>
                <a:latin typeface="微软雅黑" panose="020B0503020204020204" charset="-122"/>
                <a:ea typeface="微软雅黑" panose="020B0503020204020204" charset="-122"/>
                <a:cs typeface="+mn-cs"/>
              </a:rPr>
              <a:t>. </a:t>
            </a:r>
            <a:r>
              <a:rPr lang="zh-CN" altLang="en-US" sz="1280" b="1" dirty="0">
                <a:solidFill>
                  <a:prstClr val="black"/>
                </a:solidFill>
                <a:latin typeface="微软雅黑" panose="020B0503020204020204" charset="-122"/>
                <a:ea typeface="微软雅黑" panose="020B0503020204020204" charset="-122"/>
                <a:cs typeface="+mn-cs"/>
              </a:rPr>
              <a:t>结果与讨论</a:t>
            </a:r>
          </a:p>
        </p:txBody>
      </p:sp>
      <p:sp>
        <p:nvSpPr>
          <p:cNvPr id="10" name="矩形 9"/>
          <p:cNvSpPr/>
          <p:nvPr/>
        </p:nvSpPr>
        <p:spPr>
          <a:xfrm>
            <a:off x="4980940" y="5219065"/>
            <a:ext cx="3223895" cy="9163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40" rtl="0"/>
            <a:endParaRPr lang="zh-CN" altLang="en-US" sz="1280">
              <a:solidFill>
                <a:prstClr val="white"/>
              </a:solidFill>
              <a:latin typeface="Arial" panose="020B0604020202020204"/>
              <a:ea typeface="微软雅黑" panose="020B0503020204020204" charset="-122"/>
            </a:endParaRPr>
          </a:p>
        </p:txBody>
      </p:sp>
      <p:sp>
        <p:nvSpPr>
          <p:cNvPr id="21" name="文本框 20"/>
          <p:cNvSpPr txBox="1"/>
          <p:nvPr/>
        </p:nvSpPr>
        <p:spPr>
          <a:xfrm>
            <a:off x="4970780" y="2987040"/>
            <a:ext cx="3328670" cy="2119630"/>
          </a:xfrm>
          <a:prstGeom prst="rect">
            <a:avLst/>
          </a:prstGeom>
          <a:noFill/>
          <a:ln>
            <a:noFill/>
          </a:ln>
        </p:spPr>
        <p:txBody>
          <a:bodyPr wrap="square" rtlCol="0">
            <a:noAutofit/>
          </a:bodyPr>
          <a:lstStyle/>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一</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实验目的</a:t>
            </a:r>
            <a:endParaRPr lang="en-US" altLang="zh-CN" sz="1420" b="1" dirty="0">
              <a:solidFill>
                <a:prstClr val="black"/>
              </a:solidFill>
              <a:latin typeface="微软雅黑" panose="020B0503020204020204" charset="-122"/>
              <a:ea typeface="微软雅黑" panose="020B0503020204020204" charset="-122"/>
              <a:cs typeface="+mn-cs"/>
            </a:endParaRPr>
          </a:p>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二</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实验仪器</a:t>
            </a:r>
            <a:endParaRPr lang="en-US" altLang="zh-CN" sz="1420" b="1" dirty="0">
              <a:solidFill>
                <a:prstClr val="black"/>
              </a:solidFill>
              <a:latin typeface="微软雅黑" panose="020B0503020204020204" charset="-122"/>
              <a:ea typeface="微软雅黑" panose="020B0503020204020204" charset="-122"/>
              <a:cs typeface="+mn-cs"/>
            </a:endParaRPr>
          </a:p>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三</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实验原理</a:t>
            </a:r>
            <a:endParaRPr lang="en-US" altLang="zh-CN" sz="1420" b="1" dirty="0">
              <a:solidFill>
                <a:prstClr val="black"/>
              </a:solidFill>
              <a:latin typeface="微软雅黑" panose="020B0503020204020204" charset="-122"/>
              <a:ea typeface="微软雅黑" panose="020B0503020204020204" charset="-122"/>
              <a:cs typeface="+mn-cs"/>
            </a:endParaRPr>
          </a:p>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四</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实验内容</a:t>
            </a:r>
            <a:endParaRPr lang="en-US" altLang="zh-CN" sz="1420" b="1" dirty="0">
              <a:solidFill>
                <a:prstClr val="black"/>
              </a:solidFill>
              <a:latin typeface="微软雅黑" panose="020B0503020204020204" charset="-122"/>
              <a:ea typeface="微软雅黑" panose="020B0503020204020204" charset="-122"/>
              <a:cs typeface="+mn-cs"/>
            </a:endParaRPr>
          </a:p>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五</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注意事项</a:t>
            </a:r>
            <a:endParaRPr lang="en-US" altLang="zh-CN" sz="1420" b="1" dirty="0">
              <a:solidFill>
                <a:prstClr val="black"/>
              </a:solidFill>
              <a:latin typeface="微软雅黑" panose="020B0503020204020204" charset="-122"/>
              <a:ea typeface="微软雅黑" panose="020B0503020204020204" charset="-122"/>
              <a:cs typeface="+mn-cs"/>
            </a:endParaRPr>
          </a:p>
          <a:p>
            <a:pPr defTabSz="650240" rtl="0">
              <a:lnSpc>
                <a:spcPct val="150000"/>
              </a:lnSpc>
            </a:pPr>
            <a:r>
              <a:rPr lang="zh-CN" altLang="en-US" sz="1420" b="1" dirty="0">
                <a:solidFill>
                  <a:prstClr val="black"/>
                </a:solidFill>
                <a:latin typeface="微软雅黑" panose="020B0503020204020204" charset="-122"/>
                <a:ea typeface="微软雅黑" panose="020B0503020204020204" charset="-122"/>
                <a:cs typeface="+mn-cs"/>
              </a:rPr>
              <a:t>六</a:t>
            </a:r>
            <a:r>
              <a:rPr lang="en-US" altLang="zh-CN" sz="1420" b="1" dirty="0">
                <a:solidFill>
                  <a:prstClr val="black"/>
                </a:solidFill>
                <a:latin typeface="微软雅黑" panose="020B0503020204020204" charset="-122"/>
                <a:ea typeface="微软雅黑" panose="020B0503020204020204" charset="-122"/>
                <a:cs typeface="+mn-cs"/>
              </a:rPr>
              <a:t>. </a:t>
            </a:r>
            <a:r>
              <a:rPr lang="zh-CN" altLang="en-US" sz="1420" b="1" dirty="0">
                <a:solidFill>
                  <a:prstClr val="black"/>
                </a:solidFill>
                <a:latin typeface="微软雅黑" panose="020B0503020204020204" charset="-122"/>
                <a:ea typeface="微软雅黑" panose="020B0503020204020204" charset="-122"/>
                <a:cs typeface="+mn-cs"/>
              </a:rPr>
              <a:t>数据表格（记录原始数据）</a:t>
            </a:r>
            <a:endParaRPr lang="en-US" altLang="zh-CN" sz="1420" b="1" dirty="0">
              <a:solidFill>
                <a:prstClr val="black"/>
              </a:solidFill>
              <a:latin typeface="微软雅黑" panose="020B0503020204020204" charset="-122"/>
              <a:ea typeface="微软雅黑" panose="020B0503020204020204" charset="-122"/>
              <a:cs typeface="+mn-cs"/>
            </a:endParaRPr>
          </a:p>
        </p:txBody>
      </p:sp>
      <p:sp>
        <p:nvSpPr>
          <p:cNvPr id="22" name="矩形 21"/>
          <p:cNvSpPr/>
          <p:nvPr/>
        </p:nvSpPr>
        <p:spPr>
          <a:xfrm>
            <a:off x="4972685" y="3011805"/>
            <a:ext cx="3231515" cy="2098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40" rtl="0"/>
            <a:endParaRPr lang="zh-CN" altLang="en-US" sz="1280">
              <a:solidFill>
                <a:prstClr val="white"/>
              </a:solidFill>
              <a:latin typeface="Arial" panose="020B0604020202020204"/>
              <a:ea typeface="微软雅黑" panose="020B0503020204020204" charset="-122"/>
            </a:endParaRPr>
          </a:p>
        </p:txBody>
      </p:sp>
      <p:sp>
        <p:nvSpPr>
          <p:cNvPr id="18"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课程相关事项</a:t>
            </a:r>
          </a:p>
        </p:txBody>
      </p:sp>
      <p:pic>
        <p:nvPicPr>
          <p:cNvPr id="19" name="图片 18"/>
          <p:cNvPicPr>
            <a:picLocks noChangeAspect="1"/>
          </p:cNvPicPr>
          <p:nvPr/>
        </p:nvPicPr>
        <p:blipFill>
          <a:blip r:embed="rId3"/>
          <a:stretch>
            <a:fillRect/>
          </a:stretch>
        </p:blipFill>
        <p:spPr>
          <a:xfrm>
            <a:off x="107504" y="375352"/>
            <a:ext cx="390178" cy="499915"/>
          </a:xfrm>
          <a:prstGeom prst="rect">
            <a:avLst/>
          </a:prstGeom>
        </p:spPr>
      </p:pic>
      <p:pic>
        <p:nvPicPr>
          <p:cNvPr id="11" name="图片 10"/>
          <p:cNvPicPr>
            <a:picLocks noChangeAspect="1"/>
          </p:cNvPicPr>
          <p:nvPr/>
        </p:nvPicPr>
        <p:blipFill>
          <a:blip r:embed="rId4">
            <a:clrChange>
              <a:clrFrom>
                <a:srgbClr val="E7E6E5"/>
              </a:clrFrom>
              <a:clrTo>
                <a:srgbClr val="E7E6E5">
                  <a:alpha val="0"/>
                </a:srgbClr>
              </a:clrTo>
            </a:clrChange>
          </a:blip>
          <a:stretch>
            <a:fillRect/>
          </a:stretch>
        </p:blipFill>
        <p:spPr>
          <a:xfrm>
            <a:off x="1797050" y="4847590"/>
            <a:ext cx="2420620" cy="1471930"/>
          </a:xfrm>
          <a:prstGeom prst="rect">
            <a:avLst/>
          </a:prstGeom>
        </p:spPr>
      </p:pic>
      <p:pic>
        <p:nvPicPr>
          <p:cNvPr id="23" name="图片 22"/>
          <p:cNvPicPr>
            <a:picLocks noChangeAspect="1"/>
          </p:cNvPicPr>
          <p:nvPr/>
        </p:nvPicPr>
        <p:blipFill>
          <a:blip r:embed="rId4">
            <a:clrChange>
              <a:clrFrom>
                <a:srgbClr val="E7E6E5"/>
              </a:clrFrom>
              <a:clrTo>
                <a:srgbClr val="E7E6E5">
                  <a:alpha val="0"/>
                </a:srgbClr>
              </a:clrTo>
            </a:clrChange>
          </a:blip>
          <a:stretch>
            <a:fillRect/>
          </a:stretch>
        </p:blipFill>
        <p:spPr>
          <a:xfrm>
            <a:off x="6238875" y="3476625"/>
            <a:ext cx="2420620" cy="1471930"/>
          </a:xfrm>
          <a:prstGeom prst="rect">
            <a:avLst/>
          </a:prstGeom>
        </p:spPr>
      </p:pic>
      <p:sp>
        <p:nvSpPr>
          <p:cNvPr id="12" name="文本框 11"/>
          <p:cNvSpPr txBox="1"/>
          <p:nvPr/>
        </p:nvSpPr>
        <p:spPr>
          <a:xfrm>
            <a:off x="7266940" y="3027045"/>
            <a:ext cx="855345" cy="379730"/>
          </a:xfrm>
          <a:prstGeom prst="rect">
            <a:avLst/>
          </a:prstGeom>
          <a:noFill/>
        </p:spPr>
        <p:txBody>
          <a:bodyPr wrap="none" rtlCol="0">
            <a:noAutofit/>
          </a:bodyPr>
          <a:lstStyle/>
          <a:p>
            <a:r>
              <a:rPr lang="zh-CN" altLang="en-US" dirty="0">
                <a:solidFill>
                  <a:srgbClr val="FF0000"/>
                </a:solidFill>
                <a:latin typeface="黑体" panose="02010609060101010101" pitchFamily="2" charset="-122"/>
                <a:ea typeface="黑体" panose="02010609060101010101" pitchFamily="2" charset="-122"/>
              </a:rPr>
              <a:t>分数</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365696" y="3236204"/>
            <a:ext cx="8382768" cy="105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a:lnSpc>
                <a:spcPct val="150000"/>
              </a:lnSpc>
            </a:pPr>
            <a:r>
              <a:rPr lang="zh-CN" altLang="en-US" sz="4800" b="1" dirty="0">
                <a:solidFill>
                  <a:srgbClr val="FF0000"/>
                </a:solidFill>
                <a:latin typeface="Arial" panose="020B0604020202020204" pitchFamily="34" charset="0"/>
                <a:ea typeface="华文行楷" panose="02010800040101010101" pitchFamily="2" charset="-122"/>
              </a:rPr>
              <a:t>实验报告要求及评分标准</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6738" name="Picture 3"/>
          <p:cNvPicPr>
            <a:picLocks noChangeAspect="1" noChangeArrowheads="1"/>
          </p:cNvPicPr>
          <p:nvPr/>
        </p:nvPicPr>
        <p:blipFill>
          <a:blip r:embed="rId2">
            <a:extLst>
              <a:ext uri="{28A0092B-C50C-407E-A947-70E740481C1C}">
                <a14:useLocalDpi xmlns:a14="http://schemas.microsoft.com/office/drawing/2010/main" val="0"/>
              </a:ext>
            </a:extLst>
          </a:blip>
          <a:srcRect l="23988" t="19485" r="30630" b="12595"/>
          <a:stretch>
            <a:fillRect/>
          </a:stretch>
        </p:blipFill>
        <p:spPr bwMode="auto">
          <a:xfrm>
            <a:off x="0" y="1377950"/>
            <a:ext cx="91440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pic>
        <p:nvPicPr>
          <p:cNvPr id="4" name="图片 3"/>
          <p:cNvPicPr>
            <a:picLocks noChangeAspect="1"/>
          </p:cNvPicPr>
          <p:nvPr/>
        </p:nvPicPr>
        <p:blipFill>
          <a:blip r:embed="rId3"/>
          <a:stretch>
            <a:fillRect/>
          </a:stretch>
        </p:blipFill>
        <p:spPr>
          <a:xfrm>
            <a:off x="107504" y="375352"/>
            <a:ext cx="390178" cy="499915"/>
          </a:xfrm>
          <a:prstGeom prst="rect">
            <a:avLst/>
          </a:prstGeom>
        </p:spPr>
      </p:pic>
      <p:sp>
        <p:nvSpPr>
          <p:cNvPr id="2" name="矩形 1"/>
          <p:cNvSpPr/>
          <p:nvPr/>
        </p:nvSpPr>
        <p:spPr>
          <a:xfrm>
            <a:off x="0" y="1880633"/>
            <a:ext cx="1043608" cy="4860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12159" y="4378126"/>
            <a:ext cx="216025" cy="246221"/>
          </a:xfrm>
          <a:prstGeom prst="rect">
            <a:avLst/>
          </a:prstGeom>
          <a:solidFill>
            <a:schemeClr val="bg1"/>
          </a:solidFill>
        </p:spPr>
        <p:txBody>
          <a:bodyPr wrap="square" lIns="0" tIns="0" rIns="0" bIns="0" rtlCol="0">
            <a:spAutoFit/>
          </a:bodyPr>
          <a:lstStyle/>
          <a:p>
            <a:r>
              <a:rPr lang="zh-CN" altLang="en-US" sz="1600" dirty="0"/>
              <a:t>* *</a:t>
            </a: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l="25731" t="20297" r="22800" b="9813"/>
          <a:stretch>
            <a:fillRect/>
          </a:stretch>
        </p:blipFill>
        <p:spPr bwMode="auto">
          <a:xfrm>
            <a:off x="0" y="1377950"/>
            <a:ext cx="91440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pic>
        <p:nvPicPr>
          <p:cNvPr id="4" name="图片 3"/>
          <p:cNvPicPr>
            <a:picLocks noChangeAspect="1"/>
          </p:cNvPicPr>
          <p:nvPr/>
        </p:nvPicPr>
        <p:blipFill>
          <a:blip r:embed="rId3"/>
          <a:stretch>
            <a:fillRect/>
          </a:stretch>
        </p:blipFill>
        <p:spPr>
          <a:xfrm>
            <a:off x="107504" y="375352"/>
            <a:ext cx="390178" cy="499915"/>
          </a:xfrm>
          <a:prstGeom prst="rect">
            <a:avLst/>
          </a:prstGeom>
        </p:spPr>
      </p:pic>
      <p:sp>
        <p:nvSpPr>
          <p:cNvPr id="5" name="矩形 4"/>
          <p:cNvSpPr/>
          <p:nvPr/>
        </p:nvSpPr>
        <p:spPr>
          <a:xfrm>
            <a:off x="0" y="1387890"/>
            <a:ext cx="497682" cy="3059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7315" y="1052830"/>
            <a:ext cx="1644650" cy="521970"/>
          </a:xfrm>
          <a:prstGeom prst="rect">
            <a:avLst/>
          </a:prstGeom>
          <a:solidFill>
            <a:srgbClr val="FFFF00">
              <a:alpha val="85000"/>
            </a:srgbClr>
          </a:solidFill>
          <a:ln w="50800">
            <a:gradFill>
              <a:gsLst>
                <a:gs pos="100000">
                  <a:schemeClr val="accent1">
                    <a:lumMod val="68000"/>
                    <a:alpha val="97000"/>
                  </a:schemeClr>
                </a:gs>
                <a:gs pos="59000">
                  <a:srgbClr val="E7F4F5">
                    <a:alpha val="100000"/>
                  </a:srgbClr>
                </a:gs>
                <a:gs pos="29000">
                  <a:srgbClr val="EEF7F8">
                    <a:alpha val="100000"/>
                  </a:srgb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0"/>
            </a:gradFill>
          </a:ln>
        </p:spPr>
        <p:txBody>
          <a:bodyPr wrap="square" rtlCol="0">
            <a:spAutoFit/>
          </a:bodyPr>
          <a:lstStyle/>
          <a:p>
            <a:r>
              <a:rPr lang="zh-CN" altLang="en-US" sz="2800" b="1">
                <a:solidFill>
                  <a:srgbClr val="FF0000"/>
                </a:solidFill>
              </a:rPr>
              <a:t>报告详解</a:t>
            </a: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l="25731" t="20297" r="27226" b="12766"/>
          <a:stretch>
            <a:fillRect/>
          </a:stretch>
        </p:blipFill>
        <p:spPr bwMode="auto">
          <a:xfrm>
            <a:off x="0" y="1340769"/>
            <a:ext cx="9144000"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7" name="Picture 3"/>
          <p:cNvPicPr>
            <a:picLocks noChangeAspect="1" noChangeArrowheads="1"/>
          </p:cNvPicPr>
          <p:nvPr/>
        </p:nvPicPr>
        <p:blipFill>
          <a:blip r:embed="rId3">
            <a:extLst>
              <a:ext uri="{28A0092B-C50C-407E-A947-70E740481C1C}">
                <a14:useLocalDpi xmlns:a14="http://schemas.microsoft.com/office/drawing/2010/main" val="0"/>
              </a:ext>
            </a:extLst>
          </a:blip>
          <a:srcRect l="30630" t="25391" r="31737" b="51968"/>
          <a:stretch>
            <a:fillRect/>
          </a:stretch>
        </p:blipFill>
        <p:spPr bwMode="auto">
          <a:xfrm>
            <a:off x="1115616" y="3501008"/>
            <a:ext cx="5321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pic>
        <p:nvPicPr>
          <p:cNvPr id="5" name="图片 4"/>
          <p:cNvPicPr>
            <a:picLocks noChangeAspect="1"/>
          </p:cNvPicPr>
          <p:nvPr/>
        </p:nvPicPr>
        <p:blipFill>
          <a:blip r:embed="rId4"/>
          <a:stretch>
            <a:fillRect/>
          </a:stretch>
        </p:blipFill>
        <p:spPr>
          <a:xfrm>
            <a:off x="107504" y="375352"/>
            <a:ext cx="390178" cy="499915"/>
          </a:xfrm>
          <a:prstGeom prst="rect">
            <a:avLst/>
          </a:prstGeom>
        </p:spPr>
      </p:pic>
      <p:sp>
        <p:nvSpPr>
          <p:cNvPr id="2" name="矩形 1"/>
          <p:cNvSpPr/>
          <p:nvPr/>
        </p:nvSpPr>
        <p:spPr>
          <a:xfrm>
            <a:off x="6228184" y="4293096"/>
            <a:ext cx="93610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1377951"/>
            <a:ext cx="1043608" cy="5363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504" y="375352"/>
            <a:ext cx="390178" cy="499915"/>
          </a:xfrm>
          <a:prstGeom prst="rect">
            <a:avLst/>
          </a:prstGeom>
        </p:spPr>
      </p:pic>
      <p:grpSp>
        <p:nvGrpSpPr>
          <p:cNvPr id="5" name="组合 4"/>
          <p:cNvGrpSpPr/>
          <p:nvPr/>
        </p:nvGrpSpPr>
        <p:grpSpPr>
          <a:xfrm>
            <a:off x="0" y="1340768"/>
            <a:ext cx="9144000" cy="5472608"/>
            <a:chOff x="0" y="1340768"/>
            <a:chExt cx="9144000" cy="5472608"/>
          </a:xfrm>
        </p:grpSpPr>
        <p:pic>
          <p:nvPicPr>
            <p:cNvPr id="119810" name="Picture 3"/>
            <p:cNvPicPr>
              <a:picLocks noChangeAspect="1" noChangeArrowheads="1"/>
            </p:cNvPicPr>
            <p:nvPr/>
          </p:nvPicPr>
          <p:blipFill>
            <a:blip r:embed="rId3">
              <a:extLst>
                <a:ext uri="{28A0092B-C50C-407E-A947-70E740481C1C}">
                  <a14:useLocalDpi xmlns:a14="http://schemas.microsoft.com/office/drawing/2010/main" val="0"/>
                </a:ext>
              </a:extLst>
            </a:blip>
            <a:srcRect l="25731" t="20297" r="27226" b="9813"/>
            <a:stretch>
              <a:fillRect/>
            </a:stretch>
          </p:blipFill>
          <p:spPr bwMode="auto">
            <a:xfrm>
              <a:off x="0" y="1340768"/>
              <a:ext cx="9144000"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431170" y="1630699"/>
              <a:ext cx="877163" cy="369332"/>
            </a:xfrm>
            <a:prstGeom prst="rect">
              <a:avLst/>
            </a:prstGeom>
            <a:solidFill>
              <a:srgbClr val="06EAEA"/>
            </a:solidFill>
          </p:spPr>
          <p:txBody>
            <a:bodyPr wrap="none" rtlCol="0">
              <a:spAutoFit/>
            </a:bodyPr>
            <a:lstStyle/>
            <a:p>
              <a:r>
                <a:rPr lang="zh-CN" altLang="en-US" b="1" dirty="0">
                  <a:solidFill>
                    <a:srgbClr val="FF00FF"/>
                  </a:solidFill>
                </a:rPr>
                <a:t>不可略</a:t>
              </a:r>
            </a:p>
          </p:txBody>
        </p:sp>
      </p:grpSp>
      <p:sp>
        <p:nvSpPr>
          <p:cNvPr id="7" name="矩形 6"/>
          <p:cNvSpPr/>
          <p:nvPr/>
        </p:nvSpPr>
        <p:spPr>
          <a:xfrm>
            <a:off x="0" y="1377951"/>
            <a:ext cx="1043608" cy="5363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l="24625" t="20297" r="24460" b="10797"/>
          <a:stretch>
            <a:fillRect/>
          </a:stretch>
        </p:blipFill>
        <p:spPr bwMode="auto">
          <a:xfrm>
            <a:off x="0" y="1268760"/>
            <a:ext cx="9144000"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107504" y="375352"/>
            <a:ext cx="390178" cy="499915"/>
          </a:xfrm>
          <a:prstGeom prst="rect">
            <a:avLst/>
          </a:prstGeom>
        </p:spPr>
      </p:pic>
      <p:sp>
        <p:nvSpPr>
          <p:cNvPr id="5" name="矩形 4"/>
          <p:cNvSpPr/>
          <p:nvPr/>
        </p:nvSpPr>
        <p:spPr>
          <a:xfrm>
            <a:off x="0" y="1258821"/>
            <a:ext cx="827584" cy="4320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6002612"/>
            <a:ext cx="899592" cy="728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p:cNvSpPr>
            <a:spLocks noChangeAspect="1"/>
          </p:cNvSpPr>
          <p:nvPr/>
        </p:nvSpPr>
        <p:spPr>
          <a:xfrm>
            <a:off x="828427" y="4941888"/>
            <a:ext cx="684212" cy="666750"/>
          </a:xfrm>
          <a:prstGeom prst="roundRect">
            <a:avLst>
              <a:gd name="adj" fmla="val 16670"/>
            </a:avLst>
          </a:pr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圆角矩形 8"/>
          <p:cNvSpPr>
            <a:spLocks noChangeAspect="1"/>
          </p:cNvSpPr>
          <p:nvPr/>
        </p:nvSpPr>
        <p:spPr>
          <a:xfrm>
            <a:off x="828427" y="1557338"/>
            <a:ext cx="684212" cy="666750"/>
          </a:xfrm>
          <a:prstGeom prst="roundRect">
            <a:avLst>
              <a:gd name="adj" fmla="val 16670"/>
            </a:avLst>
          </a:pr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圆角矩形 10"/>
          <p:cNvSpPr>
            <a:spLocks noChangeAspect="1"/>
          </p:cNvSpPr>
          <p:nvPr/>
        </p:nvSpPr>
        <p:spPr>
          <a:xfrm>
            <a:off x="828427" y="3136900"/>
            <a:ext cx="684212" cy="666750"/>
          </a:xfrm>
          <a:prstGeom prst="roundRect">
            <a:avLst>
              <a:gd name="adj" fmla="val 16670"/>
            </a:avLst>
          </a:pr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751" name="Freeform 10"/>
          <p:cNvSpPr>
            <a:spLocks noChangeAspect="1" noEditPoints="1" noChangeArrowheads="1"/>
          </p:cNvSpPr>
          <p:nvPr/>
        </p:nvSpPr>
        <p:spPr bwMode="auto">
          <a:xfrm>
            <a:off x="953839" y="3219450"/>
            <a:ext cx="431800" cy="441325"/>
          </a:xfrm>
          <a:custGeom>
            <a:avLst/>
            <a:gdLst>
              <a:gd name="T0" fmla="*/ 88 w 109"/>
              <a:gd name="T1" fmla="*/ 75 h 112"/>
              <a:gd name="T2" fmla="*/ 63 w 109"/>
              <a:gd name="T3" fmla="*/ 84 h 112"/>
              <a:gd name="T4" fmla="*/ 74 w 109"/>
              <a:gd name="T5" fmla="*/ 71 h 112"/>
              <a:gd name="T6" fmla="*/ 76 w 109"/>
              <a:gd name="T7" fmla="*/ 21 h 112"/>
              <a:gd name="T8" fmla="*/ 62 w 109"/>
              <a:gd name="T9" fmla="*/ 72 h 112"/>
              <a:gd name="T10" fmla="*/ 68 w 109"/>
              <a:gd name="T11" fmla="*/ 13 h 112"/>
              <a:gd name="T12" fmla="*/ 62 w 109"/>
              <a:gd name="T13" fmla="*/ 22 h 112"/>
              <a:gd name="T14" fmla="*/ 62 w 109"/>
              <a:gd name="T15" fmla="*/ 33 h 112"/>
              <a:gd name="T16" fmla="*/ 53 w 109"/>
              <a:gd name="T17" fmla="*/ 27 h 112"/>
              <a:gd name="T18" fmla="*/ 6 w 109"/>
              <a:gd name="T19" fmla="*/ 28 h 112"/>
              <a:gd name="T20" fmla="*/ 4 w 109"/>
              <a:gd name="T21" fmla="*/ 31 h 112"/>
              <a:gd name="T22" fmla="*/ 0 w 109"/>
              <a:gd name="T23" fmla="*/ 42 h 112"/>
              <a:gd name="T24" fmla="*/ 5 w 109"/>
              <a:gd name="T25" fmla="*/ 109 h 112"/>
              <a:gd name="T26" fmla="*/ 44 w 109"/>
              <a:gd name="T27" fmla="*/ 112 h 112"/>
              <a:gd name="T28" fmla="*/ 68 w 109"/>
              <a:gd name="T29" fmla="*/ 109 h 112"/>
              <a:gd name="T30" fmla="*/ 109 w 109"/>
              <a:gd name="T31" fmla="*/ 104 h 112"/>
              <a:gd name="T32" fmla="*/ 105 w 109"/>
              <a:gd name="T33" fmla="*/ 37 h 112"/>
              <a:gd name="T34" fmla="*/ 103 w 109"/>
              <a:gd name="T35" fmla="*/ 28 h 112"/>
              <a:gd name="T36" fmla="*/ 96 w 109"/>
              <a:gd name="T37" fmla="*/ 15 h 112"/>
              <a:gd name="T38" fmla="*/ 96 w 109"/>
              <a:gd name="T39" fmla="*/ 15 h 112"/>
              <a:gd name="T40" fmla="*/ 76 w 109"/>
              <a:gd name="T41" fmla="*/ 13 h 112"/>
              <a:gd name="T42" fmla="*/ 76 w 109"/>
              <a:gd name="T43" fmla="*/ 5 h 112"/>
              <a:gd name="T44" fmla="*/ 70 w 109"/>
              <a:gd name="T45" fmla="*/ 1 h 112"/>
              <a:gd name="T46" fmla="*/ 53 w 109"/>
              <a:gd name="T47" fmla="*/ 27 h 112"/>
              <a:gd name="T48" fmla="*/ 48 w 109"/>
              <a:gd name="T49" fmla="*/ 106 h 112"/>
              <a:gd name="T50" fmla="*/ 51 w 109"/>
              <a:gd name="T51" fmla="*/ 98 h 112"/>
              <a:gd name="T52" fmla="*/ 61 w 109"/>
              <a:gd name="T53" fmla="*/ 98 h 112"/>
              <a:gd name="T54" fmla="*/ 64 w 109"/>
              <a:gd name="T55" fmla="*/ 105 h 112"/>
              <a:gd name="T56" fmla="*/ 59 w 109"/>
              <a:gd name="T57" fmla="*/ 101 h 112"/>
              <a:gd name="T58" fmla="*/ 53 w 109"/>
              <a:gd name="T59" fmla="*/ 101 h 112"/>
              <a:gd name="T60" fmla="*/ 45 w 109"/>
              <a:gd name="T61" fmla="*/ 69 h 112"/>
              <a:gd name="T62" fmla="*/ 17 w 109"/>
              <a:gd name="T63" fmla="*/ 69 h 112"/>
              <a:gd name="T64" fmla="*/ 15 w 109"/>
              <a:gd name="T65" fmla="*/ 65 h 112"/>
              <a:gd name="T66" fmla="*/ 46 w 109"/>
              <a:gd name="T67" fmla="*/ 65 h 112"/>
              <a:gd name="T68" fmla="*/ 45 w 109"/>
              <a:gd name="T69" fmla="*/ 69 h 112"/>
              <a:gd name="T70" fmla="*/ 31 w 109"/>
              <a:gd name="T71" fmla="*/ 57 h 112"/>
              <a:gd name="T72" fmla="*/ 14 w 109"/>
              <a:gd name="T73" fmla="*/ 58 h 112"/>
              <a:gd name="T74" fmla="*/ 31 w 109"/>
              <a:gd name="T75" fmla="*/ 53 h 112"/>
              <a:gd name="T76" fmla="*/ 47 w 109"/>
              <a:gd name="T77" fmla="*/ 58 h 112"/>
              <a:gd name="T78" fmla="*/ 45 w 109"/>
              <a:gd name="T79" fmla="*/ 50 h 112"/>
              <a:gd name="T80" fmla="*/ 17 w 109"/>
              <a:gd name="T81" fmla="*/ 50 h 112"/>
              <a:gd name="T82" fmla="*/ 15 w 109"/>
              <a:gd name="T83" fmla="*/ 46 h 112"/>
              <a:gd name="T84" fmla="*/ 46 w 109"/>
              <a:gd name="T85" fmla="*/ 46 h 112"/>
              <a:gd name="T86" fmla="*/ 45 w 109"/>
              <a:gd name="T87" fmla="*/ 50 h 112"/>
              <a:gd name="T88" fmla="*/ 31 w 109"/>
              <a:gd name="T89" fmla="*/ 37 h 112"/>
              <a:gd name="T90" fmla="*/ 14 w 109"/>
              <a:gd name="T91" fmla="*/ 39 h 112"/>
              <a:gd name="T92" fmla="*/ 31 w 109"/>
              <a:gd name="T93" fmla="*/ 34 h 112"/>
              <a:gd name="T94" fmla="*/ 47 w 109"/>
              <a:gd name="T95" fmla="*/ 39 h 112"/>
              <a:gd name="T96" fmla="*/ 96 w 109"/>
              <a:gd name="T97" fmla="*/ 32 h 112"/>
              <a:gd name="T98" fmla="*/ 92 w 109"/>
              <a:gd name="T99" fmla="*/ 83 h 112"/>
              <a:gd name="T100" fmla="*/ 74 w 109"/>
              <a:gd name="T101" fmla="*/ 87 h 112"/>
              <a:gd name="T102" fmla="*/ 78 w 109"/>
              <a:gd name="T103" fmla="*/ 89 h 112"/>
              <a:gd name="T104" fmla="*/ 99 w 109"/>
              <a:gd name="T105" fmla="*/ 33 h 112"/>
              <a:gd name="T106" fmla="*/ 31 w 109"/>
              <a:gd name="T107" fmla="*/ 28 h 112"/>
              <a:gd name="T108" fmla="*/ 51 w 109"/>
              <a:gd name="T109" fmla="*/ 93 h 112"/>
              <a:gd name="T110" fmla="*/ 11 w 109"/>
              <a:gd name="T111" fmla="*/ 93 h 112"/>
              <a:gd name="T112" fmla="*/ 31 w 109"/>
              <a:gd name="T113" fmla="*/ 2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 h="112">
                <a:moveTo>
                  <a:pt x="88" y="20"/>
                </a:moveTo>
                <a:cubicBezTo>
                  <a:pt x="88" y="75"/>
                  <a:pt x="88" y="75"/>
                  <a:pt x="88" y="75"/>
                </a:cubicBezTo>
                <a:cubicBezTo>
                  <a:pt x="81" y="76"/>
                  <a:pt x="75" y="78"/>
                  <a:pt x="70" y="80"/>
                </a:cubicBezTo>
                <a:cubicBezTo>
                  <a:pt x="68" y="81"/>
                  <a:pt x="66" y="82"/>
                  <a:pt x="63" y="84"/>
                </a:cubicBezTo>
                <a:cubicBezTo>
                  <a:pt x="64" y="82"/>
                  <a:pt x="65" y="81"/>
                  <a:pt x="66" y="80"/>
                </a:cubicBezTo>
                <a:cubicBezTo>
                  <a:pt x="68" y="76"/>
                  <a:pt x="71" y="74"/>
                  <a:pt x="74" y="71"/>
                </a:cubicBezTo>
                <a:cubicBezTo>
                  <a:pt x="75" y="71"/>
                  <a:pt x="76" y="70"/>
                  <a:pt x="76" y="68"/>
                </a:cubicBezTo>
                <a:cubicBezTo>
                  <a:pt x="76" y="21"/>
                  <a:pt x="76" y="21"/>
                  <a:pt x="76" y="21"/>
                </a:cubicBezTo>
                <a:cubicBezTo>
                  <a:pt x="80" y="20"/>
                  <a:pt x="84" y="20"/>
                  <a:pt x="88" y="20"/>
                </a:cubicBezTo>
                <a:close/>
                <a:moveTo>
                  <a:pt x="62" y="72"/>
                </a:moveTo>
                <a:cubicBezTo>
                  <a:pt x="64" y="70"/>
                  <a:pt x="66" y="68"/>
                  <a:pt x="68" y="66"/>
                </a:cubicBezTo>
                <a:cubicBezTo>
                  <a:pt x="68" y="13"/>
                  <a:pt x="68" y="13"/>
                  <a:pt x="68" y="13"/>
                </a:cubicBezTo>
                <a:cubicBezTo>
                  <a:pt x="67" y="14"/>
                  <a:pt x="66" y="15"/>
                  <a:pt x="65" y="17"/>
                </a:cubicBezTo>
                <a:cubicBezTo>
                  <a:pt x="64" y="19"/>
                  <a:pt x="63" y="20"/>
                  <a:pt x="62" y="22"/>
                </a:cubicBezTo>
                <a:cubicBezTo>
                  <a:pt x="62" y="32"/>
                  <a:pt x="62" y="32"/>
                  <a:pt x="62" y="32"/>
                </a:cubicBezTo>
                <a:cubicBezTo>
                  <a:pt x="62" y="33"/>
                  <a:pt x="62" y="33"/>
                  <a:pt x="62" y="33"/>
                </a:cubicBezTo>
                <a:cubicBezTo>
                  <a:pt x="62" y="72"/>
                  <a:pt x="62" y="72"/>
                  <a:pt x="62" y="72"/>
                </a:cubicBezTo>
                <a:close/>
                <a:moveTo>
                  <a:pt x="53" y="27"/>
                </a:moveTo>
                <a:cubicBezTo>
                  <a:pt x="45" y="23"/>
                  <a:pt x="38" y="22"/>
                  <a:pt x="31" y="22"/>
                </a:cubicBezTo>
                <a:cubicBezTo>
                  <a:pt x="22" y="22"/>
                  <a:pt x="14" y="24"/>
                  <a:pt x="6" y="28"/>
                </a:cubicBezTo>
                <a:cubicBezTo>
                  <a:pt x="5" y="29"/>
                  <a:pt x="4" y="30"/>
                  <a:pt x="4" y="31"/>
                </a:cubicBezTo>
                <a:cubicBezTo>
                  <a:pt x="4" y="31"/>
                  <a:pt x="4" y="31"/>
                  <a:pt x="4" y="31"/>
                </a:cubicBezTo>
                <a:cubicBezTo>
                  <a:pt x="4" y="37"/>
                  <a:pt x="4" y="37"/>
                  <a:pt x="4" y="37"/>
                </a:cubicBezTo>
                <a:cubicBezTo>
                  <a:pt x="2" y="37"/>
                  <a:pt x="0" y="39"/>
                  <a:pt x="0" y="42"/>
                </a:cubicBezTo>
                <a:cubicBezTo>
                  <a:pt x="0" y="104"/>
                  <a:pt x="0" y="104"/>
                  <a:pt x="0" y="104"/>
                </a:cubicBezTo>
                <a:cubicBezTo>
                  <a:pt x="0" y="106"/>
                  <a:pt x="2" y="109"/>
                  <a:pt x="5" y="109"/>
                </a:cubicBezTo>
                <a:cubicBezTo>
                  <a:pt x="44" y="109"/>
                  <a:pt x="44" y="109"/>
                  <a:pt x="44" y="109"/>
                </a:cubicBezTo>
                <a:cubicBezTo>
                  <a:pt x="44" y="112"/>
                  <a:pt x="44" y="112"/>
                  <a:pt x="44" y="112"/>
                </a:cubicBezTo>
                <a:cubicBezTo>
                  <a:pt x="68" y="112"/>
                  <a:pt x="68" y="112"/>
                  <a:pt x="68" y="112"/>
                </a:cubicBezTo>
                <a:cubicBezTo>
                  <a:pt x="68" y="109"/>
                  <a:pt x="68" y="109"/>
                  <a:pt x="68" y="109"/>
                </a:cubicBezTo>
                <a:cubicBezTo>
                  <a:pt x="104" y="109"/>
                  <a:pt x="104" y="109"/>
                  <a:pt x="104" y="109"/>
                </a:cubicBezTo>
                <a:cubicBezTo>
                  <a:pt x="107" y="109"/>
                  <a:pt x="109" y="106"/>
                  <a:pt x="109" y="104"/>
                </a:cubicBezTo>
                <a:cubicBezTo>
                  <a:pt x="109" y="42"/>
                  <a:pt x="109" y="42"/>
                  <a:pt x="109" y="42"/>
                </a:cubicBezTo>
                <a:cubicBezTo>
                  <a:pt x="109" y="39"/>
                  <a:pt x="107" y="37"/>
                  <a:pt x="105" y="37"/>
                </a:cubicBezTo>
                <a:cubicBezTo>
                  <a:pt x="105" y="31"/>
                  <a:pt x="105" y="31"/>
                  <a:pt x="105" y="31"/>
                </a:cubicBezTo>
                <a:cubicBezTo>
                  <a:pt x="105" y="30"/>
                  <a:pt x="104" y="29"/>
                  <a:pt x="103" y="28"/>
                </a:cubicBezTo>
                <a:cubicBezTo>
                  <a:pt x="101" y="27"/>
                  <a:pt x="98" y="26"/>
                  <a:pt x="96" y="25"/>
                </a:cubicBezTo>
                <a:cubicBezTo>
                  <a:pt x="96" y="15"/>
                  <a:pt x="96" y="15"/>
                  <a:pt x="96" y="15"/>
                </a:cubicBezTo>
                <a:cubicBezTo>
                  <a:pt x="96" y="15"/>
                  <a:pt x="96" y="15"/>
                  <a:pt x="96" y="15"/>
                </a:cubicBezTo>
                <a:cubicBezTo>
                  <a:pt x="96" y="15"/>
                  <a:pt x="96" y="15"/>
                  <a:pt x="96" y="15"/>
                </a:cubicBezTo>
                <a:cubicBezTo>
                  <a:pt x="96" y="13"/>
                  <a:pt x="94" y="11"/>
                  <a:pt x="92" y="11"/>
                </a:cubicBezTo>
                <a:cubicBezTo>
                  <a:pt x="86" y="12"/>
                  <a:pt x="81" y="12"/>
                  <a:pt x="76" y="13"/>
                </a:cubicBezTo>
                <a:cubicBezTo>
                  <a:pt x="76" y="5"/>
                  <a:pt x="76" y="5"/>
                  <a:pt x="76" y="5"/>
                </a:cubicBezTo>
                <a:cubicBezTo>
                  <a:pt x="76" y="5"/>
                  <a:pt x="76" y="5"/>
                  <a:pt x="76" y="5"/>
                </a:cubicBezTo>
                <a:cubicBezTo>
                  <a:pt x="76" y="4"/>
                  <a:pt x="76" y="3"/>
                  <a:pt x="75" y="3"/>
                </a:cubicBezTo>
                <a:cubicBezTo>
                  <a:pt x="74" y="1"/>
                  <a:pt x="72" y="0"/>
                  <a:pt x="70" y="1"/>
                </a:cubicBezTo>
                <a:cubicBezTo>
                  <a:pt x="65" y="4"/>
                  <a:pt x="61" y="8"/>
                  <a:pt x="58" y="13"/>
                </a:cubicBezTo>
                <a:cubicBezTo>
                  <a:pt x="56" y="17"/>
                  <a:pt x="54" y="21"/>
                  <a:pt x="53" y="27"/>
                </a:cubicBezTo>
                <a:close/>
                <a:moveTo>
                  <a:pt x="50" y="105"/>
                </a:moveTo>
                <a:cubicBezTo>
                  <a:pt x="50" y="106"/>
                  <a:pt x="49" y="106"/>
                  <a:pt x="48" y="106"/>
                </a:cubicBezTo>
                <a:cubicBezTo>
                  <a:pt x="47" y="105"/>
                  <a:pt x="46" y="104"/>
                  <a:pt x="47" y="103"/>
                </a:cubicBezTo>
                <a:cubicBezTo>
                  <a:pt x="48" y="100"/>
                  <a:pt x="49" y="99"/>
                  <a:pt x="51" y="98"/>
                </a:cubicBezTo>
                <a:cubicBezTo>
                  <a:pt x="53" y="96"/>
                  <a:pt x="55" y="96"/>
                  <a:pt x="56" y="96"/>
                </a:cubicBezTo>
                <a:cubicBezTo>
                  <a:pt x="58" y="96"/>
                  <a:pt x="60" y="97"/>
                  <a:pt x="61" y="98"/>
                </a:cubicBezTo>
                <a:cubicBezTo>
                  <a:pt x="63" y="99"/>
                  <a:pt x="64" y="101"/>
                  <a:pt x="65" y="103"/>
                </a:cubicBezTo>
                <a:cubicBezTo>
                  <a:pt x="65" y="104"/>
                  <a:pt x="65" y="105"/>
                  <a:pt x="64" y="105"/>
                </a:cubicBezTo>
                <a:cubicBezTo>
                  <a:pt x="63" y="106"/>
                  <a:pt x="61" y="105"/>
                  <a:pt x="61" y="104"/>
                </a:cubicBezTo>
                <a:cubicBezTo>
                  <a:pt x="61" y="103"/>
                  <a:pt x="60" y="102"/>
                  <a:pt x="59" y="101"/>
                </a:cubicBezTo>
                <a:cubicBezTo>
                  <a:pt x="58" y="100"/>
                  <a:pt x="57" y="100"/>
                  <a:pt x="56" y="100"/>
                </a:cubicBezTo>
                <a:cubicBezTo>
                  <a:pt x="55" y="100"/>
                  <a:pt x="54" y="100"/>
                  <a:pt x="53" y="101"/>
                </a:cubicBezTo>
                <a:cubicBezTo>
                  <a:pt x="52" y="101"/>
                  <a:pt x="51" y="103"/>
                  <a:pt x="50" y="105"/>
                </a:cubicBezTo>
                <a:close/>
                <a:moveTo>
                  <a:pt x="45" y="69"/>
                </a:moveTo>
                <a:cubicBezTo>
                  <a:pt x="40" y="67"/>
                  <a:pt x="35" y="67"/>
                  <a:pt x="31" y="67"/>
                </a:cubicBezTo>
                <a:cubicBezTo>
                  <a:pt x="26" y="67"/>
                  <a:pt x="21" y="67"/>
                  <a:pt x="17" y="69"/>
                </a:cubicBezTo>
                <a:cubicBezTo>
                  <a:pt x="16" y="70"/>
                  <a:pt x="15" y="69"/>
                  <a:pt x="14" y="68"/>
                </a:cubicBezTo>
                <a:cubicBezTo>
                  <a:pt x="14" y="67"/>
                  <a:pt x="14" y="66"/>
                  <a:pt x="15" y="65"/>
                </a:cubicBezTo>
                <a:cubicBezTo>
                  <a:pt x="20" y="64"/>
                  <a:pt x="26" y="63"/>
                  <a:pt x="31" y="63"/>
                </a:cubicBezTo>
                <a:cubicBezTo>
                  <a:pt x="36" y="63"/>
                  <a:pt x="41" y="63"/>
                  <a:pt x="46" y="65"/>
                </a:cubicBezTo>
                <a:cubicBezTo>
                  <a:pt x="47" y="66"/>
                  <a:pt x="48" y="67"/>
                  <a:pt x="47" y="68"/>
                </a:cubicBezTo>
                <a:cubicBezTo>
                  <a:pt x="47" y="69"/>
                  <a:pt x="46" y="70"/>
                  <a:pt x="45" y="69"/>
                </a:cubicBezTo>
                <a:close/>
                <a:moveTo>
                  <a:pt x="45" y="59"/>
                </a:moveTo>
                <a:cubicBezTo>
                  <a:pt x="40" y="58"/>
                  <a:pt x="35" y="57"/>
                  <a:pt x="31" y="57"/>
                </a:cubicBezTo>
                <a:cubicBezTo>
                  <a:pt x="26" y="57"/>
                  <a:pt x="21" y="58"/>
                  <a:pt x="17" y="59"/>
                </a:cubicBezTo>
                <a:cubicBezTo>
                  <a:pt x="16" y="60"/>
                  <a:pt x="15" y="59"/>
                  <a:pt x="14" y="58"/>
                </a:cubicBezTo>
                <a:cubicBezTo>
                  <a:pt x="14" y="57"/>
                  <a:pt x="14" y="56"/>
                  <a:pt x="15" y="56"/>
                </a:cubicBezTo>
                <a:cubicBezTo>
                  <a:pt x="20" y="54"/>
                  <a:pt x="26" y="53"/>
                  <a:pt x="31" y="53"/>
                </a:cubicBezTo>
                <a:cubicBezTo>
                  <a:pt x="36" y="53"/>
                  <a:pt x="41" y="54"/>
                  <a:pt x="46" y="56"/>
                </a:cubicBezTo>
                <a:cubicBezTo>
                  <a:pt x="47" y="56"/>
                  <a:pt x="48" y="57"/>
                  <a:pt x="47" y="58"/>
                </a:cubicBezTo>
                <a:cubicBezTo>
                  <a:pt x="47" y="59"/>
                  <a:pt x="46" y="60"/>
                  <a:pt x="45" y="59"/>
                </a:cubicBezTo>
                <a:close/>
                <a:moveTo>
                  <a:pt x="45" y="50"/>
                </a:moveTo>
                <a:cubicBezTo>
                  <a:pt x="40" y="48"/>
                  <a:pt x="35" y="47"/>
                  <a:pt x="31" y="47"/>
                </a:cubicBezTo>
                <a:cubicBezTo>
                  <a:pt x="26" y="47"/>
                  <a:pt x="21" y="48"/>
                  <a:pt x="17" y="50"/>
                </a:cubicBezTo>
                <a:cubicBezTo>
                  <a:pt x="16" y="50"/>
                  <a:pt x="15" y="50"/>
                  <a:pt x="14" y="49"/>
                </a:cubicBezTo>
                <a:cubicBezTo>
                  <a:pt x="14" y="48"/>
                  <a:pt x="14" y="47"/>
                  <a:pt x="15" y="46"/>
                </a:cubicBezTo>
                <a:cubicBezTo>
                  <a:pt x="20" y="44"/>
                  <a:pt x="26" y="43"/>
                  <a:pt x="31" y="43"/>
                </a:cubicBezTo>
                <a:cubicBezTo>
                  <a:pt x="36" y="43"/>
                  <a:pt x="41" y="44"/>
                  <a:pt x="46" y="46"/>
                </a:cubicBezTo>
                <a:cubicBezTo>
                  <a:pt x="47" y="47"/>
                  <a:pt x="48" y="48"/>
                  <a:pt x="47" y="49"/>
                </a:cubicBezTo>
                <a:cubicBezTo>
                  <a:pt x="47" y="50"/>
                  <a:pt x="46" y="50"/>
                  <a:pt x="45" y="50"/>
                </a:cubicBezTo>
                <a:close/>
                <a:moveTo>
                  <a:pt x="45" y="40"/>
                </a:moveTo>
                <a:cubicBezTo>
                  <a:pt x="40" y="38"/>
                  <a:pt x="35" y="37"/>
                  <a:pt x="31" y="37"/>
                </a:cubicBezTo>
                <a:cubicBezTo>
                  <a:pt x="26" y="38"/>
                  <a:pt x="21" y="38"/>
                  <a:pt x="17" y="40"/>
                </a:cubicBezTo>
                <a:cubicBezTo>
                  <a:pt x="16" y="40"/>
                  <a:pt x="15" y="40"/>
                  <a:pt x="14" y="39"/>
                </a:cubicBezTo>
                <a:cubicBezTo>
                  <a:pt x="14" y="38"/>
                  <a:pt x="14" y="37"/>
                  <a:pt x="15" y="36"/>
                </a:cubicBezTo>
                <a:cubicBezTo>
                  <a:pt x="20" y="35"/>
                  <a:pt x="26" y="34"/>
                  <a:pt x="31" y="34"/>
                </a:cubicBezTo>
                <a:cubicBezTo>
                  <a:pt x="36" y="34"/>
                  <a:pt x="41" y="34"/>
                  <a:pt x="46" y="36"/>
                </a:cubicBezTo>
                <a:cubicBezTo>
                  <a:pt x="47" y="37"/>
                  <a:pt x="48" y="38"/>
                  <a:pt x="47" y="39"/>
                </a:cubicBezTo>
                <a:cubicBezTo>
                  <a:pt x="47" y="40"/>
                  <a:pt x="46" y="40"/>
                  <a:pt x="45" y="40"/>
                </a:cubicBezTo>
                <a:close/>
                <a:moveTo>
                  <a:pt x="96" y="32"/>
                </a:moveTo>
                <a:cubicBezTo>
                  <a:pt x="96" y="79"/>
                  <a:pt x="96" y="79"/>
                  <a:pt x="96" y="79"/>
                </a:cubicBezTo>
                <a:cubicBezTo>
                  <a:pt x="96" y="81"/>
                  <a:pt x="94" y="83"/>
                  <a:pt x="92" y="83"/>
                </a:cubicBezTo>
                <a:cubicBezTo>
                  <a:pt x="92" y="83"/>
                  <a:pt x="92" y="83"/>
                  <a:pt x="92" y="83"/>
                </a:cubicBezTo>
                <a:cubicBezTo>
                  <a:pt x="84" y="83"/>
                  <a:pt x="79" y="85"/>
                  <a:pt x="74" y="87"/>
                </a:cubicBezTo>
                <a:cubicBezTo>
                  <a:pt x="72" y="88"/>
                  <a:pt x="70" y="89"/>
                  <a:pt x="68" y="90"/>
                </a:cubicBezTo>
                <a:cubicBezTo>
                  <a:pt x="71" y="89"/>
                  <a:pt x="75" y="89"/>
                  <a:pt x="78" y="89"/>
                </a:cubicBezTo>
                <a:cubicBezTo>
                  <a:pt x="85" y="89"/>
                  <a:pt x="92" y="90"/>
                  <a:pt x="99" y="93"/>
                </a:cubicBezTo>
                <a:cubicBezTo>
                  <a:pt x="99" y="33"/>
                  <a:pt x="99" y="33"/>
                  <a:pt x="99" y="33"/>
                </a:cubicBezTo>
                <a:cubicBezTo>
                  <a:pt x="98" y="33"/>
                  <a:pt x="97" y="32"/>
                  <a:pt x="96" y="32"/>
                </a:cubicBezTo>
                <a:close/>
                <a:moveTo>
                  <a:pt x="31" y="28"/>
                </a:moveTo>
                <a:cubicBezTo>
                  <a:pt x="37" y="28"/>
                  <a:pt x="44" y="30"/>
                  <a:pt x="51" y="33"/>
                </a:cubicBezTo>
                <a:cubicBezTo>
                  <a:pt x="51" y="93"/>
                  <a:pt x="51" y="93"/>
                  <a:pt x="51" y="93"/>
                </a:cubicBezTo>
                <a:cubicBezTo>
                  <a:pt x="44" y="90"/>
                  <a:pt x="37" y="89"/>
                  <a:pt x="31" y="89"/>
                </a:cubicBezTo>
                <a:cubicBezTo>
                  <a:pt x="24" y="89"/>
                  <a:pt x="17" y="90"/>
                  <a:pt x="11" y="93"/>
                </a:cubicBezTo>
                <a:cubicBezTo>
                  <a:pt x="11" y="33"/>
                  <a:pt x="11" y="33"/>
                  <a:pt x="11" y="33"/>
                </a:cubicBezTo>
                <a:cubicBezTo>
                  <a:pt x="17" y="30"/>
                  <a:pt x="24" y="28"/>
                  <a:pt x="31" y="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1752" name="Freeform 9"/>
          <p:cNvSpPr>
            <a:spLocks noChangeAspect="1" noEditPoints="1" noChangeArrowheads="1"/>
          </p:cNvSpPr>
          <p:nvPr/>
        </p:nvSpPr>
        <p:spPr bwMode="auto">
          <a:xfrm>
            <a:off x="964952" y="1704975"/>
            <a:ext cx="431800" cy="401638"/>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31756" name="组合 7"/>
          <p:cNvGrpSpPr/>
          <p:nvPr/>
        </p:nvGrpSpPr>
        <p:grpSpPr bwMode="auto">
          <a:xfrm>
            <a:off x="0" y="284163"/>
            <a:ext cx="2051720" cy="530225"/>
            <a:chOff x="0" y="284389"/>
            <a:chExt cx="1692275" cy="529772"/>
          </a:xfrm>
        </p:grpSpPr>
        <p:sp>
          <p:nvSpPr>
            <p:cNvPr id="22" name="矩形 21"/>
            <p:cNvSpPr/>
            <p:nvPr/>
          </p:nvSpPr>
          <p:spPr>
            <a:xfrm>
              <a:off x="0" y="284389"/>
              <a:ext cx="1510878"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rPr>
                <a:t>绪论</a:t>
              </a:r>
              <a:endParaRPr kumimoji="0" lang="en-US" altLang="zh-CN" sz="28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3" name="矩形 22"/>
            <p:cNvSpPr/>
            <p:nvPr/>
          </p:nvSpPr>
          <p:spPr>
            <a:xfrm>
              <a:off x="1577467" y="284389"/>
              <a:ext cx="114808"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31762" name="组合 32"/>
          <p:cNvGrpSpPr>
            <a:grpSpLocks noChangeAspect="1"/>
          </p:cNvGrpSpPr>
          <p:nvPr/>
        </p:nvGrpSpPr>
        <p:grpSpPr bwMode="auto">
          <a:xfrm>
            <a:off x="930027" y="5099050"/>
            <a:ext cx="504825" cy="328613"/>
            <a:chOff x="449087" y="6043613"/>
            <a:chExt cx="788904" cy="516222"/>
          </a:xfrm>
        </p:grpSpPr>
        <p:sp>
          <p:nvSpPr>
            <p:cNvPr id="30" name="Freeform 13"/>
            <p:cNvSpPr>
              <a:spLocks noChangeAspect="1" noEditPoints="1"/>
            </p:cNvSpPr>
            <p:nvPr/>
          </p:nvSpPr>
          <p:spPr bwMode="auto">
            <a:xfrm>
              <a:off x="449087" y="6043613"/>
              <a:ext cx="431664" cy="516222"/>
            </a:xfrm>
            <a:custGeom>
              <a:avLst/>
              <a:gdLst>
                <a:gd name="T0" fmla="*/ 30 w 75"/>
                <a:gd name="T1" fmla="*/ 14 h 89"/>
                <a:gd name="T2" fmla="*/ 34 w 75"/>
                <a:gd name="T3" fmla="*/ 5 h 89"/>
                <a:gd name="T4" fmla="*/ 34 w 75"/>
                <a:gd name="T5" fmla="*/ 5 h 89"/>
                <a:gd name="T6" fmla="*/ 46 w 75"/>
                <a:gd name="T7" fmla="*/ 0 h 89"/>
                <a:gd name="T8" fmla="*/ 58 w 75"/>
                <a:gd name="T9" fmla="*/ 5 h 89"/>
                <a:gd name="T10" fmla="*/ 58 w 75"/>
                <a:gd name="T11" fmla="*/ 5 h 89"/>
                <a:gd name="T12" fmla="*/ 62 w 75"/>
                <a:gd name="T13" fmla="*/ 17 h 89"/>
                <a:gd name="T14" fmla="*/ 60 w 75"/>
                <a:gd name="T15" fmla="*/ 26 h 89"/>
                <a:gd name="T16" fmla="*/ 59 w 75"/>
                <a:gd name="T17" fmla="*/ 28 h 89"/>
                <a:gd name="T18" fmla="*/ 75 w 75"/>
                <a:gd name="T19" fmla="*/ 28 h 89"/>
                <a:gd name="T20" fmla="*/ 75 w 75"/>
                <a:gd name="T21" fmla="*/ 43 h 89"/>
                <a:gd name="T22" fmla="*/ 59 w 75"/>
                <a:gd name="T23" fmla="*/ 43 h 89"/>
                <a:gd name="T24" fmla="*/ 59 w 75"/>
                <a:gd name="T25" fmla="*/ 46 h 89"/>
                <a:gd name="T26" fmla="*/ 62 w 75"/>
                <a:gd name="T27" fmla="*/ 58 h 89"/>
                <a:gd name="T28" fmla="*/ 53 w 75"/>
                <a:gd name="T29" fmla="*/ 80 h 89"/>
                <a:gd name="T30" fmla="*/ 31 w 75"/>
                <a:gd name="T31" fmla="*/ 89 h 89"/>
                <a:gd name="T32" fmla="*/ 9 w 75"/>
                <a:gd name="T33" fmla="*/ 80 h 89"/>
                <a:gd name="T34" fmla="*/ 0 w 75"/>
                <a:gd name="T35" fmla="*/ 58 h 89"/>
                <a:gd name="T36" fmla="*/ 9 w 75"/>
                <a:gd name="T37" fmla="*/ 36 h 89"/>
                <a:gd name="T38" fmla="*/ 15 w 75"/>
                <a:gd name="T39" fmla="*/ 31 h 89"/>
                <a:gd name="T40" fmla="*/ 30 w 75"/>
                <a:gd name="T41" fmla="*/ 14 h 89"/>
                <a:gd name="T42" fmla="*/ 15 w 75"/>
                <a:gd name="T43" fmla="*/ 57 h 89"/>
                <a:gd name="T44" fmla="*/ 38 w 75"/>
                <a:gd name="T45" fmla="*/ 43 h 89"/>
                <a:gd name="T46" fmla="*/ 15 w 75"/>
                <a:gd name="T47" fmla="*/ 57 h 89"/>
                <a:gd name="T48" fmla="*/ 45 w 75"/>
                <a:gd name="T49" fmla="*/ 44 h 89"/>
                <a:gd name="T50" fmla="*/ 31 w 75"/>
                <a:gd name="T51" fmla="*/ 38 h 89"/>
                <a:gd name="T52" fmla="*/ 17 w 75"/>
                <a:gd name="T53" fmla="*/ 44 h 89"/>
                <a:gd name="T54" fmla="*/ 11 w 75"/>
                <a:gd name="T55" fmla="*/ 58 h 89"/>
                <a:gd name="T56" fmla="*/ 17 w 75"/>
                <a:gd name="T57" fmla="*/ 72 h 89"/>
                <a:gd name="T58" fmla="*/ 31 w 75"/>
                <a:gd name="T59" fmla="*/ 78 h 89"/>
                <a:gd name="T60" fmla="*/ 45 w 75"/>
                <a:gd name="T61" fmla="*/ 72 h 89"/>
                <a:gd name="T62" fmla="*/ 51 w 75"/>
                <a:gd name="T63" fmla="*/ 58 h 89"/>
                <a:gd name="T64" fmla="*/ 45 w 75"/>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89">
                  <a:moveTo>
                    <a:pt x="30" y="14"/>
                  </a:moveTo>
                  <a:cubicBezTo>
                    <a:pt x="30" y="11"/>
                    <a:pt x="32" y="7"/>
                    <a:pt x="34" y="5"/>
                  </a:cubicBezTo>
                  <a:cubicBezTo>
                    <a:pt x="34" y="5"/>
                    <a:pt x="34" y="5"/>
                    <a:pt x="34" y="5"/>
                  </a:cubicBezTo>
                  <a:cubicBezTo>
                    <a:pt x="37" y="2"/>
                    <a:pt x="42" y="0"/>
                    <a:pt x="46" y="0"/>
                  </a:cubicBezTo>
                  <a:cubicBezTo>
                    <a:pt x="51" y="0"/>
                    <a:pt x="55" y="2"/>
                    <a:pt x="58" y="5"/>
                  </a:cubicBezTo>
                  <a:cubicBezTo>
                    <a:pt x="58" y="5"/>
                    <a:pt x="58" y="5"/>
                    <a:pt x="58" y="5"/>
                  </a:cubicBezTo>
                  <a:cubicBezTo>
                    <a:pt x="61" y="8"/>
                    <a:pt x="62" y="12"/>
                    <a:pt x="62" y="17"/>
                  </a:cubicBezTo>
                  <a:cubicBezTo>
                    <a:pt x="62" y="20"/>
                    <a:pt x="61" y="23"/>
                    <a:pt x="60" y="26"/>
                  </a:cubicBezTo>
                  <a:cubicBezTo>
                    <a:pt x="59" y="28"/>
                    <a:pt x="59" y="28"/>
                    <a:pt x="59" y="28"/>
                  </a:cubicBezTo>
                  <a:cubicBezTo>
                    <a:pt x="75" y="28"/>
                    <a:pt x="75" y="28"/>
                    <a:pt x="75" y="28"/>
                  </a:cubicBezTo>
                  <a:cubicBezTo>
                    <a:pt x="75" y="43"/>
                    <a:pt x="75" y="43"/>
                    <a:pt x="75" y="43"/>
                  </a:cubicBezTo>
                  <a:cubicBezTo>
                    <a:pt x="59" y="43"/>
                    <a:pt x="59" y="43"/>
                    <a:pt x="59" y="43"/>
                  </a:cubicBezTo>
                  <a:cubicBezTo>
                    <a:pt x="59" y="46"/>
                    <a:pt x="59" y="46"/>
                    <a:pt x="59" y="46"/>
                  </a:cubicBezTo>
                  <a:cubicBezTo>
                    <a:pt x="61" y="50"/>
                    <a:pt x="62" y="54"/>
                    <a:pt x="62" y="58"/>
                  </a:cubicBezTo>
                  <a:cubicBezTo>
                    <a:pt x="62" y="67"/>
                    <a:pt x="58" y="74"/>
                    <a:pt x="53" y="80"/>
                  </a:cubicBezTo>
                  <a:cubicBezTo>
                    <a:pt x="47" y="85"/>
                    <a:pt x="39" y="89"/>
                    <a:pt x="31" y="89"/>
                  </a:cubicBezTo>
                  <a:cubicBezTo>
                    <a:pt x="22" y="89"/>
                    <a:pt x="15" y="85"/>
                    <a:pt x="9" y="80"/>
                  </a:cubicBezTo>
                  <a:cubicBezTo>
                    <a:pt x="4" y="74"/>
                    <a:pt x="0" y="67"/>
                    <a:pt x="0" y="58"/>
                  </a:cubicBezTo>
                  <a:cubicBezTo>
                    <a:pt x="0" y="50"/>
                    <a:pt x="4" y="42"/>
                    <a:pt x="9" y="36"/>
                  </a:cubicBezTo>
                  <a:cubicBezTo>
                    <a:pt x="11" y="34"/>
                    <a:pt x="13" y="33"/>
                    <a:pt x="15" y="31"/>
                  </a:cubicBezTo>
                  <a:cubicBezTo>
                    <a:pt x="30" y="14"/>
                    <a:pt x="30" y="14"/>
                    <a:pt x="30" y="14"/>
                  </a:cubicBezTo>
                  <a:close/>
                  <a:moveTo>
                    <a:pt x="15" y="57"/>
                  </a:moveTo>
                  <a:cubicBezTo>
                    <a:pt x="21" y="51"/>
                    <a:pt x="28" y="47"/>
                    <a:pt x="38" y="43"/>
                  </a:cubicBezTo>
                  <a:cubicBezTo>
                    <a:pt x="28" y="42"/>
                    <a:pt x="16" y="44"/>
                    <a:pt x="15" y="57"/>
                  </a:cubicBezTo>
                  <a:close/>
                  <a:moveTo>
                    <a:pt x="45" y="44"/>
                  </a:moveTo>
                  <a:cubicBezTo>
                    <a:pt x="41" y="40"/>
                    <a:pt x="36" y="38"/>
                    <a:pt x="31" y="38"/>
                  </a:cubicBezTo>
                  <a:cubicBezTo>
                    <a:pt x="25" y="38"/>
                    <a:pt x="20" y="40"/>
                    <a:pt x="17" y="44"/>
                  </a:cubicBezTo>
                  <a:cubicBezTo>
                    <a:pt x="13" y="48"/>
                    <a:pt x="11" y="53"/>
                    <a:pt x="11" y="58"/>
                  </a:cubicBezTo>
                  <a:cubicBezTo>
                    <a:pt x="11" y="64"/>
                    <a:pt x="13" y="69"/>
                    <a:pt x="17" y="72"/>
                  </a:cubicBezTo>
                  <a:cubicBezTo>
                    <a:pt x="20" y="76"/>
                    <a:pt x="25" y="78"/>
                    <a:pt x="31" y="78"/>
                  </a:cubicBezTo>
                  <a:cubicBezTo>
                    <a:pt x="36" y="78"/>
                    <a:pt x="41" y="76"/>
                    <a:pt x="45" y="72"/>
                  </a:cubicBezTo>
                  <a:cubicBezTo>
                    <a:pt x="49" y="69"/>
                    <a:pt x="51" y="64"/>
                    <a:pt x="51" y="58"/>
                  </a:cubicBezTo>
                  <a:cubicBezTo>
                    <a:pt x="51" y="53"/>
                    <a:pt x="49" y="48"/>
                    <a:pt x="45" y="44"/>
                  </a:cubicBezTo>
                  <a:close/>
                </a:path>
              </a:pathLst>
            </a:custGeom>
            <a:solidFill>
              <a:schemeClr val="bg1"/>
            </a:solidFill>
            <a:ln>
              <a:noFill/>
            </a:ln>
          </p:spPr>
          <p:txBody>
            <a:bodyPr/>
            <a:lstStyle/>
            <a:p>
              <a:pPr marL="0" marR="0" lvl="0" indent="0" algn="l" defTabSz="914400" eaLnBrk="1" fontAlgn="base"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1" name="Freeform 14"/>
            <p:cNvSpPr>
              <a:spLocks noChangeAspect="1" noEditPoints="1"/>
            </p:cNvSpPr>
            <p:nvPr/>
          </p:nvSpPr>
          <p:spPr bwMode="auto">
            <a:xfrm>
              <a:off x="870828" y="6043613"/>
              <a:ext cx="367163" cy="516222"/>
            </a:xfrm>
            <a:custGeom>
              <a:avLst/>
              <a:gdLst>
                <a:gd name="T0" fmla="*/ 34 w 64"/>
                <a:gd name="T1" fmla="*/ 14 h 89"/>
                <a:gd name="T2" fmla="*/ 29 w 64"/>
                <a:gd name="T3" fmla="*/ 5 h 89"/>
                <a:gd name="T4" fmla="*/ 29 w 64"/>
                <a:gd name="T5" fmla="*/ 5 h 89"/>
                <a:gd name="T6" fmla="*/ 18 w 64"/>
                <a:gd name="T7" fmla="*/ 0 h 89"/>
                <a:gd name="T8" fmla="*/ 6 w 64"/>
                <a:gd name="T9" fmla="*/ 5 h 89"/>
                <a:gd name="T10" fmla="*/ 6 w 64"/>
                <a:gd name="T11" fmla="*/ 5 h 89"/>
                <a:gd name="T12" fmla="*/ 1 w 64"/>
                <a:gd name="T13" fmla="*/ 17 h 89"/>
                <a:gd name="T14" fmla="*/ 4 w 64"/>
                <a:gd name="T15" fmla="*/ 26 h 89"/>
                <a:gd name="T16" fmla="*/ 4 w 64"/>
                <a:gd name="T17" fmla="*/ 28 h 89"/>
                <a:gd name="T18" fmla="*/ 0 w 64"/>
                <a:gd name="T19" fmla="*/ 28 h 89"/>
                <a:gd name="T20" fmla="*/ 0 w 64"/>
                <a:gd name="T21" fmla="*/ 42 h 89"/>
                <a:gd name="T22" fmla="*/ 5 w 64"/>
                <a:gd name="T23" fmla="*/ 42 h 89"/>
                <a:gd name="T24" fmla="*/ 5 w 64"/>
                <a:gd name="T25" fmla="*/ 46 h 89"/>
                <a:gd name="T26" fmla="*/ 2 w 64"/>
                <a:gd name="T27" fmla="*/ 58 h 89"/>
                <a:gd name="T28" fmla="*/ 11 w 64"/>
                <a:gd name="T29" fmla="*/ 80 h 89"/>
                <a:gd name="T30" fmla="*/ 33 w 64"/>
                <a:gd name="T31" fmla="*/ 89 h 89"/>
                <a:gd name="T32" fmla="*/ 55 w 64"/>
                <a:gd name="T33" fmla="*/ 80 h 89"/>
                <a:gd name="T34" fmla="*/ 64 w 64"/>
                <a:gd name="T35" fmla="*/ 58 h 89"/>
                <a:gd name="T36" fmla="*/ 55 w 64"/>
                <a:gd name="T37" fmla="*/ 36 h 89"/>
                <a:gd name="T38" fmla="*/ 49 w 64"/>
                <a:gd name="T39" fmla="*/ 31 h 89"/>
                <a:gd name="T40" fmla="*/ 34 w 64"/>
                <a:gd name="T41" fmla="*/ 14 h 89"/>
                <a:gd name="T42" fmla="*/ 17 w 64"/>
                <a:gd name="T43" fmla="*/ 57 h 89"/>
                <a:gd name="T44" fmla="*/ 40 w 64"/>
                <a:gd name="T45" fmla="*/ 43 h 89"/>
                <a:gd name="T46" fmla="*/ 17 w 64"/>
                <a:gd name="T47" fmla="*/ 57 h 89"/>
                <a:gd name="T48" fmla="*/ 19 w 64"/>
                <a:gd name="T49" fmla="*/ 44 h 89"/>
                <a:gd name="T50" fmla="*/ 33 w 64"/>
                <a:gd name="T51" fmla="*/ 38 h 89"/>
                <a:gd name="T52" fmla="*/ 47 w 64"/>
                <a:gd name="T53" fmla="*/ 44 h 89"/>
                <a:gd name="T54" fmla="*/ 53 w 64"/>
                <a:gd name="T55" fmla="*/ 58 h 89"/>
                <a:gd name="T56" fmla="*/ 47 w 64"/>
                <a:gd name="T57" fmla="*/ 72 h 89"/>
                <a:gd name="T58" fmla="*/ 33 w 64"/>
                <a:gd name="T59" fmla="*/ 78 h 89"/>
                <a:gd name="T60" fmla="*/ 19 w 64"/>
                <a:gd name="T61" fmla="*/ 72 h 89"/>
                <a:gd name="T62" fmla="*/ 13 w 64"/>
                <a:gd name="T63" fmla="*/ 58 h 89"/>
                <a:gd name="T64" fmla="*/ 19 w 64"/>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89">
                  <a:moveTo>
                    <a:pt x="34" y="14"/>
                  </a:moveTo>
                  <a:cubicBezTo>
                    <a:pt x="33" y="11"/>
                    <a:pt x="32" y="7"/>
                    <a:pt x="29" y="5"/>
                  </a:cubicBezTo>
                  <a:cubicBezTo>
                    <a:pt x="29" y="5"/>
                    <a:pt x="29" y="5"/>
                    <a:pt x="29" y="5"/>
                  </a:cubicBezTo>
                  <a:cubicBezTo>
                    <a:pt x="26" y="2"/>
                    <a:pt x="22" y="0"/>
                    <a:pt x="18" y="0"/>
                  </a:cubicBezTo>
                  <a:cubicBezTo>
                    <a:pt x="13" y="0"/>
                    <a:pt x="9" y="2"/>
                    <a:pt x="6" y="5"/>
                  </a:cubicBezTo>
                  <a:cubicBezTo>
                    <a:pt x="6" y="5"/>
                    <a:pt x="6" y="5"/>
                    <a:pt x="6" y="5"/>
                  </a:cubicBezTo>
                  <a:cubicBezTo>
                    <a:pt x="3" y="8"/>
                    <a:pt x="1" y="12"/>
                    <a:pt x="1" y="17"/>
                  </a:cubicBezTo>
                  <a:cubicBezTo>
                    <a:pt x="1" y="20"/>
                    <a:pt x="2" y="23"/>
                    <a:pt x="4" y="26"/>
                  </a:cubicBezTo>
                  <a:cubicBezTo>
                    <a:pt x="4" y="28"/>
                    <a:pt x="4" y="28"/>
                    <a:pt x="4" y="28"/>
                  </a:cubicBezTo>
                  <a:cubicBezTo>
                    <a:pt x="0" y="28"/>
                    <a:pt x="0" y="28"/>
                    <a:pt x="0" y="28"/>
                  </a:cubicBezTo>
                  <a:cubicBezTo>
                    <a:pt x="0" y="42"/>
                    <a:pt x="0" y="42"/>
                    <a:pt x="0" y="42"/>
                  </a:cubicBezTo>
                  <a:cubicBezTo>
                    <a:pt x="5" y="42"/>
                    <a:pt x="5" y="42"/>
                    <a:pt x="5" y="42"/>
                  </a:cubicBezTo>
                  <a:cubicBezTo>
                    <a:pt x="5" y="46"/>
                    <a:pt x="5" y="46"/>
                    <a:pt x="5" y="46"/>
                  </a:cubicBezTo>
                  <a:cubicBezTo>
                    <a:pt x="3" y="50"/>
                    <a:pt x="2" y="54"/>
                    <a:pt x="2" y="58"/>
                  </a:cubicBezTo>
                  <a:cubicBezTo>
                    <a:pt x="2" y="67"/>
                    <a:pt x="6" y="74"/>
                    <a:pt x="11" y="80"/>
                  </a:cubicBezTo>
                  <a:cubicBezTo>
                    <a:pt x="17" y="85"/>
                    <a:pt x="24" y="89"/>
                    <a:pt x="33" y="89"/>
                  </a:cubicBezTo>
                  <a:cubicBezTo>
                    <a:pt x="41" y="89"/>
                    <a:pt x="49" y="85"/>
                    <a:pt x="55" y="80"/>
                  </a:cubicBezTo>
                  <a:cubicBezTo>
                    <a:pt x="60" y="74"/>
                    <a:pt x="64" y="67"/>
                    <a:pt x="64" y="58"/>
                  </a:cubicBezTo>
                  <a:cubicBezTo>
                    <a:pt x="64" y="50"/>
                    <a:pt x="60" y="42"/>
                    <a:pt x="55" y="36"/>
                  </a:cubicBezTo>
                  <a:cubicBezTo>
                    <a:pt x="53" y="34"/>
                    <a:pt x="51" y="33"/>
                    <a:pt x="49" y="31"/>
                  </a:cubicBezTo>
                  <a:cubicBezTo>
                    <a:pt x="34" y="14"/>
                    <a:pt x="34" y="14"/>
                    <a:pt x="34" y="14"/>
                  </a:cubicBezTo>
                  <a:close/>
                  <a:moveTo>
                    <a:pt x="17" y="57"/>
                  </a:moveTo>
                  <a:cubicBezTo>
                    <a:pt x="18" y="44"/>
                    <a:pt x="30" y="42"/>
                    <a:pt x="40" y="43"/>
                  </a:cubicBezTo>
                  <a:cubicBezTo>
                    <a:pt x="30" y="47"/>
                    <a:pt x="23" y="51"/>
                    <a:pt x="17" y="57"/>
                  </a:cubicBezTo>
                  <a:close/>
                  <a:moveTo>
                    <a:pt x="19" y="44"/>
                  </a:moveTo>
                  <a:cubicBezTo>
                    <a:pt x="22" y="40"/>
                    <a:pt x="27" y="38"/>
                    <a:pt x="33" y="38"/>
                  </a:cubicBezTo>
                  <a:cubicBezTo>
                    <a:pt x="38" y="38"/>
                    <a:pt x="43" y="40"/>
                    <a:pt x="47" y="44"/>
                  </a:cubicBezTo>
                  <a:cubicBezTo>
                    <a:pt x="51" y="48"/>
                    <a:pt x="53" y="53"/>
                    <a:pt x="53" y="58"/>
                  </a:cubicBezTo>
                  <a:cubicBezTo>
                    <a:pt x="53" y="64"/>
                    <a:pt x="51" y="69"/>
                    <a:pt x="47" y="72"/>
                  </a:cubicBezTo>
                  <a:cubicBezTo>
                    <a:pt x="43" y="76"/>
                    <a:pt x="38" y="78"/>
                    <a:pt x="33" y="78"/>
                  </a:cubicBezTo>
                  <a:cubicBezTo>
                    <a:pt x="27" y="78"/>
                    <a:pt x="22" y="76"/>
                    <a:pt x="19" y="72"/>
                  </a:cubicBezTo>
                  <a:cubicBezTo>
                    <a:pt x="15" y="69"/>
                    <a:pt x="13" y="64"/>
                    <a:pt x="13" y="58"/>
                  </a:cubicBezTo>
                  <a:cubicBezTo>
                    <a:pt x="13" y="53"/>
                    <a:pt x="15" y="48"/>
                    <a:pt x="19" y="44"/>
                  </a:cubicBezTo>
                  <a:close/>
                </a:path>
              </a:pathLst>
            </a:custGeom>
            <a:solidFill>
              <a:schemeClr val="bg1"/>
            </a:solidFill>
            <a:ln>
              <a:noFill/>
            </a:ln>
          </p:spPr>
          <p:txBody>
            <a:bodyPr/>
            <a:lstStyle/>
            <a:p>
              <a:pPr marL="0" marR="0" lvl="0" indent="0" algn="l" defTabSz="914400" eaLnBrk="1" fontAlgn="base"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grpSp>
      <p:pic>
        <p:nvPicPr>
          <p:cNvPr id="31765" name="Picture 15" descr="Redocn_2012092112113277"/>
          <p:cNvPicPr>
            <a:picLocks noChangeAspect="1" noChangeArrowheads="1"/>
          </p:cNvPicPr>
          <p:nvPr/>
        </p:nvPicPr>
        <p:blipFill>
          <a:blip r:embed="rId3">
            <a:extLst>
              <a:ext uri="{28A0092B-C50C-407E-A947-70E740481C1C}">
                <a14:useLocalDpi xmlns:a14="http://schemas.microsoft.com/office/drawing/2010/main" val="0"/>
              </a:ext>
            </a:extLst>
          </a:blip>
          <a:srcRect l="11977" t="11304" r="12473" b="18954"/>
          <a:stretch>
            <a:fillRect/>
          </a:stretch>
        </p:blipFill>
        <p:spPr bwMode="auto">
          <a:xfrm>
            <a:off x="8337550" y="79375"/>
            <a:ext cx="766763"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19"/>
          <p:cNvCxnSpPr/>
          <p:nvPr/>
        </p:nvCxnSpPr>
        <p:spPr>
          <a:xfrm>
            <a:off x="0" y="873402"/>
            <a:ext cx="914400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1691680" y="4946302"/>
            <a:ext cx="7013575" cy="642938"/>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rgbClr val="BDE1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4845" tIns="364845" rIns="364845" bIns="364845" spcCol="1270" anchor="ctr"/>
          <a:lstStyle/>
          <a:p>
            <a:pPr marL="0" marR="0" lvl="0" indent="0" algn="ctr" defTabSz="186690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4400" b="0" i="0" u="none" strike="noStrike" kern="1200" cap="none" spc="0" normalizeH="0" baseline="0" noProof="0">
              <a:ln>
                <a:noFill/>
              </a:ln>
              <a:solidFill>
                <a:srgbClr val="2D2DB7">
                  <a:lumMod val="20000"/>
                  <a:lumOff val="80000"/>
                </a:srgbClr>
              </a:solidFill>
              <a:effectLst/>
              <a:uLnTx/>
              <a:uFillTx/>
              <a:latin typeface="Arial" panose="020B0604020202020204"/>
              <a:ea typeface="微软雅黑" panose="020B0503020204020204" charset="-122"/>
              <a:cs typeface="+mn-cs"/>
            </a:endParaRPr>
          </a:p>
        </p:txBody>
      </p:sp>
      <p:sp>
        <p:nvSpPr>
          <p:cNvPr id="25" name="文本框 28"/>
          <p:cNvSpPr txBox="1">
            <a:spLocks noChangeArrowheads="1"/>
          </p:cNvSpPr>
          <p:nvPr/>
        </p:nvSpPr>
        <p:spPr bwMode="auto">
          <a:xfrm>
            <a:off x="1740893" y="5041070"/>
            <a:ext cx="7019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FFFF">
                    <a:lumMod val="65000"/>
                  </a:srgbClr>
                </a:solidFill>
                <a:effectLst/>
                <a:uLnTx/>
                <a:uFillTx/>
                <a:latin typeface="楷体" panose="02010609060101010101" pitchFamily="49" charset="-122"/>
                <a:ea typeface="楷体" panose="02010609060101010101" pitchFamily="49" charset="-122"/>
              </a:rPr>
              <a:t>做好物理实验的意义？</a:t>
            </a:r>
          </a:p>
        </p:txBody>
      </p:sp>
      <p:sp>
        <p:nvSpPr>
          <p:cNvPr id="26" name="任意多边形 25"/>
          <p:cNvSpPr/>
          <p:nvPr/>
        </p:nvSpPr>
        <p:spPr>
          <a:xfrm>
            <a:off x="1691680" y="2924944"/>
            <a:ext cx="7013575" cy="1224136"/>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rgbClr val="FFC000"/>
            </a:solidFill>
          </a:ln>
          <a:effectLst>
            <a:outerShdw blurRad="50800" dist="50800" dir="5400000" algn="ctr" rotWithShape="0">
              <a:srgbClr val="FFC000"/>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4845" tIns="364845" rIns="364845" bIns="364845" spcCol="1270" anchor="ctr"/>
          <a:lstStyle/>
          <a:p>
            <a:pPr marL="0" marR="0" lvl="0" indent="0" algn="ctr" defTabSz="186690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4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8" name="任意多边形 27"/>
          <p:cNvSpPr/>
          <p:nvPr/>
        </p:nvSpPr>
        <p:spPr>
          <a:xfrm>
            <a:off x="1691680" y="1556792"/>
            <a:ext cx="7013575" cy="642938"/>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rgbClr val="BDE1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4845" tIns="364845" rIns="364845" bIns="364845" spcCol="1270" anchor="ctr"/>
          <a:lstStyle/>
          <a:p>
            <a:pPr marL="0" marR="0" lvl="0" indent="0" algn="ctr" defTabSz="186690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4400" b="0" i="0" u="none" strike="noStrike" kern="1200" cap="none" spc="0" normalizeH="0" baseline="0" noProof="0">
              <a:ln>
                <a:noFill/>
              </a:ln>
              <a:solidFill>
                <a:srgbClr val="2D2DB7">
                  <a:lumMod val="20000"/>
                  <a:lumOff val="80000"/>
                </a:srgbClr>
              </a:solidFill>
              <a:effectLst/>
              <a:uLnTx/>
              <a:uFillTx/>
              <a:latin typeface="Arial" panose="020B0604020202020204"/>
              <a:ea typeface="微软雅黑" panose="020B0503020204020204" charset="-122"/>
              <a:cs typeface="+mn-cs"/>
            </a:endParaRPr>
          </a:p>
        </p:txBody>
      </p:sp>
      <p:sp>
        <p:nvSpPr>
          <p:cNvPr id="29" name="文本框 28"/>
          <p:cNvSpPr txBox="1">
            <a:spLocks noChangeArrowheads="1"/>
          </p:cNvSpPr>
          <p:nvPr/>
        </p:nvSpPr>
        <p:spPr bwMode="auto">
          <a:xfrm>
            <a:off x="1740893" y="1651560"/>
            <a:ext cx="7019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a:solidFill>
                  <a:srgbClr val="FFFFFF">
                    <a:lumMod val="65000"/>
                  </a:srgbClr>
                </a:solidFill>
                <a:latin typeface="楷体" panose="02010609060101010101" pitchFamily="49" charset="-122"/>
                <a:ea typeface="楷体" panose="02010609060101010101" pitchFamily="49" charset="-122"/>
              </a:rPr>
              <a:t>为什么要学习物理</a:t>
            </a:r>
            <a:r>
              <a:rPr kumimoji="0" lang="zh-CN" altLang="en-US" sz="2400" b="1" i="0" u="none" strike="noStrike" kern="1200" cap="none" spc="0" normalizeH="0" baseline="0" noProof="0" dirty="0">
                <a:ln>
                  <a:noFill/>
                </a:ln>
                <a:solidFill>
                  <a:srgbClr val="FFFFFF">
                    <a:lumMod val="65000"/>
                  </a:srgbClr>
                </a:solidFill>
                <a:effectLst/>
                <a:uLnTx/>
                <a:uFillTx/>
                <a:latin typeface="楷体" panose="02010609060101010101" pitchFamily="49" charset="-122"/>
                <a:ea typeface="楷体" panose="02010609060101010101" pitchFamily="49" charset="-122"/>
              </a:rPr>
              <a:t>？</a:t>
            </a:r>
          </a:p>
        </p:txBody>
      </p:sp>
      <p:sp>
        <p:nvSpPr>
          <p:cNvPr id="33" name="文本框 28"/>
          <p:cNvSpPr txBox="1">
            <a:spLocks noChangeArrowheads="1"/>
          </p:cNvSpPr>
          <p:nvPr/>
        </p:nvSpPr>
        <p:spPr bwMode="auto">
          <a:xfrm>
            <a:off x="1679327" y="3212976"/>
            <a:ext cx="7019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rPr>
              <a:t>物理实验要做什么？</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l="25731" t="20297" r="26674" b="13751"/>
          <a:stretch>
            <a:fillRect/>
          </a:stretch>
        </p:blipFill>
        <p:spPr bwMode="auto">
          <a:xfrm>
            <a:off x="0" y="1377950"/>
            <a:ext cx="91440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107504" y="375352"/>
            <a:ext cx="390178" cy="499915"/>
          </a:xfrm>
          <a:prstGeom prst="rect">
            <a:avLst/>
          </a:prstGeom>
        </p:spPr>
      </p:pic>
      <p:sp>
        <p:nvSpPr>
          <p:cNvPr id="2" name="矩形 1"/>
          <p:cNvSpPr/>
          <p:nvPr/>
        </p:nvSpPr>
        <p:spPr>
          <a:xfrm>
            <a:off x="4067944" y="5517232"/>
            <a:ext cx="288032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1377951"/>
            <a:ext cx="1043608" cy="5363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l="25731" t="20297" r="26674" b="12766"/>
          <a:stretch>
            <a:fillRect/>
          </a:stretch>
        </p:blipFill>
        <p:spPr bwMode="auto">
          <a:xfrm>
            <a:off x="0" y="1377950"/>
            <a:ext cx="91440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107504" y="375352"/>
            <a:ext cx="390178" cy="499915"/>
          </a:xfrm>
          <a:prstGeom prst="rect">
            <a:avLst/>
          </a:prstGeom>
        </p:spPr>
      </p:pic>
      <p:sp>
        <p:nvSpPr>
          <p:cNvPr id="5" name="矩形 4"/>
          <p:cNvSpPr/>
          <p:nvPr/>
        </p:nvSpPr>
        <p:spPr>
          <a:xfrm>
            <a:off x="0" y="1377950"/>
            <a:ext cx="1043608" cy="5363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l="25731" t="20297" r="23907" b="8829"/>
          <a:stretch>
            <a:fillRect/>
          </a:stretch>
        </p:blipFill>
        <p:spPr bwMode="auto">
          <a:xfrm>
            <a:off x="0" y="1052736"/>
            <a:ext cx="9144000" cy="573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107504" y="375352"/>
            <a:ext cx="390178" cy="499915"/>
          </a:xfrm>
          <a:prstGeom prst="rect">
            <a:avLst/>
          </a:prstGeom>
        </p:spPr>
      </p:pic>
      <p:sp>
        <p:nvSpPr>
          <p:cNvPr id="5" name="矩形 4"/>
          <p:cNvSpPr/>
          <p:nvPr/>
        </p:nvSpPr>
        <p:spPr>
          <a:xfrm>
            <a:off x="0" y="1052736"/>
            <a:ext cx="971600" cy="5688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a:extLst>
              <a:ext uri="{28A0092B-C50C-407E-A947-70E740481C1C}">
                <a14:useLocalDpi xmlns:a14="http://schemas.microsoft.com/office/drawing/2010/main" val="0"/>
              </a:ext>
            </a:extLst>
          </a:blip>
          <a:srcRect l="25731" t="20297" r="22246" b="8829"/>
          <a:stretch>
            <a:fillRect/>
          </a:stretch>
        </p:blipFill>
        <p:spPr bwMode="auto">
          <a:xfrm>
            <a:off x="0" y="1377950"/>
            <a:ext cx="9144000" cy="545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107504" y="375352"/>
            <a:ext cx="390178" cy="499915"/>
          </a:xfrm>
          <a:prstGeom prst="rect">
            <a:avLst/>
          </a:prstGeom>
        </p:spPr>
      </p:pic>
      <p:sp>
        <p:nvSpPr>
          <p:cNvPr id="5" name="矩形 4"/>
          <p:cNvSpPr/>
          <p:nvPr/>
        </p:nvSpPr>
        <p:spPr>
          <a:xfrm>
            <a:off x="0" y="1377951"/>
            <a:ext cx="411360" cy="5363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11360" y="1377949"/>
            <a:ext cx="200200" cy="50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l="25731" t="20297" r="25568" b="13751"/>
          <a:stretch>
            <a:fillRect/>
          </a:stretch>
        </p:blipFill>
        <p:spPr bwMode="auto">
          <a:xfrm>
            <a:off x="0" y="1377951"/>
            <a:ext cx="91440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a:off x="107504" y="375352"/>
            <a:ext cx="390178" cy="499915"/>
          </a:xfrm>
          <a:prstGeom prst="rect">
            <a:avLst/>
          </a:prstGeom>
        </p:spPr>
      </p:pic>
      <p:sp>
        <p:nvSpPr>
          <p:cNvPr id="5" name="矩形 4"/>
          <p:cNvSpPr/>
          <p:nvPr/>
        </p:nvSpPr>
        <p:spPr>
          <a:xfrm>
            <a:off x="0" y="1377950"/>
            <a:ext cx="1043608" cy="5480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377949"/>
            <a:ext cx="813752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2697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5711649"/>
            <a:ext cx="2495550" cy="61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26980" name="TextBox 6"/>
          <p:cNvSpPr txBox="1">
            <a:spLocks noChangeArrowheads="1"/>
          </p:cNvSpPr>
          <p:nvPr/>
        </p:nvSpPr>
        <p:spPr bwMode="auto">
          <a:xfrm>
            <a:off x="7164388" y="5445125"/>
            <a:ext cx="1800225" cy="396875"/>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000" i="1">
                <a:solidFill>
                  <a:srgbClr val="FF3300"/>
                </a:solidFill>
              </a:rPr>
              <a:t>交代如何来的</a:t>
            </a:r>
          </a:p>
        </p:txBody>
      </p:sp>
      <p:sp>
        <p:nvSpPr>
          <p:cNvPr id="126981" name="Line 9"/>
          <p:cNvSpPr>
            <a:spLocks noChangeShapeType="1"/>
          </p:cNvSpPr>
          <p:nvPr/>
        </p:nvSpPr>
        <p:spPr bwMode="auto">
          <a:xfrm flipH="1" flipV="1">
            <a:off x="7235825" y="3115579"/>
            <a:ext cx="865188" cy="2329545"/>
          </a:xfrm>
          <a:prstGeom prst="line">
            <a:avLst/>
          </a:prstGeom>
          <a:noFill/>
          <a:ln w="76200" cmpd="tri">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6982" name="Line 9"/>
          <p:cNvSpPr>
            <a:spLocks noChangeShapeType="1"/>
          </p:cNvSpPr>
          <p:nvPr/>
        </p:nvSpPr>
        <p:spPr bwMode="auto">
          <a:xfrm flipH="1" flipV="1">
            <a:off x="5795962" y="3981090"/>
            <a:ext cx="2016125" cy="1464034"/>
          </a:xfrm>
          <a:prstGeom prst="line">
            <a:avLst/>
          </a:prstGeom>
          <a:noFill/>
          <a:ln w="76200" cmpd="tri">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6983" name="TextBox 6"/>
          <p:cNvSpPr txBox="1">
            <a:spLocks noChangeArrowheads="1"/>
          </p:cNvSpPr>
          <p:nvPr/>
        </p:nvSpPr>
        <p:spPr bwMode="auto">
          <a:xfrm>
            <a:off x="5508625" y="5876925"/>
            <a:ext cx="1800225" cy="3968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000" i="1">
                <a:solidFill>
                  <a:srgbClr val="FF3300"/>
                </a:solidFill>
              </a:rPr>
              <a:t>得出结论！！</a:t>
            </a:r>
          </a:p>
        </p:txBody>
      </p:sp>
      <p:sp>
        <p:nvSpPr>
          <p:cNvPr id="126984" name="Line 9"/>
          <p:cNvSpPr>
            <a:spLocks noChangeShapeType="1"/>
          </p:cNvSpPr>
          <p:nvPr/>
        </p:nvSpPr>
        <p:spPr bwMode="auto">
          <a:xfrm flipH="1" flipV="1">
            <a:off x="4978400" y="5157192"/>
            <a:ext cx="1249361" cy="719732"/>
          </a:xfrm>
          <a:prstGeom prst="line">
            <a:avLst/>
          </a:prstGeom>
          <a:noFill/>
          <a:ln w="76200" cmpd="tri">
            <a:solidFill>
              <a:srgbClr val="00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6986" name="TextBox 6"/>
          <p:cNvSpPr txBox="1">
            <a:spLocks noChangeArrowheads="1"/>
          </p:cNvSpPr>
          <p:nvPr/>
        </p:nvSpPr>
        <p:spPr bwMode="auto">
          <a:xfrm>
            <a:off x="3203575" y="6416675"/>
            <a:ext cx="3024188" cy="3968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000" i="1">
                <a:solidFill>
                  <a:srgbClr val="FF3300"/>
                </a:solidFill>
              </a:rPr>
              <a:t>需要把数据具体代入！！</a:t>
            </a:r>
          </a:p>
        </p:txBody>
      </p:sp>
      <p:sp>
        <p:nvSpPr>
          <p:cNvPr id="126987" name="Line 9"/>
          <p:cNvSpPr>
            <a:spLocks noChangeShapeType="1"/>
          </p:cNvSpPr>
          <p:nvPr/>
        </p:nvSpPr>
        <p:spPr bwMode="auto">
          <a:xfrm flipH="1" flipV="1">
            <a:off x="2339975" y="6198634"/>
            <a:ext cx="863600" cy="399015"/>
          </a:xfrm>
          <a:prstGeom prst="line">
            <a:avLst/>
          </a:prstGeom>
          <a:noFill/>
          <a:ln w="76200" cmpd="tri">
            <a:solidFill>
              <a:srgbClr val="00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2" name="图片 11"/>
          <p:cNvPicPr>
            <a:picLocks noChangeAspect="1"/>
          </p:cNvPicPr>
          <p:nvPr/>
        </p:nvPicPr>
        <p:blipFill>
          <a:blip r:embed="rId4"/>
          <a:stretch>
            <a:fillRect/>
          </a:stretch>
        </p:blipFill>
        <p:spPr>
          <a:xfrm>
            <a:off x="107504" y="375352"/>
            <a:ext cx="390178" cy="499915"/>
          </a:xfrm>
          <a:prstGeom prst="rect">
            <a:avLst/>
          </a:prstGeom>
        </p:spPr>
      </p:pic>
      <p:sp>
        <p:nvSpPr>
          <p:cNvPr id="13"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07504" y="375352"/>
            <a:ext cx="390178" cy="499915"/>
          </a:xfrm>
          <a:prstGeom prst="rect">
            <a:avLst/>
          </a:prstGeom>
        </p:spPr>
      </p:pic>
      <p:sp>
        <p:nvSpPr>
          <p:cNvPr id="13"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实验报告要求</a:t>
            </a:r>
          </a:p>
        </p:txBody>
      </p:sp>
      <p:sp>
        <p:nvSpPr>
          <p:cNvPr id="3" name="文本框 2"/>
          <p:cNvSpPr txBox="1"/>
          <p:nvPr/>
        </p:nvSpPr>
        <p:spPr>
          <a:xfrm>
            <a:off x="251520" y="1124744"/>
            <a:ext cx="2698175" cy="523220"/>
          </a:xfrm>
          <a:prstGeom prst="rect">
            <a:avLst/>
          </a:prstGeom>
          <a:noFill/>
        </p:spPr>
        <p:txBody>
          <a:bodyPr wrap="none" rtlCol="0">
            <a:spAutoFit/>
          </a:bodyPr>
          <a:lstStyle/>
          <a:p>
            <a:r>
              <a:rPr lang="zh-CN" altLang="en-US" sz="2800" b="1" dirty="0">
                <a:solidFill>
                  <a:srgbClr val="FF00FF"/>
                </a:solidFill>
              </a:rPr>
              <a:t>八、结果与讨论</a:t>
            </a:r>
          </a:p>
        </p:txBody>
      </p:sp>
      <p:pic>
        <p:nvPicPr>
          <p:cNvPr id="4" name="图片 3"/>
          <p:cNvPicPr>
            <a:picLocks noChangeAspect="1"/>
          </p:cNvPicPr>
          <p:nvPr/>
        </p:nvPicPr>
        <p:blipFill>
          <a:blip r:embed="rId3"/>
          <a:stretch>
            <a:fillRect/>
          </a:stretch>
        </p:blipFill>
        <p:spPr>
          <a:xfrm>
            <a:off x="3869125" y="2004708"/>
            <a:ext cx="5158493" cy="4690544"/>
          </a:xfrm>
          <a:prstGeom prst="rect">
            <a:avLst/>
          </a:prstGeom>
          <a:ln>
            <a:solidFill>
              <a:schemeClr val="tx1">
                <a:lumMod val="50000"/>
                <a:lumOff val="50000"/>
              </a:schemeClr>
            </a:solidFill>
          </a:ln>
        </p:spPr>
      </p:pic>
      <p:pic>
        <p:nvPicPr>
          <p:cNvPr id="2" name="图片 1"/>
          <p:cNvPicPr>
            <a:picLocks noChangeAspect="1"/>
          </p:cNvPicPr>
          <p:nvPr/>
        </p:nvPicPr>
        <p:blipFill>
          <a:blip r:embed="rId4"/>
          <a:stretch>
            <a:fillRect/>
          </a:stretch>
        </p:blipFill>
        <p:spPr>
          <a:xfrm>
            <a:off x="256695" y="2004707"/>
            <a:ext cx="3439351" cy="4690544"/>
          </a:xfrm>
          <a:prstGeom prst="rect">
            <a:avLst/>
          </a:prstGeom>
        </p:spPr>
      </p:pic>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504" y="375352"/>
            <a:ext cx="390178" cy="499915"/>
          </a:xfrm>
          <a:prstGeom prst="rect">
            <a:avLst/>
          </a:prstGeom>
        </p:spPr>
      </p:pic>
      <p:sp>
        <p:nvSpPr>
          <p:cNvPr id="2" name="矩形 1"/>
          <p:cNvSpPr/>
          <p:nvPr/>
        </p:nvSpPr>
        <p:spPr>
          <a:xfrm>
            <a:off x="6300192" y="1916832"/>
            <a:ext cx="2771800" cy="4708981"/>
          </a:xfrm>
          <a:prstGeom prst="rect">
            <a:avLst/>
          </a:prstGeom>
          <a:solidFill>
            <a:srgbClr val="BDE1FF"/>
          </a:solidFill>
          <a:ln>
            <a:noFill/>
          </a:ln>
        </p:spPr>
        <p:txBody>
          <a:bodyPr wrap="square">
            <a:spAutoFit/>
          </a:bodyPr>
          <a:lstStyle/>
          <a:p>
            <a:pPr lvl="0" algn="just">
              <a:lnSpc>
                <a:spcPts val="4000"/>
              </a:lnSpc>
              <a:buClr>
                <a:srgbClr val="333399"/>
              </a:buClr>
              <a:buSzPct val="85000"/>
            </a:pPr>
            <a:r>
              <a:rPr lang="zh-CN" altLang="en-US" dirty="0">
                <a:solidFill>
                  <a:srgbClr val="000000"/>
                </a:solidFill>
                <a:ea typeface="黑体" panose="02010609060101010101" pitchFamily="2" charset="-122"/>
              </a:rPr>
              <a:t>实验后，趁刚做完实验，还比较</a:t>
            </a:r>
            <a:r>
              <a:rPr lang="zh-CN" altLang="en-US" dirty="0">
                <a:solidFill>
                  <a:srgbClr val="FF0000"/>
                </a:solidFill>
                <a:ea typeface="黑体" panose="02010609060101010101" pitchFamily="2" charset="-122"/>
              </a:rPr>
              <a:t>“新鲜”</a:t>
            </a:r>
            <a:r>
              <a:rPr lang="zh-CN" altLang="en-US" dirty="0">
                <a:solidFill>
                  <a:srgbClr val="000000"/>
                </a:solidFill>
                <a:ea typeface="黑体" panose="02010609060101010101" pitchFamily="2" charset="-122"/>
              </a:rPr>
              <a:t>，及时处理实验数据，做好实验报告（</a:t>
            </a:r>
            <a:r>
              <a:rPr lang="zh-CN" altLang="en-US" dirty="0">
                <a:solidFill>
                  <a:srgbClr val="FF3300"/>
                </a:solidFill>
                <a:ea typeface="黑体" panose="02010609060101010101" pitchFamily="2" charset="-122"/>
              </a:rPr>
              <a:t>订</a:t>
            </a:r>
            <a:r>
              <a:rPr lang="zh-CN" altLang="en-US" dirty="0">
                <a:solidFill>
                  <a:srgbClr val="000000"/>
                </a:solidFill>
                <a:ea typeface="黑体" panose="02010609060101010101" pitchFamily="2" charset="-122"/>
              </a:rPr>
              <a:t>），于</a:t>
            </a:r>
            <a:r>
              <a:rPr lang="zh-CN" altLang="en-US" dirty="0">
                <a:solidFill>
                  <a:srgbClr val="FF0000"/>
                </a:solidFill>
                <a:ea typeface="黑体" panose="02010609060101010101" pitchFamily="2" charset="-122"/>
              </a:rPr>
              <a:t>下一次实验时</a:t>
            </a:r>
            <a:r>
              <a:rPr lang="zh-CN" altLang="en-US" dirty="0">
                <a:solidFill>
                  <a:srgbClr val="000000"/>
                </a:solidFill>
                <a:ea typeface="黑体" panose="02010609060101010101" pitchFamily="2" charset="-122"/>
              </a:rPr>
              <a:t>及时上交当班老师。实验报告</a:t>
            </a:r>
            <a:r>
              <a:rPr lang="zh-CN" altLang="en-US" dirty="0">
                <a:solidFill>
                  <a:srgbClr val="FF0000"/>
                </a:solidFill>
                <a:ea typeface="黑体" panose="02010609060101010101" pitchFamily="2" charset="-122"/>
              </a:rPr>
              <a:t>迟交者</a:t>
            </a:r>
            <a:r>
              <a:rPr lang="zh-CN" altLang="en-US" dirty="0">
                <a:solidFill>
                  <a:srgbClr val="000000"/>
                </a:solidFill>
                <a:ea typeface="黑体" panose="02010609060101010101" pitchFamily="2" charset="-122"/>
              </a:rPr>
              <a:t>，</a:t>
            </a:r>
            <a:r>
              <a:rPr lang="zh-CN" altLang="en-US" dirty="0">
                <a:solidFill>
                  <a:srgbClr val="FF0000"/>
                </a:solidFill>
                <a:ea typeface="黑体" panose="02010609060101010101" pitchFamily="2" charset="-122"/>
                <a:sym typeface="Arial" panose="020B0604020202020204" pitchFamily="34" charset="0"/>
              </a:rPr>
              <a:t>每迟交一周扣</a:t>
            </a:r>
            <a:r>
              <a:rPr lang="en-US" altLang="zh-CN" dirty="0">
                <a:solidFill>
                  <a:srgbClr val="FF0000"/>
                </a:solidFill>
                <a:ea typeface="黑体" panose="02010609060101010101" pitchFamily="2" charset="-122"/>
                <a:sym typeface="Arial" panose="020B0604020202020204" pitchFamily="34" charset="0"/>
              </a:rPr>
              <a:t>5</a:t>
            </a:r>
            <a:r>
              <a:rPr lang="zh-CN" altLang="en-US" dirty="0">
                <a:solidFill>
                  <a:srgbClr val="FF0000"/>
                </a:solidFill>
                <a:ea typeface="黑体" panose="02010609060101010101" pitchFamily="2" charset="-122"/>
                <a:sym typeface="Arial" panose="020B0604020202020204" pitchFamily="34" charset="0"/>
              </a:rPr>
              <a:t>分</a:t>
            </a:r>
            <a:r>
              <a:rPr lang="zh-CN" altLang="en-US" dirty="0">
                <a:solidFill>
                  <a:srgbClr val="000000"/>
                </a:solidFill>
                <a:ea typeface="黑体" panose="02010609060101010101" pitchFamily="2" charset="-122"/>
              </a:rPr>
              <a:t>，且应自行交于相应实验的老师，否则易致使</a:t>
            </a:r>
            <a:r>
              <a:rPr lang="zh-CN" altLang="en-US" dirty="0">
                <a:solidFill>
                  <a:srgbClr val="FF0000"/>
                </a:solidFill>
                <a:ea typeface="黑体" panose="02010609060101010101" pitchFamily="2" charset="-122"/>
              </a:rPr>
              <a:t>实验报告丢失。</a:t>
            </a:r>
          </a:p>
        </p:txBody>
      </p:sp>
      <p:sp>
        <p:nvSpPr>
          <p:cNvPr id="6" name="Rectangle 2"/>
          <p:cNvSpPr txBox="1">
            <a:spLocks noChangeArrowheads="1"/>
          </p:cNvSpPr>
          <p:nvPr/>
        </p:nvSpPr>
        <p:spPr>
          <a:xfrm>
            <a:off x="411360" y="234950"/>
            <a:ext cx="704096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mn-ea"/>
                <a:ea typeface="+mn-ea"/>
              </a:rPr>
              <a:t>实验报告扣分标准</a:t>
            </a:r>
          </a:p>
        </p:txBody>
      </p:sp>
      <p:graphicFrame>
        <p:nvGraphicFramePr>
          <p:cNvPr id="5" name="表格 4"/>
          <p:cNvGraphicFramePr>
            <a:graphicFrameLocks noGrp="1"/>
          </p:cNvGraphicFramePr>
          <p:nvPr/>
        </p:nvGraphicFramePr>
        <p:xfrm>
          <a:off x="121094" y="1518352"/>
          <a:ext cx="6035082" cy="5244758"/>
        </p:xfrm>
        <a:graphic>
          <a:graphicData uri="http://schemas.openxmlformats.org/drawingml/2006/table">
            <a:tbl>
              <a:tblPr firstRow="1" firstCol="1" bandRow="1" bandCol="1"/>
              <a:tblGrid>
                <a:gridCol w="2290666">
                  <a:extLst>
                    <a:ext uri="{9D8B030D-6E8A-4147-A177-3AD203B41FA5}">
                      <a16:colId xmlns:a16="http://schemas.microsoft.com/office/drawing/2014/main" val="20000"/>
                    </a:ext>
                  </a:extLst>
                </a:gridCol>
                <a:gridCol w="1687678">
                  <a:extLst>
                    <a:ext uri="{9D8B030D-6E8A-4147-A177-3AD203B41FA5}">
                      <a16:colId xmlns:a16="http://schemas.microsoft.com/office/drawing/2014/main" val="20001"/>
                    </a:ext>
                  </a:extLst>
                </a:gridCol>
                <a:gridCol w="2056738">
                  <a:extLst>
                    <a:ext uri="{9D8B030D-6E8A-4147-A177-3AD203B41FA5}">
                      <a16:colId xmlns:a16="http://schemas.microsoft.com/office/drawing/2014/main" val="20002"/>
                    </a:ext>
                  </a:extLst>
                </a:gridCol>
              </a:tblGrid>
              <a:tr h="452972">
                <a:tc>
                  <a:txBody>
                    <a:bodyPr/>
                    <a:lstStyle/>
                    <a:p>
                      <a:pPr algn="ctr">
                        <a:spcAft>
                          <a:spcPts val="0"/>
                        </a:spcAft>
                      </a:pPr>
                      <a:r>
                        <a:rPr lang="zh-CN" sz="2000" b="1" kern="100" baseline="0" dirty="0">
                          <a:effectLst/>
                          <a:latin typeface="黑体" panose="02010609060101010101" pitchFamily="2" charset="-122"/>
                          <a:ea typeface="黑体" panose="02010609060101010101" pitchFamily="2" charset="-122"/>
                        </a:rPr>
                        <a:t>扣分原由</a:t>
                      </a:r>
                      <a:endParaRPr lang="zh-CN" sz="2000" kern="100" baseline="0" dirty="0">
                        <a:effectLst/>
                        <a:latin typeface="黑体" panose="02010609060101010101" pitchFamily="2" charset="-122"/>
                        <a:ea typeface="黑体" panose="02010609060101010101" pitchFamily="2" charset="-122"/>
                      </a:endParaRP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baseline="0" dirty="0">
                          <a:effectLst/>
                          <a:latin typeface="黑体" panose="02010609060101010101" pitchFamily="2" charset="-122"/>
                          <a:ea typeface="黑体" panose="02010609060101010101" pitchFamily="2" charset="-122"/>
                        </a:rPr>
                        <a:t>所扣分值</a:t>
                      </a:r>
                      <a:endParaRPr lang="zh-CN" sz="2000" kern="100" baseline="0" dirty="0">
                        <a:effectLst/>
                        <a:latin typeface="黑体" panose="02010609060101010101" pitchFamily="2" charset="-122"/>
                        <a:ea typeface="黑体" panose="02010609060101010101" pitchFamily="2" charset="-122"/>
                      </a:endParaRP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baseline="0" dirty="0">
                          <a:effectLst/>
                          <a:latin typeface="黑体" panose="02010609060101010101" pitchFamily="2" charset="-122"/>
                          <a:ea typeface="黑体" panose="02010609060101010101" pitchFamily="2" charset="-122"/>
                        </a:rPr>
                        <a:t>备注</a:t>
                      </a:r>
                      <a:endParaRPr lang="zh-CN" sz="2000" kern="100" baseline="0" dirty="0">
                        <a:effectLst/>
                        <a:latin typeface="黑体" panose="02010609060101010101" pitchFamily="2" charset="-122"/>
                        <a:ea typeface="黑体" panose="02010609060101010101" pitchFamily="2" charset="-122"/>
                      </a:endParaRP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97664">
                <a:tc>
                  <a:txBody>
                    <a:bodyPr/>
                    <a:lstStyle/>
                    <a:p>
                      <a:pPr algn="just">
                        <a:lnSpc>
                          <a:spcPct val="150000"/>
                        </a:lnSpc>
                        <a:spcAft>
                          <a:spcPts val="0"/>
                        </a:spcAft>
                      </a:pPr>
                      <a:r>
                        <a:rPr lang="zh-CN" sz="1400" kern="100" baseline="0" dirty="0">
                          <a:effectLst/>
                          <a:latin typeface="Times New Roman" panose="02020603050405020304" pitchFamily="18" charset="0"/>
                          <a:ea typeface="宋体" panose="02010600030101010101" pitchFamily="2" charset="-122"/>
                        </a:rPr>
                        <a:t>迟到</a:t>
                      </a:r>
                      <a:r>
                        <a:rPr lang="en-US" sz="1400" kern="100" baseline="0" dirty="0">
                          <a:effectLst/>
                          <a:latin typeface="Times New Roman" panose="02020603050405020304" pitchFamily="18" charset="0"/>
                          <a:ea typeface="宋体" panose="02010600030101010101" pitchFamily="2" charset="-122"/>
                        </a:rPr>
                        <a:t>10</a:t>
                      </a:r>
                      <a:r>
                        <a:rPr lang="zh-CN" sz="1400" kern="100" baseline="0" dirty="0">
                          <a:effectLst/>
                          <a:latin typeface="Times New Roman" panose="02020603050405020304" pitchFamily="18" charset="0"/>
                          <a:ea typeface="宋体" panose="02010600030101010101" pitchFamily="2" charset="-122"/>
                        </a:rPr>
                        <a:t>分钟以内</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baseline="0" dirty="0">
                          <a:effectLst/>
                          <a:latin typeface="Times New Roman" panose="02020603050405020304" pitchFamily="18" charset="0"/>
                          <a:ea typeface="宋体" panose="02010600030101010101" pitchFamily="2" charset="-122"/>
                        </a:rPr>
                        <a:t>5</a:t>
                      </a:r>
                      <a:r>
                        <a:rPr lang="zh-CN" sz="1400" kern="100" baseline="0" dirty="0">
                          <a:effectLst/>
                          <a:latin typeface="Times New Roman" panose="02020603050405020304" pitchFamily="18" charset="0"/>
                          <a:ea typeface="宋体" panose="02010600030101010101" pitchFamily="2" charset="-122"/>
                        </a:rPr>
                        <a:t>分</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400" kern="100" baseline="0">
                          <a:effectLst/>
                          <a:latin typeface="Times New Roman" panose="02020603050405020304" pitchFamily="18" charset="0"/>
                          <a:ea typeface="宋体" panose="02010600030101010101" pitchFamily="2" charset="-122"/>
                        </a:rPr>
                        <a:t>迟到达</a:t>
                      </a:r>
                      <a:r>
                        <a:rPr lang="en-US" sz="1400" kern="100" baseline="0">
                          <a:effectLst/>
                          <a:latin typeface="Times New Roman" panose="02020603050405020304" pitchFamily="18" charset="0"/>
                          <a:ea typeface="宋体" panose="02010600030101010101" pitchFamily="2" charset="-122"/>
                        </a:rPr>
                        <a:t>10</a:t>
                      </a:r>
                      <a:r>
                        <a:rPr lang="zh-CN" sz="1400" kern="100" baseline="0">
                          <a:effectLst/>
                          <a:latin typeface="Times New Roman" panose="02020603050405020304" pitchFamily="18" charset="0"/>
                          <a:ea typeface="宋体" panose="02010600030101010101" pitchFamily="2" charset="-122"/>
                        </a:rPr>
                        <a:t>分钟的原则上取消实验资格</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8515">
                <a:tc>
                  <a:txBody>
                    <a:bodyPr/>
                    <a:lstStyle/>
                    <a:p>
                      <a:pPr algn="just">
                        <a:lnSpc>
                          <a:spcPct val="150000"/>
                        </a:lnSpc>
                        <a:spcAft>
                          <a:spcPts val="0"/>
                        </a:spcAft>
                      </a:pPr>
                      <a:r>
                        <a:rPr lang="zh-CN" sz="1400" kern="100" baseline="0">
                          <a:effectLst/>
                          <a:latin typeface="Times New Roman" panose="02020603050405020304" pitchFamily="18" charset="0"/>
                          <a:ea typeface="宋体" panose="02010600030101010101" pitchFamily="2" charset="-122"/>
                        </a:rPr>
                        <a:t>没有书写预习报告</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baseline="0" dirty="0">
                          <a:effectLst/>
                          <a:latin typeface="Times New Roman" panose="02020603050405020304" pitchFamily="18" charset="0"/>
                          <a:ea typeface="宋体" panose="02010600030101010101" pitchFamily="2" charset="-122"/>
                        </a:rPr>
                        <a:t>10</a:t>
                      </a:r>
                      <a:r>
                        <a:rPr lang="zh-CN" sz="1400" kern="100" baseline="0" dirty="0">
                          <a:effectLst/>
                          <a:latin typeface="Times New Roman" panose="02020603050405020304" pitchFamily="18" charset="0"/>
                          <a:ea typeface="宋体" panose="02010600030101010101" pitchFamily="2" charset="-122"/>
                        </a:rPr>
                        <a:t>分</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400" kern="100" baseline="0">
                          <a:effectLst/>
                          <a:latin typeface="Times New Roman" panose="02020603050405020304" pitchFamily="18" charset="0"/>
                          <a:ea typeface="宋体" panose="02010600030101010101" pitchFamily="2" charset="-122"/>
                        </a:rPr>
                        <a:t> </a:t>
                      </a:r>
                      <a:endParaRPr lang="zh-CN" sz="1400" kern="100" baseline="0">
                        <a:effectLst/>
                        <a:latin typeface="Times New Roman" panose="02020603050405020304" pitchFamily="18" charset="0"/>
                        <a:ea typeface="宋体" panose="02010600030101010101" pitchFamily="2" charset="-122"/>
                      </a:endParaRP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73022">
                <a:tc>
                  <a:txBody>
                    <a:bodyPr/>
                    <a:lstStyle/>
                    <a:p>
                      <a:pPr algn="just">
                        <a:lnSpc>
                          <a:spcPct val="150000"/>
                        </a:lnSpc>
                        <a:spcAft>
                          <a:spcPts val="0"/>
                        </a:spcAft>
                      </a:pPr>
                      <a:r>
                        <a:rPr lang="zh-CN" sz="1400" u="none" kern="100" baseline="0" dirty="0">
                          <a:effectLst/>
                          <a:latin typeface="Times New Roman" panose="02020603050405020304" pitchFamily="18" charset="0"/>
                          <a:ea typeface="宋体" panose="02010600030101010101" pitchFamily="2" charset="-122"/>
                        </a:rPr>
                        <a:t>预习报告中缺以下各部分</a:t>
                      </a:r>
                      <a:r>
                        <a:rPr lang="en-US" sz="1400" u="none" kern="100" baseline="0" dirty="0">
                          <a:effectLst/>
                          <a:latin typeface="Times New Roman" panose="02020603050405020304" pitchFamily="18" charset="0"/>
                          <a:ea typeface="宋体" panose="02010600030101010101" pitchFamily="2" charset="-122"/>
                        </a:rPr>
                        <a:t>(</a:t>
                      </a:r>
                      <a:r>
                        <a:rPr lang="zh-CN" sz="1400" u="sng" kern="100" baseline="0" dirty="0">
                          <a:effectLst/>
                          <a:latin typeface="Times New Roman" panose="02020603050405020304" pitchFamily="18" charset="0"/>
                          <a:ea typeface="宋体" panose="02010600030101010101" pitchFamily="2" charset="-122"/>
                        </a:rPr>
                        <a:t>实验目的</a:t>
                      </a:r>
                      <a:r>
                        <a:rPr lang="zh-CN" sz="1400" kern="100" baseline="0" dirty="0">
                          <a:effectLst/>
                          <a:latin typeface="Times New Roman" panose="02020603050405020304" pitchFamily="18" charset="0"/>
                          <a:ea typeface="宋体" panose="02010600030101010101" pitchFamily="2" charset="-122"/>
                        </a:rPr>
                        <a:t>、</a:t>
                      </a:r>
                      <a:r>
                        <a:rPr lang="zh-CN" sz="1400" u="sng" kern="100" baseline="0" dirty="0">
                          <a:effectLst/>
                          <a:latin typeface="Times New Roman" panose="02020603050405020304" pitchFamily="18" charset="0"/>
                          <a:ea typeface="宋体" panose="02010600030101010101" pitchFamily="2" charset="-122"/>
                        </a:rPr>
                        <a:t>实验仪器</a:t>
                      </a:r>
                      <a:r>
                        <a:rPr lang="zh-CN" sz="1400" kern="100" baseline="0" dirty="0">
                          <a:effectLst/>
                          <a:latin typeface="Times New Roman" panose="02020603050405020304" pitchFamily="18" charset="0"/>
                          <a:ea typeface="宋体" panose="02010600030101010101" pitchFamily="2" charset="-122"/>
                        </a:rPr>
                        <a:t>、</a:t>
                      </a:r>
                      <a:r>
                        <a:rPr lang="zh-CN" sz="1400" u="sng" kern="100" baseline="0" dirty="0">
                          <a:effectLst/>
                          <a:latin typeface="Times New Roman" panose="02020603050405020304" pitchFamily="18" charset="0"/>
                          <a:ea typeface="宋体" panose="02010600030101010101" pitchFamily="2" charset="-122"/>
                        </a:rPr>
                        <a:t>实验原理</a:t>
                      </a:r>
                      <a:r>
                        <a:rPr lang="zh-CN" sz="1400" kern="100" baseline="0" dirty="0">
                          <a:effectLst/>
                          <a:latin typeface="Times New Roman" panose="02020603050405020304" pitchFamily="18" charset="0"/>
                          <a:ea typeface="宋体" panose="02010600030101010101" pitchFamily="2" charset="-122"/>
                        </a:rPr>
                        <a:t>、</a:t>
                      </a:r>
                      <a:r>
                        <a:rPr lang="zh-CN" sz="1400" u="sng" kern="100" baseline="0" dirty="0">
                          <a:effectLst/>
                          <a:latin typeface="Times New Roman" panose="02020603050405020304" pitchFamily="18" charset="0"/>
                          <a:ea typeface="宋体" panose="02010600030101010101" pitchFamily="2" charset="-122"/>
                        </a:rPr>
                        <a:t>实验内容</a:t>
                      </a:r>
                      <a:r>
                        <a:rPr lang="zh-CN" sz="1400" kern="100" baseline="0" dirty="0">
                          <a:effectLst/>
                          <a:latin typeface="Times New Roman" panose="02020603050405020304" pitchFamily="18" charset="0"/>
                          <a:ea typeface="宋体" panose="02010600030101010101" pitchFamily="2" charset="-122"/>
                        </a:rPr>
                        <a:t>、</a:t>
                      </a:r>
                      <a:r>
                        <a:rPr lang="zh-CN" sz="1400" u="sng" kern="100" baseline="0" dirty="0">
                          <a:solidFill>
                            <a:srgbClr val="FF0000"/>
                          </a:solidFill>
                          <a:effectLst/>
                          <a:latin typeface="Times New Roman" panose="02020603050405020304" pitchFamily="18" charset="0"/>
                          <a:ea typeface="宋体" panose="02010600030101010101" pitchFamily="2" charset="-122"/>
                        </a:rPr>
                        <a:t>注意事项</a:t>
                      </a:r>
                      <a:r>
                        <a:rPr lang="zh-CN" sz="1400" kern="100" baseline="0" dirty="0">
                          <a:solidFill>
                            <a:srgbClr val="FF0000"/>
                          </a:solidFill>
                          <a:effectLst/>
                          <a:latin typeface="Times New Roman" panose="02020603050405020304" pitchFamily="18" charset="0"/>
                          <a:ea typeface="宋体" panose="02010600030101010101" pitchFamily="2" charset="-122"/>
                        </a:rPr>
                        <a:t>、</a:t>
                      </a:r>
                      <a:r>
                        <a:rPr lang="zh-CN" sz="1400" u="sng" kern="100" baseline="0" dirty="0">
                          <a:solidFill>
                            <a:srgbClr val="FF0000"/>
                          </a:solidFill>
                          <a:effectLst/>
                          <a:latin typeface="Times New Roman" panose="02020603050405020304" pitchFamily="18" charset="0"/>
                          <a:ea typeface="宋体" panose="02010600030101010101" pitchFamily="2" charset="-122"/>
                        </a:rPr>
                        <a:t>实验数据表格</a:t>
                      </a:r>
                      <a:r>
                        <a:rPr lang="en-US" sz="1400" u="sng" kern="100" baseline="0" dirty="0">
                          <a:effectLst/>
                          <a:latin typeface="Times New Roman" panose="02020603050405020304" pitchFamily="18" charset="0"/>
                          <a:ea typeface="宋体" panose="02010600030101010101" pitchFamily="2" charset="-122"/>
                        </a:rPr>
                        <a:t>)</a:t>
                      </a:r>
                      <a:endParaRPr lang="zh-CN" sz="1400" kern="100" baseline="0" dirty="0">
                        <a:effectLst/>
                        <a:latin typeface="Times New Roman" panose="02020603050405020304" pitchFamily="18" charset="0"/>
                        <a:ea typeface="宋体" panose="02010600030101010101" pitchFamily="2" charset="-122"/>
                      </a:endParaRP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baseline="0" dirty="0">
                          <a:effectLst/>
                          <a:latin typeface="Times New Roman" panose="02020603050405020304" pitchFamily="18" charset="0"/>
                          <a:ea typeface="宋体" panose="02010600030101010101" pitchFamily="2" charset="-122"/>
                        </a:rPr>
                        <a:t>每缺一个（或者写得太简单）项目扣</a:t>
                      </a:r>
                      <a:r>
                        <a:rPr lang="en-US" sz="1400" kern="100" baseline="0" dirty="0">
                          <a:effectLst/>
                          <a:latin typeface="Times New Roman" panose="02020603050405020304" pitchFamily="18" charset="0"/>
                          <a:ea typeface="宋体" panose="02010600030101010101" pitchFamily="2" charset="-122"/>
                        </a:rPr>
                        <a:t>5</a:t>
                      </a:r>
                      <a:r>
                        <a:rPr lang="zh-CN" sz="1400" kern="100" baseline="0" dirty="0">
                          <a:effectLst/>
                          <a:latin typeface="Times New Roman" panose="02020603050405020304" pitchFamily="18" charset="0"/>
                          <a:ea typeface="宋体" panose="02010600030101010101" pitchFamily="2" charset="-122"/>
                        </a:rPr>
                        <a:t>分</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400" kern="100" baseline="0" dirty="0">
                          <a:effectLst/>
                          <a:latin typeface="Times New Roman" panose="02020603050405020304" pitchFamily="18" charset="0"/>
                          <a:ea typeface="宋体" panose="02010600030101010101" pitchFamily="2" charset="-122"/>
                        </a:rPr>
                        <a:t>有的实验课本上没有提供表格，要求学生要自己思考设计，至少要有简表，不能什么都没有。</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29209">
                <a:tc>
                  <a:txBody>
                    <a:bodyPr/>
                    <a:lstStyle/>
                    <a:p>
                      <a:pPr algn="just">
                        <a:lnSpc>
                          <a:spcPct val="150000"/>
                        </a:lnSpc>
                        <a:spcAft>
                          <a:spcPts val="0"/>
                        </a:spcAft>
                      </a:pPr>
                      <a:r>
                        <a:rPr lang="zh-CN" sz="1400" kern="100" baseline="0">
                          <a:effectLst/>
                          <a:latin typeface="Times New Roman" panose="02020603050405020304" pitchFamily="18" charset="0"/>
                          <a:ea typeface="宋体" panose="02010600030101010101" pitchFamily="2" charset="-122"/>
                        </a:rPr>
                        <a:t>实验报告中未重新整理实验数据</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baseline="0">
                          <a:effectLst/>
                          <a:latin typeface="Times New Roman" panose="02020603050405020304" pitchFamily="18" charset="0"/>
                          <a:ea typeface="宋体" panose="02010600030101010101" pitchFamily="2" charset="-122"/>
                        </a:rPr>
                        <a:t>5</a:t>
                      </a:r>
                      <a:r>
                        <a:rPr lang="zh-CN" sz="1400" kern="100" baseline="0">
                          <a:effectLst/>
                          <a:latin typeface="Times New Roman" panose="02020603050405020304" pitchFamily="18" charset="0"/>
                          <a:ea typeface="宋体" panose="02010600030101010101" pitchFamily="2" charset="-122"/>
                        </a:rPr>
                        <a:t>分</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400" kern="100" baseline="0" dirty="0">
                          <a:effectLst/>
                          <a:latin typeface="Times New Roman" panose="02020603050405020304" pitchFamily="18" charset="0"/>
                          <a:ea typeface="宋体" panose="02010600030101010101" pitchFamily="2" charset="-122"/>
                        </a:rPr>
                        <a:t>不应直接在原始数据上进行数据处理</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22425">
                <a:tc>
                  <a:txBody>
                    <a:bodyPr/>
                    <a:lstStyle/>
                    <a:p>
                      <a:pPr algn="just">
                        <a:lnSpc>
                          <a:spcPct val="150000"/>
                        </a:lnSpc>
                        <a:spcAft>
                          <a:spcPts val="0"/>
                        </a:spcAft>
                      </a:pPr>
                      <a:r>
                        <a:rPr lang="zh-CN" sz="1400" kern="100" baseline="0">
                          <a:effectLst/>
                          <a:latin typeface="Times New Roman" panose="02020603050405020304" pitchFamily="18" charset="0"/>
                          <a:ea typeface="宋体" panose="02010600030101010101" pitchFamily="2" charset="-122"/>
                        </a:rPr>
                        <a:t>实验报告缺“结果与讨论”部分</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baseline="0">
                          <a:effectLst/>
                          <a:latin typeface="Times New Roman" panose="02020603050405020304" pitchFamily="18" charset="0"/>
                          <a:ea typeface="宋体" panose="02010600030101010101" pitchFamily="2" charset="-122"/>
                        </a:rPr>
                        <a:t>5</a:t>
                      </a:r>
                      <a:r>
                        <a:rPr lang="zh-CN" sz="1400" kern="100" baseline="0">
                          <a:effectLst/>
                          <a:latin typeface="Times New Roman" panose="02020603050405020304" pitchFamily="18" charset="0"/>
                          <a:ea typeface="宋体" panose="02010600030101010101" pitchFamily="2" charset="-122"/>
                        </a:rPr>
                        <a:t>分</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400" kern="100" baseline="0" dirty="0">
                          <a:effectLst/>
                          <a:latin typeface="Times New Roman" panose="02020603050405020304" pitchFamily="18" charset="0"/>
                          <a:ea typeface="宋体" panose="02010600030101010101" pitchFamily="2" charset="-122"/>
                        </a:rPr>
                        <a:t> </a:t>
                      </a:r>
                      <a:endParaRPr lang="zh-CN" sz="1400" kern="100" baseline="0" dirty="0">
                        <a:effectLst/>
                        <a:latin typeface="Times New Roman" panose="02020603050405020304" pitchFamily="18" charset="0"/>
                        <a:ea typeface="宋体" panose="02010600030101010101" pitchFamily="2" charset="-122"/>
                      </a:endParaRP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29209">
                <a:tc>
                  <a:txBody>
                    <a:bodyPr/>
                    <a:lstStyle/>
                    <a:p>
                      <a:pPr algn="just">
                        <a:lnSpc>
                          <a:spcPct val="150000"/>
                        </a:lnSpc>
                        <a:spcAft>
                          <a:spcPts val="0"/>
                        </a:spcAft>
                      </a:pPr>
                      <a:r>
                        <a:rPr lang="zh-CN" sz="1400" kern="100" baseline="0">
                          <a:effectLst/>
                          <a:latin typeface="Times New Roman" panose="02020603050405020304" pitchFamily="18" charset="0"/>
                          <a:ea typeface="宋体" panose="02010600030101010101" pitchFamily="2" charset="-122"/>
                        </a:rPr>
                        <a:t>未及时交报告</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baseline="0" dirty="0">
                          <a:effectLst/>
                          <a:latin typeface="Times New Roman" panose="02020603050405020304" pitchFamily="18" charset="0"/>
                          <a:ea typeface="宋体" panose="02010600030101010101" pitchFamily="2" charset="-122"/>
                        </a:rPr>
                        <a:t>每推迟一周交扣</a:t>
                      </a:r>
                      <a:r>
                        <a:rPr lang="en-US" sz="1400" kern="100" baseline="0" dirty="0">
                          <a:effectLst/>
                          <a:latin typeface="Times New Roman" panose="02020603050405020304" pitchFamily="18" charset="0"/>
                          <a:ea typeface="宋体" panose="02010600030101010101" pitchFamily="2" charset="-122"/>
                        </a:rPr>
                        <a:t>5</a:t>
                      </a:r>
                      <a:r>
                        <a:rPr lang="zh-CN" sz="1400" kern="100" baseline="0" dirty="0">
                          <a:effectLst/>
                          <a:latin typeface="Times New Roman" panose="02020603050405020304" pitchFamily="18" charset="0"/>
                          <a:ea typeface="宋体" panose="02010600030101010101" pitchFamily="2" charset="-122"/>
                        </a:rPr>
                        <a:t>分</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zh-CN" sz="1400" kern="100" baseline="0" dirty="0">
                          <a:effectLst/>
                          <a:latin typeface="Times New Roman" panose="02020603050405020304" pitchFamily="18" charset="0"/>
                          <a:ea typeface="宋体" panose="02010600030101010101" pitchFamily="2" charset="-122"/>
                        </a:rPr>
                        <a:t>报告应在做完实验的下一周交报告</a:t>
                      </a:r>
                    </a:p>
                  </a:txBody>
                  <a:tcPr marL="65525" marR="655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808" y="692696"/>
            <a:ext cx="3262432" cy="6001643"/>
          </a:xfrm>
          <a:prstGeom prst="rect">
            <a:avLst/>
          </a:prstGeom>
          <a:noFill/>
        </p:spPr>
        <p:txBody>
          <a:bodyPr wrap="none" rtlCol="0">
            <a:spAutoFit/>
          </a:bodyPr>
          <a:lstStyle/>
          <a:p>
            <a:pPr>
              <a:lnSpc>
                <a:spcPct val="200000"/>
              </a:lnSpc>
            </a:pPr>
            <a:r>
              <a:rPr lang="zh-CN" altLang="en-US" sz="4800" dirty="0">
                <a:solidFill>
                  <a:srgbClr val="FF0000"/>
                </a:solidFill>
                <a:latin typeface="黑体" panose="02010609060101010101" pitchFamily="2" charset="-122"/>
                <a:ea typeface="黑体" panose="02010609060101010101" pitchFamily="2" charset="-122"/>
              </a:rPr>
              <a:t>实验千万个</a:t>
            </a:r>
            <a:endParaRPr lang="en-US" altLang="zh-CN" sz="4800" dirty="0">
              <a:solidFill>
                <a:srgbClr val="FF0000"/>
              </a:solidFill>
              <a:latin typeface="黑体" panose="02010609060101010101" pitchFamily="2" charset="-122"/>
              <a:ea typeface="黑体" panose="02010609060101010101" pitchFamily="2" charset="-122"/>
            </a:endParaRPr>
          </a:p>
          <a:p>
            <a:pPr>
              <a:lnSpc>
                <a:spcPct val="200000"/>
              </a:lnSpc>
            </a:pPr>
            <a:r>
              <a:rPr lang="zh-CN" altLang="en-US" sz="4800" dirty="0">
                <a:solidFill>
                  <a:srgbClr val="FF0000"/>
                </a:solidFill>
                <a:latin typeface="黑体" panose="02010609060101010101" pitchFamily="2" charset="-122"/>
                <a:ea typeface="黑体" panose="02010609060101010101" pitchFamily="2" charset="-122"/>
              </a:rPr>
              <a:t>安全第一位</a:t>
            </a:r>
            <a:endParaRPr lang="en-US" altLang="zh-CN" sz="4800" dirty="0">
              <a:solidFill>
                <a:srgbClr val="FF0000"/>
              </a:solidFill>
              <a:latin typeface="黑体" panose="02010609060101010101" pitchFamily="2" charset="-122"/>
              <a:ea typeface="黑体" panose="02010609060101010101" pitchFamily="2" charset="-122"/>
            </a:endParaRPr>
          </a:p>
          <a:p>
            <a:pPr>
              <a:lnSpc>
                <a:spcPct val="200000"/>
              </a:lnSpc>
            </a:pPr>
            <a:r>
              <a:rPr lang="zh-CN" altLang="en-US" sz="4800" dirty="0">
                <a:solidFill>
                  <a:srgbClr val="FF0000"/>
                </a:solidFill>
                <a:latin typeface="黑体" panose="02010609060101010101" pitchFamily="2" charset="-122"/>
                <a:ea typeface="黑体" panose="02010609060101010101" pitchFamily="2" charset="-122"/>
              </a:rPr>
              <a:t>操作不规范</a:t>
            </a:r>
            <a:endParaRPr lang="en-US" altLang="zh-CN" sz="4800" dirty="0">
              <a:solidFill>
                <a:srgbClr val="FF0000"/>
              </a:solidFill>
              <a:latin typeface="黑体" panose="02010609060101010101" pitchFamily="2" charset="-122"/>
              <a:ea typeface="黑体" panose="02010609060101010101" pitchFamily="2" charset="-122"/>
            </a:endParaRPr>
          </a:p>
          <a:p>
            <a:pPr>
              <a:lnSpc>
                <a:spcPct val="200000"/>
              </a:lnSpc>
            </a:pPr>
            <a:r>
              <a:rPr lang="zh-CN" altLang="en-US" sz="4800" dirty="0">
                <a:solidFill>
                  <a:srgbClr val="FF0000"/>
                </a:solidFill>
                <a:latin typeface="黑体" panose="02010609060101010101" pitchFamily="2" charset="-122"/>
                <a:ea typeface="黑体" panose="02010609060101010101" pitchFamily="2" charset="-122"/>
              </a:rPr>
              <a:t>亲人两行泪</a:t>
            </a:r>
          </a:p>
        </p:txBody>
      </p:sp>
      <p:sp>
        <p:nvSpPr>
          <p:cNvPr id="3" name="半闭框 2"/>
          <p:cNvSpPr/>
          <p:nvPr/>
        </p:nvSpPr>
        <p:spPr>
          <a:xfrm>
            <a:off x="1835696" y="1124744"/>
            <a:ext cx="1008112" cy="1080120"/>
          </a:xfrm>
          <a:prstGeom prst="halfFram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半闭框 5"/>
          <p:cNvSpPr/>
          <p:nvPr/>
        </p:nvSpPr>
        <p:spPr>
          <a:xfrm rot="10800000">
            <a:off x="6084169" y="5612532"/>
            <a:ext cx="1008112" cy="1080120"/>
          </a:xfrm>
          <a:prstGeom prst="halfFram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p:cNvPicPr>
            <a:picLocks noChangeAspect="1"/>
          </p:cNvPicPr>
          <p:nvPr/>
        </p:nvPicPr>
        <p:blipFill rotWithShape="1">
          <a:blip r:embed="rId2">
            <a:extLst>
              <a:ext uri="{BEBA8EAE-BF5A-486C-A8C5-ECC9F3942E4B}">
                <a14:imgProps xmlns:a14="http://schemas.microsoft.com/office/drawing/2010/main">
                  <a14:imgLayer r:embed="rId3">
                    <a14:imgEffect>
                      <a14:backgroundRemoval t="9318" b="83859" l="10000" r="90000"/>
                    </a14:imgEffect>
                  </a14:imgLayer>
                </a14:imgProps>
              </a:ext>
            </a:extLst>
          </a:blip>
          <a:srcRect b="10986"/>
          <a:stretch>
            <a:fillRect/>
          </a:stretch>
        </p:blipFill>
        <p:spPr>
          <a:xfrm>
            <a:off x="-756592" y="-85453"/>
            <a:ext cx="2952328" cy="175025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7450" y="190500"/>
            <a:ext cx="6334125" cy="707886"/>
          </a:xfrm>
          <a:prstGeom prst="rect">
            <a:avLst/>
          </a:prstGeom>
          <a:noFill/>
        </p:spPr>
        <p:txBody>
          <a:bodyPr>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实验室安全的重要性</a:t>
            </a:r>
            <a:endParaRPr lang="zh-CN" altLang="en-US" sz="4000" b="1" dirty="0">
              <a:solidFill>
                <a:schemeClr val="bg1"/>
              </a:solidFill>
              <a:latin typeface="+mj-ea"/>
              <a:ea typeface="+mj-ea"/>
            </a:endParaRPr>
          </a:p>
        </p:txBody>
      </p:sp>
      <p:sp>
        <p:nvSpPr>
          <p:cNvPr id="129027" name="TextBox 7"/>
          <p:cNvSpPr txBox="1">
            <a:spLocks noChangeArrowheads="1"/>
          </p:cNvSpPr>
          <p:nvPr/>
        </p:nvSpPr>
        <p:spPr bwMode="auto">
          <a:xfrm>
            <a:off x="684213" y="1136650"/>
            <a:ext cx="79914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dist" eaLnBrk="1" hangingPunct="1">
              <a:lnSpc>
                <a:spcPct val="130000"/>
              </a:lnSpc>
            </a:pPr>
            <a:r>
              <a:rPr lang="en-US" altLang="zh-CN" sz="2600" dirty="0">
                <a:solidFill>
                  <a:srgbClr val="333333"/>
                </a:solidFill>
                <a:cs typeface="Times New Roman" panose="02020603050405020304" pitchFamily="18" charset="0"/>
              </a:rPr>
              <a:t>   </a:t>
            </a:r>
            <a:r>
              <a:rPr lang="en-US" altLang="zh-CN" sz="2400" b="1" dirty="0">
                <a:cs typeface="Times New Roman" panose="02020603050405020304" pitchFamily="18" charset="0"/>
              </a:rPr>
              <a:t> </a:t>
            </a:r>
            <a:r>
              <a:rPr lang="zh-CN" altLang="zh-CN" sz="2400" b="1" dirty="0">
                <a:cs typeface="Times New Roman" panose="02020603050405020304" pitchFamily="18" charset="0"/>
              </a:rPr>
              <a:t>事故发生会造成实验室人员的伤亡，设备损毁，</a:t>
            </a:r>
            <a:r>
              <a:rPr lang="zh-CN" altLang="en-US" sz="2400" b="1" dirty="0">
                <a:cs typeface="Times New Roman" panose="02020603050405020304" pitchFamily="18" charset="0"/>
              </a:rPr>
              <a:t>使</a:t>
            </a:r>
            <a:r>
              <a:rPr lang="zh-CN" altLang="zh-CN" sz="2400" b="1" dirty="0">
                <a:cs typeface="Times New Roman" panose="02020603050405020304" pitchFamily="18" charset="0"/>
              </a:rPr>
              <a:t>家庭</a:t>
            </a:r>
            <a:r>
              <a:rPr lang="zh-CN" altLang="en-US" sz="2400" b="1" dirty="0">
                <a:cs typeface="Times New Roman" panose="02020603050405020304" pitchFamily="18" charset="0"/>
              </a:rPr>
              <a:t>、</a:t>
            </a:r>
            <a:r>
              <a:rPr lang="zh-CN" altLang="zh-CN" sz="2400" b="1" dirty="0">
                <a:cs typeface="Times New Roman" panose="02020603050405020304" pitchFamily="18" charset="0"/>
              </a:rPr>
              <a:t>社会及国家蒙受重大损失。推行实验室安全规则，在于防</a:t>
            </a:r>
            <a:endParaRPr lang="en-US" altLang="zh-CN" sz="2400" b="1" dirty="0">
              <a:cs typeface="Times New Roman" panose="02020603050405020304" pitchFamily="18" charset="0"/>
            </a:endParaRPr>
          </a:p>
          <a:p>
            <a:pPr eaLnBrk="1" hangingPunct="1">
              <a:lnSpc>
                <a:spcPct val="130000"/>
              </a:lnSpc>
            </a:pPr>
            <a:r>
              <a:rPr lang="zh-CN" altLang="zh-CN" sz="2400" b="1" dirty="0">
                <a:cs typeface="Times New Roman" panose="02020603050405020304" pitchFamily="18" charset="0"/>
              </a:rPr>
              <a:t>止实验室事故的发生。</a:t>
            </a:r>
            <a:endParaRPr lang="zh-CN" altLang="en-US" sz="2400" b="1" dirty="0">
              <a:latin typeface="华文楷体" panose="02010600040101010101" pitchFamily="2" charset="-122"/>
              <a:ea typeface="华文楷体" panose="02010600040101010101" pitchFamily="2" charset="-122"/>
            </a:endParaRPr>
          </a:p>
        </p:txBody>
      </p:sp>
      <p:sp>
        <p:nvSpPr>
          <p:cNvPr id="129028" name="矩形 1"/>
          <p:cNvSpPr>
            <a:spLocks noChangeArrowheads="1"/>
          </p:cNvSpPr>
          <p:nvPr/>
        </p:nvSpPr>
        <p:spPr bwMode="auto">
          <a:xfrm>
            <a:off x="360363" y="2998788"/>
            <a:ext cx="4140200" cy="249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Verdana" panose="020B0604030504040204" pitchFamily="34" charset="0"/>
                <a:ea typeface="微软雅黑" panose="020B0503020204020204" charset="-122"/>
              </a:defRPr>
            </a:lvl1pPr>
            <a:lvl2pPr marL="647700" indent="-395605"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lvl="1" eaLnBrk="1" hangingPunct="1">
              <a:lnSpc>
                <a:spcPct val="130000"/>
              </a:lnSpc>
              <a:spcAft>
                <a:spcPts val="1200"/>
              </a:spcAft>
              <a:buFont typeface="Wingdings" panose="05000000000000000000" pitchFamily="2" charset="2"/>
              <a:buChar char="Ø"/>
            </a:pPr>
            <a:r>
              <a:rPr lang="zh-CN" altLang="zh-CN" sz="2400" b="1">
                <a:latin typeface="微软雅黑" panose="020B0503020204020204" charset="-122"/>
              </a:rPr>
              <a:t>防止实验室意外事故发生，保障实验人员人身安全及健康，并减少因事故造成的人身及财产上的损失。</a:t>
            </a:r>
          </a:p>
        </p:txBody>
      </p:sp>
      <p:pic>
        <p:nvPicPr>
          <p:cNvPr id="129029" name="图片 4" descr="https://timgsa.baidu.com/timg?image&amp;quality=80&amp;size=b9999_10000&amp;sec=1541396643655&amp;di=87bed37312426dde85a4f5fd32b9b3db&amp;imgtype=0&amp;src=http%3A%2F%2Fpy.66wz.com%2Fpic%2F003%2F004%2F085%2F00300408527_170c5b2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475" y="2790825"/>
            <a:ext cx="3754438"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矩形 3"/>
          <p:cNvSpPr>
            <a:spLocks noChangeArrowheads="1"/>
          </p:cNvSpPr>
          <p:nvPr/>
        </p:nvSpPr>
        <p:spPr bwMode="auto">
          <a:xfrm>
            <a:off x="360363" y="5664200"/>
            <a:ext cx="8337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Verdana" panose="020B0604030504040204" pitchFamily="34" charset="0"/>
                <a:ea typeface="微软雅黑" panose="020B0503020204020204" charset="-122"/>
              </a:defRPr>
            </a:lvl1pPr>
            <a:lvl2pPr marL="647700" indent="-395605"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lvl="1" eaLnBrk="1" hangingPunct="1">
              <a:lnSpc>
                <a:spcPct val="130000"/>
              </a:lnSpc>
              <a:buFont typeface="Wingdings" panose="05000000000000000000" pitchFamily="2" charset="2"/>
              <a:buChar char="Ø"/>
            </a:pPr>
            <a:r>
              <a:rPr lang="zh-CN" altLang="zh-CN" sz="2400" b="1">
                <a:latin typeface="微软雅黑" panose="020B0503020204020204" charset="-122"/>
              </a:rPr>
              <a:t>建立个人安全意识，主动学习知识以及注意安全行为</a:t>
            </a:r>
            <a:r>
              <a:rPr lang="zh-CN" altLang="zh-CN" b="1">
                <a:latin typeface="微软雅黑" panose="020B0503020204020204" charset="-122"/>
              </a:rPr>
              <a:t>。</a:t>
            </a:r>
            <a:endParaRPr lang="zh-CN" altLang="en-US" b="1">
              <a:latin typeface="微软雅黑" panose="020B0503020204020204" charset="-122"/>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2"/>
          <a:srcRect b="12823"/>
          <a:stretch>
            <a:fillRect/>
          </a:stretch>
        </p:blipFill>
        <p:spPr>
          <a:xfrm>
            <a:off x="57094" y="1412776"/>
            <a:ext cx="9086906" cy="5008968"/>
          </a:xfrm>
          <a:prstGeom prst="rect">
            <a:avLst/>
          </a:prstGeom>
        </p:spPr>
      </p:pic>
      <p:sp>
        <p:nvSpPr>
          <p:cNvPr id="7" name="标题 5121"/>
          <p:cNvSpPr txBox="1"/>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微软雅黑" panose="020B0503020204020204" charset="-122"/>
                <a:ea typeface="微软雅黑" panose="020B0503020204020204" charset="-122"/>
                <a:sym typeface="+mn-ea"/>
              </a:rPr>
              <a:t>思想实验</a:t>
            </a:r>
          </a:p>
        </p:txBody>
      </p:sp>
      <p:sp>
        <p:nvSpPr>
          <p:cNvPr id="2" name="矩形 1"/>
          <p:cNvSpPr/>
          <p:nvPr/>
        </p:nvSpPr>
        <p:spPr>
          <a:xfrm>
            <a:off x="1043608" y="6457604"/>
            <a:ext cx="7056784" cy="369332"/>
          </a:xfrm>
          <a:prstGeom prst="rect">
            <a:avLst/>
          </a:prstGeom>
          <a:ln w="38100">
            <a:solidFill>
              <a:srgbClr val="FFC000"/>
            </a:solidFill>
          </a:ln>
        </p:spPr>
        <p:txBody>
          <a:bodyPr wrap="square">
            <a:spAutoFit/>
          </a:bodyPr>
          <a:lstStyle/>
          <a:p>
            <a:r>
              <a:rPr lang="zh-CN" altLang="en-US" dirty="0">
                <a:solidFill>
                  <a:srgbClr val="FF33CC"/>
                </a:solidFill>
              </a:rPr>
              <a:t>量子通信是利用量子叠加态和纠缠效应进行信息传递的新型通信方式</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3154" y="1340242"/>
            <a:ext cx="2444400" cy="24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 y="1340242"/>
            <a:ext cx="2444879" cy="2448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2"/>
          <p:cNvSpPr txBox="1"/>
          <p:nvPr/>
        </p:nvSpPr>
        <p:spPr>
          <a:xfrm>
            <a:off x="2527200" y="1386642"/>
            <a:ext cx="2016224" cy="2031325"/>
          </a:xfrm>
          <a:prstGeom prst="rect">
            <a:avLst/>
          </a:prstGeom>
          <a:noFill/>
        </p:spPr>
        <p:txBody>
          <a:bodyPr wrap="square" rtlCol="0">
            <a:spAutoFit/>
          </a:bodyPr>
          <a:lstStyle/>
          <a:p>
            <a:pPr algn="dist"/>
            <a:r>
              <a:rPr lang="en-US" altLang="zh-CN" b="1" dirty="0"/>
              <a:t>2015</a:t>
            </a:r>
            <a:r>
              <a:rPr lang="zh-CN" altLang="en-US" b="1" dirty="0"/>
              <a:t>年</a:t>
            </a:r>
            <a:r>
              <a:rPr lang="en-US" altLang="zh-CN" b="1" dirty="0"/>
              <a:t>12</a:t>
            </a:r>
            <a:r>
              <a:rPr lang="zh-CN" altLang="en-US" b="1" dirty="0"/>
              <a:t>月</a:t>
            </a:r>
            <a:r>
              <a:rPr lang="en-US" altLang="zh-CN" b="1" dirty="0"/>
              <a:t>18</a:t>
            </a:r>
            <a:r>
              <a:rPr lang="zh-CN" altLang="en-US" b="1" dirty="0"/>
              <a:t>日，</a:t>
            </a:r>
            <a:endParaRPr lang="en-US" altLang="zh-CN" b="1" dirty="0"/>
          </a:p>
          <a:p>
            <a:pPr algn="dist"/>
            <a:r>
              <a:rPr lang="zh-CN" altLang="en-US" b="1" dirty="0"/>
              <a:t>清华大学化学系</a:t>
            </a:r>
            <a:endParaRPr lang="en-US" altLang="zh-CN" b="1" dirty="0"/>
          </a:p>
          <a:p>
            <a:pPr algn="dist"/>
            <a:r>
              <a:rPr lang="zh-CN" altLang="en-US" b="1" dirty="0"/>
              <a:t>一博士研究生在</a:t>
            </a:r>
            <a:endParaRPr lang="en-US" altLang="zh-CN" b="1" dirty="0"/>
          </a:p>
          <a:p>
            <a:pPr algn="dist"/>
            <a:r>
              <a:rPr lang="zh-CN" altLang="en-US" b="1" dirty="0"/>
              <a:t>实验室内使用氢</a:t>
            </a:r>
            <a:endParaRPr lang="en-US" altLang="zh-CN" b="1" dirty="0"/>
          </a:p>
          <a:p>
            <a:pPr algn="dist"/>
            <a:r>
              <a:rPr lang="zh-CN" altLang="en-US" b="1" dirty="0"/>
              <a:t>气做实验时发生</a:t>
            </a:r>
            <a:endParaRPr lang="en-US" altLang="zh-CN" b="1" dirty="0"/>
          </a:p>
          <a:p>
            <a:pPr algn="just"/>
            <a:r>
              <a:rPr lang="zh-CN" altLang="en-US" b="1" dirty="0"/>
              <a:t>爆炸，后被确认身亡</a:t>
            </a:r>
          </a:p>
        </p:txBody>
      </p:sp>
      <p:sp>
        <p:nvSpPr>
          <p:cNvPr id="7" name="TextBox 3"/>
          <p:cNvSpPr txBox="1"/>
          <p:nvPr/>
        </p:nvSpPr>
        <p:spPr>
          <a:xfrm>
            <a:off x="2497290" y="4077072"/>
            <a:ext cx="2046134" cy="1754326"/>
          </a:xfrm>
          <a:prstGeom prst="rect">
            <a:avLst/>
          </a:prstGeom>
          <a:noFill/>
        </p:spPr>
        <p:txBody>
          <a:bodyPr wrap="square" rtlCol="0">
            <a:spAutoFit/>
          </a:bodyPr>
          <a:lstStyle/>
          <a:p>
            <a:pPr algn="dist"/>
            <a:r>
              <a:rPr lang="en-US" altLang="zh-CN" b="1" dirty="0"/>
              <a:t>2021</a:t>
            </a:r>
            <a:r>
              <a:rPr lang="zh-CN" altLang="en-US" b="1" dirty="0"/>
              <a:t>年</a:t>
            </a:r>
            <a:r>
              <a:rPr lang="en-US" altLang="zh-CN" b="1" dirty="0"/>
              <a:t>10</a:t>
            </a:r>
            <a:r>
              <a:rPr lang="zh-CN" altLang="en-US" b="1" dirty="0"/>
              <a:t>月</a:t>
            </a:r>
            <a:r>
              <a:rPr lang="en-US" altLang="zh-CN" b="1" dirty="0"/>
              <a:t>24</a:t>
            </a:r>
            <a:r>
              <a:rPr lang="zh-CN" altLang="en-US" b="1" dirty="0"/>
              <a:t>日，</a:t>
            </a:r>
            <a:endParaRPr lang="en-US" altLang="zh-CN" b="1" dirty="0"/>
          </a:p>
          <a:p>
            <a:r>
              <a:rPr lang="zh-CN" altLang="en-US" b="1" dirty="0"/>
              <a:t>南京航空航天大学材料科学与技术学院材料实验室发生爆燃，引发火情，现场致</a:t>
            </a:r>
            <a:r>
              <a:rPr lang="en-US" altLang="zh-CN" b="1" dirty="0"/>
              <a:t>2</a:t>
            </a:r>
            <a:r>
              <a:rPr lang="zh-CN" altLang="en-US" b="1" dirty="0"/>
              <a:t>死</a:t>
            </a:r>
            <a:r>
              <a:rPr lang="en-US" altLang="zh-CN" b="1" dirty="0"/>
              <a:t>9</a:t>
            </a:r>
            <a:r>
              <a:rPr lang="zh-CN" altLang="en-US" b="1" dirty="0"/>
              <a:t>伤</a:t>
            </a:r>
          </a:p>
        </p:txBody>
      </p:sp>
      <p:sp>
        <p:nvSpPr>
          <p:cNvPr id="8" name="TextBox 1"/>
          <p:cNvSpPr txBox="1"/>
          <p:nvPr/>
        </p:nvSpPr>
        <p:spPr>
          <a:xfrm>
            <a:off x="7007554" y="1341679"/>
            <a:ext cx="2172390" cy="2585323"/>
          </a:xfrm>
          <a:prstGeom prst="rect">
            <a:avLst/>
          </a:prstGeom>
          <a:noFill/>
        </p:spPr>
        <p:txBody>
          <a:bodyPr wrap="none" rtlCol="0">
            <a:spAutoFit/>
          </a:bodyPr>
          <a:lstStyle/>
          <a:p>
            <a:pPr algn="dist"/>
            <a:r>
              <a:rPr lang="en-US" altLang="zh-CN" b="1" dirty="0"/>
              <a:t>2018</a:t>
            </a:r>
            <a:r>
              <a:rPr lang="zh-CN" altLang="en-US" b="1" dirty="0"/>
              <a:t>年</a:t>
            </a:r>
            <a:r>
              <a:rPr lang="en-US" altLang="zh-CN" b="1" dirty="0"/>
              <a:t>12</a:t>
            </a:r>
            <a:r>
              <a:rPr lang="zh-CN" altLang="en-US" b="1" dirty="0"/>
              <a:t>月</a:t>
            </a:r>
            <a:r>
              <a:rPr lang="en-US" altLang="zh-CN" b="1" dirty="0"/>
              <a:t>26</a:t>
            </a:r>
            <a:r>
              <a:rPr lang="zh-CN" altLang="en-US" b="1" dirty="0"/>
              <a:t>日，</a:t>
            </a:r>
            <a:endParaRPr lang="en-US" altLang="zh-CN" b="1" dirty="0"/>
          </a:p>
          <a:p>
            <a:pPr algn="dist"/>
            <a:r>
              <a:rPr lang="zh-CN" altLang="en-US" b="1" dirty="0"/>
              <a:t>北京交通大学东校</a:t>
            </a:r>
            <a:endParaRPr lang="en-US" altLang="zh-CN" b="1" dirty="0"/>
          </a:p>
          <a:p>
            <a:pPr algn="dist"/>
            <a:r>
              <a:rPr lang="zh-CN" altLang="en-US" b="1" dirty="0"/>
              <a:t>区</a:t>
            </a:r>
            <a:r>
              <a:rPr lang="en-US" altLang="zh-CN" b="1" dirty="0"/>
              <a:t>2</a:t>
            </a:r>
            <a:r>
              <a:rPr lang="zh-CN" altLang="en-US" b="1" dirty="0"/>
              <a:t>号楼环境工程</a:t>
            </a:r>
            <a:endParaRPr lang="en-US" altLang="zh-CN" b="1" dirty="0"/>
          </a:p>
          <a:p>
            <a:pPr algn="dist"/>
            <a:r>
              <a:rPr lang="zh-CN" altLang="en-US" b="1" dirty="0"/>
              <a:t>实验室进行垃圾渗</a:t>
            </a:r>
            <a:endParaRPr lang="en-US" altLang="zh-CN" b="1" dirty="0"/>
          </a:p>
          <a:p>
            <a:pPr algn="dist"/>
            <a:r>
              <a:rPr lang="zh-CN" altLang="en-US" b="1" dirty="0"/>
              <a:t>滤液污水处理科研</a:t>
            </a:r>
            <a:endParaRPr lang="en-US" altLang="zh-CN" b="1" dirty="0"/>
          </a:p>
          <a:p>
            <a:pPr algn="dist"/>
            <a:r>
              <a:rPr lang="zh-CN" altLang="en-US" b="1" dirty="0"/>
              <a:t>实验期间，现场发</a:t>
            </a:r>
            <a:endParaRPr lang="en-US" altLang="zh-CN" b="1" dirty="0"/>
          </a:p>
          <a:p>
            <a:pPr algn="dist"/>
            <a:r>
              <a:rPr lang="zh-CN" altLang="en-US" b="1" dirty="0"/>
              <a:t>生爆炸，事故造成</a:t>
            </a:r>
            <a:endParaRPr lang="en-US" altLang="zh-CN" b="1" dirty="0"/>
          </a:p>
          <a:p>
            <a:pPr algn="dist"/>
            <a:r>
              <a:rPr lang="en-US" altLang="zh-CN" b="1" dirty="0"/>
              <a:t>3</a:t>
            </a:r>
            <a:r>
              <a:rPr lang="zh-CN" altLang="en-US" b="1" dirty="0"/>
              <a:t>名参与实验的学生</a:t>
            </a:r>
            <a:endParaRPr lang="en-US" altLang="zh-CN" b="1" dirty="0"/>
          </a:p>
          <a:p>
            <a:r>
              <a:rPr lang="zh-CN" altLang="en-US" b="1" dirty="0"/>
              <a:t>死亡</a:t>
            </a:r>
          </a:p>
        </p:txBody>
      </p:sp>
      <p:sp>
        <p:nvSpPr>
          <p:cNvPr id="9" name="TextBox 6"/>
          <p:cNvSpPr txBox="1"/>
          <p:nvPr/>
        </p:nvSpPr>
        <p:spPr>
          <a:xfrm>
            <a:off x="4563154" y="3933056"/>
            <a:ext cx="4664669" cy="2862322"/>
          </a:xfrm>
          <a:prstGeom prst="rect">
            <a:avLst/>
          </a:prstGeom>
          <a:noFill/>
        </p:spPr>
        <p:txBody>
          <a:bodyPr wrap="square" rtlCol="0">
            <a:spAutoFit/>
          </a:bodyPr>
          <a:lstStyle/>
          <a:p>
            <a:pPr>
              <a:lnSpc>
                <a:spcPct val="150000"/>
              </a:lnSpc>
            </a:pPr>
            <a:r>
              <a:rPr lang="zh-CN" altLang="en-US" sz="2400" b="1" dirty="0">
                <a:solidFill>
                  <a:srgbClr val="FF0000"/>
                </a:solidFill>
              </a:rPr>
              <a:t>从</a:t>
            </a:r>
            <a:r>
              <a:rPr lang="en-US" altLang="zh-CN" sz="2400" b="1" dirty="0">
                <a:solidFill>
                  <a:srgbClr val="FF0000"/>
                </a:solidFill>
              </a:rPr>
              <a:t>2009</a:t>
            </a:r>
            <a:r>
              <a:rPr lang="zh-CN" altLang="en-US" sz="2400" b="1" dirty="0">
                <a:solidFill>
                  <a:srgbClr val="FF0000"/>
                </a:solidFill>
              </a:rPr>
              <a:t>年开始，仅从媒体公开报道上，就可得知每年都有实验室安全事故发生，而北大、清华等著名高校更是无一幸免</a:t>
            </a:r>
            <a:endParaRPr lang="en-US" altLang="zh-CN" sz="2400" b="1" dirty="0">
              <a:solidFill>
                <a:srgbClr val="FF0000"/>
              </a:solidFill>
            </a:endParaRPr>
          </a:p>
          <a:p>
            <a:pPr>
              <a:lnSpc>
                <a:spcPct val="150000"/>
              </a:lnSpc>
            </a:pPr>
            <a:r>
              <a:rPr lang="en-US" altLang="zh-CN" sz="2400" b="1" dirty="0">
                <a:solidFill>
                  <a:srgbClr val="FF0000"/>
                </a:solidFill>
              </a:rPr>
              <a:t>……</a:t>
            </a:r>
            <a:endParaRPr lang="zh-CN" altLang="en-US" sz="2400" b="1" dirty="0">
              <a:solidFill>
                <a:srgbClr val="FF0000"/>
              </a:solidFill>
            </a:endParaRPr>
          </a:p>
        </p:txBody>
      </p:sp>
      <p:sp>
        <p:nvSpPr>
          <p:cNvPr id="10" name="TextBox 2"/>
          <p:cNvSpPr txBox="1"/>
          <p:nvPr/>
        </p:nvSpPr>
        <p:spPr>
          <a:xfrm>
            <a:off x="1187450" y="190500"/>
            <a:ext cx="6334125" cy="707886"/>
          </a:xfrm>
          <a:prstGeom prst="rect">
            <a:avLst/>
          </a:prstGeom>
          <a:noFill/>
        </p:spPr>
        <p:txBody>
          <a:bodyPr>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实验室安全的重要性</a:t>
            </a:r>
            <a:endParaRPr lang="zh-CN" altLang="en-US" sz="4000" b="1" dirty="0">
              <a:solidFill>
                <a:schemeClr val="bg1"/>
              </a:solidFill>
              <a:latin typeface="+mj-ea"/>
              <a:ea typeface="+mj-ea"/>
            </a:endParaRPr>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t="19551" b="20600"/>
          <a:stretch>
            <a:fillRect/>
          </a:stretch>
        </p:blipFill>
        <p:spPr>
          <a:xfrm>
            <a:off x="83450" y="4133103"/>
            <a:ext cx="2413839" cy="252028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8998" y="1628800"/>
            <a:ext cx="8932253" cy="4708981"/>
          </a:xfrm>
          <a:prstGeom prst="rect">
            <a:avLst/>
          </a:prstGeom>
          <a:noFill/>
        </p:spPr>
        <p:txBody>
          <a:bodyPr wrap="none" rtlCol="0">
            <a:spAutoFit/>
          </a:bodyPr>
          <a:lstStyle/>
          <a:p>
            <a:pPr>
              <a:lnSpc>
                <a:spcPct val="150000"/>
              </a:lnSpc>
            </a:pPr>
            <a:r>
              <a:rPr lang="en-US" altLang="zh-CN" sz="4000" b="1" dirty="0"/>
              <a:t>《</a:t>
            </a:r>
            <a:r>
              <a:rPr lang="zh-CN" altLang="en-US" sz="4000" b="1" dirty="0"/>
              <a:t>物理实验室安全制度</a:t>
            </a:r>
            <a:r>
              <a:rPr lang="en-US" altLang="zh-CN" sz="4000" b="1" dirty="0"/>
              <a:t>》</a:t>
            </a:r>
          </a:p>
          <a:p>
            <a:pPr>
              <a:lnSpc>
                <a:spcPct val="150000"/>
              </a:lnSpc>
            </a:pPr>
            <a:r>
              <a:rPr lang="en-US" altLang="zh-CN" sz="4000" b="1" dirty="0"/>
              <a:t>《</a:t>
            </a:r>
            <a:r>
              <a:rPr lang="zh-CN" altLang="en-US" sz="4000" b="1" dirty="0"/>
              <a:t>物理实验室工作制度</a:t>
            </a:r>
            <a:r>
              <a:rPr lang="en-US" altLang="zh-CN" sz="4000" b="1" dirty="0"/>
              <a:t>》</a:t>
            </a:r>
          </a:p>
          <a:p>
            <a:pPr>
              <a:lnSpc>
                <a:spcPct val="150000"/>
              </a:lnSpc>
            </a:pPr>
            <a:r>
              <a:rPr lang="en-US" altLang="zh-CN" sz="4000" b="1" dirty="0"/>
              <a:t>《</a:t>
            </a:r>
            <a:r>
              <a:rPr lang="zh-CN" altLang="en-US" sz="4000" b="1" dirty="0"/>
              <a:t>物理实验室安全事故应急处理预案</a:t>
            </a:r>
            <a:r>
              <a:rPr lang="en-US" altLang="zh-CN" sz="4000" b="1" dirty="0"/>
              <a:t>》</a:t>
            </a:r>
          </a:p>
          <a:p>
            <a:pPr>
              <a:lnSpc>
                <a:spcPct val="150000"/>
              </a:lnSpc>
            </a:pPr>
            <a:r>
              <a:rPr lang="en-US" altLang="zh-CN" sz="4000" b="1" dirty="0"/>
              <a:t>《</a:t>
            </a:r>
            <a:r>
              <a:rPr lang="zh-CN" altLang="en-US" sz="4000" b="1" dirty="0"/>
              <a:t>触电事故处理措施</a:t>
            </a:r>
            <a:r>
              <a:rPr lang="en-US" altLang="zh-CN" sz="4000" b="1" dirty="0"/>
              <a:t>》</a:t>
            </a:r>
          </a:p>
          <a:p>
            <a:pPr>
              <a:lnSpc>
                <a:spcPct val="150000"/>
              </a:lnSpc>
            </a:pPr>
            <a:r>
              <a:rPr lang="en-US" altLang="zh-CN" sz="4000" b="1" dirty="0"/>
              <a:t>《</a:t>
            </a:r>
            <a:r>
              <a:rPr lang="zh-CN" altLang="en-US" sz="4000" b="1" dirty="0"/>
              <a:t>应对突发疫情处理方案</a:t>
            </a:r>
            <a:r>
              <a:rPr lang="en-US" altLang="zh-CN" sz="4000" b="1" dirty="0"/>
              <a:t>》</a:t>
            </a:r>
          </a:p>
        </p:txBody>
      </p:sp>
      <p:sp>
        <p:nvSpPr>
          <p:cNvPr id="4" name="TextBox 2"/>
          <p:cNvSpPr txBox="1"/>
          <p:nvPr/>
        </p:nvSpPr>
        <p:spPr>
          <a:xfrm>
            <a:off x="1187450" y="190500"/>
            <a:ext cx="6334125" cy="707886"/>
          </a:xfrm>
          <a:prstGeom prst="rect">
            <a:avLst/>
          </a:prstGeom>
          <a:noFill/>
        </p:spPr>
        <p:txBody>
          <a:bodyPr>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实验室安全的重要性</a:t>
            </a:r>
            <a:endParaRPr lang="zh-CN" altLang="en-US" sz="4000" b="1" dirty="0">
              <a:solidFill>
                <a:schemeClr val="bg1"/>
              </a:solidFill>
              <a:latin typeface="+mj-ea"/>
              <a:ea typeface="+mj-ea"/>
            </a:endParaRPr>
          </a:p>
        </p:txBody>
      </p:sp>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7450" y="190500"/>
            <a:ext cx="6334125" cy="707886"/>
          </a:xfrm>
          <a:prstGeom prst="rect">
            <a:avLst/>
          </a:prstGeom>
          <a:noFill/>
        </p:spPr>
        <p:txBody>
          <a:bodyPr>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实验室安全守则</a:t>
            </a:r>
            <a:endParaRPr lang="zh-CN" altLang="en-US" sz="4000" b="1" dirty="0">
              <a:solidFill>
                <a:schemeClr val="bg1"/>
              </a:solidFill>
              <a:latin typeface="+mj-ea"/>
              <a:ea typeface="+mj-ea"/>
            </a:endParaRPr>
          </a:p>
        </p:txBody>
      </p:sp>
      <p:sp>
        <p:nvSpPr>
          <p:cNvPr id="130051" name="矩形 1"/>
          <p:cNvSpPr>
            <a:spLocks noChangeArrowheads="1"/>
          </p:cNvSpPr>
          <p:nvPr/>
        </p:nvSpPr>
        <p:spPr bwMode="auto">
          <a:xfrm>
            <a:off x="395288" y="1109663"/>
            <a:ext cx="8499475"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Verdana" panose="020B0604030504040204" pitchFamily="34" charset="0"/>
                <a:ea typeface="微软雅黑" panose="020B0503020204020204" charset="-122"/>
              </a:defRPr>
            </a:lvl1pPr>
            <a:lvl2pPr indent="-45720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lvl="1" eaLnBrk="1" hangingPunct="1">
              <a:lnSpc>
                <a:spcPct val="150000"/>
              </a:lnSpc>
              <a:spcAft>
                <a:spcPts val="1200"/>
              </a:spcAft>
            </a:pPr>
            <a:r>
              <a:rPr lang="zh-CN" altLang="en-US" sz="2000" b="1" dirty="0">
                <a:latin typeface="微软雅黑" panose="020B0503020204020204" charset="-122"/>
              </a:rPr>
              <a:t>一、要</a:t>
            </a:r>
            <a:r>
              <a:rPr lang="zh-CN" altLang="zh-CN" sz="2000" b="1" dirty="0">
                <a:latin typeface="微软雅黑" panose="020B0503020204020204" charset="-122"/>
              </a:rPr>
              <a:t>牢固树立</a:t>
            </a:r>
            <a:r>
              <a:rPr lang="zh-CN" altLang="en-US" sz="2000" b="1" dirty="0">
                <a:latin typeface="微软雅黑" panose="020B0503020204020204" charset="-122"/>
              </a:rPr>
              <a:t>“</a:t>
            </a:r>
            <a:r>
              <a:rPr lang="zh-CN" altLang="zh-CN" sz="2000" b="1" dirty="0">
                <a:solidFill>
                  <a:srgbClr val="FF0000"/>
                </a:solidFill>
                <a:latin typeface="微软雅黑" panose="020B0503020204020204" charset="-122"/>
              </a:rPr>
              <a:t>以人为本，安全第一</a:t>
            </a:r>
            <a:r>
              <a:rPr lang="zh-CN" altLang="en-US" sz="2000" b="1" dirty="0">
                <a:solidFill>
                  <a:srgbClr val="FF0000"/>
                </a:solidFill>
                <a:latin typeface="微软雅黑" panose="020B0503020204020204" charset="-122"/>
              </a:rPr>
              <a:t>”</a:t>
            </a:r>
            <a:r>
              <a:rPr lang="zh-CN" altLang="en-US" sz="2000" b="1" dirty="0">
                <a:latin typeface="微软雅黑" panose="020B0503020204020204" charset="-122"/>
              </a:rPr>
              <a:t>的观念。</a:t>
            </a:r>
            <a:endParaRPr lang="en-US" altLang="zh-CN" sz="2000" b="1" dirty="0">
              <a:latin typeface="微软雅黑" panose="020B0503020204020204" charset="-122"/>
            </a:endParaRPr>
          </a:p>
          <a:p>
            <a:pPr lvl="1" eaLnBrk="1" hangingPunct="1">
              <a:lnSpc>
                <a:spcPct val="150000"/>
              </a:lnSpc>
              <a:spcAft>
                <a:spcPts val="1200"/>
              </a:spcAft>
            </a:pPr>
            <a:r>
              <a:rPr lang="zh-CN" altLang="en-US" sz="2000" b="1" dirty="0">
                <a:latin typeface="微软雅黑" panose="020B0503020204020204" charset="-122"/>
              </a:rPr>
              <a:t>二、注意用电安全，实验室不准乱拉乱接电线。</a:t>
            </a:r>
            <a:endParaRPr lang="en-US" altLang="zh-CN" sz="2000" b="1" dirty="0">
              <a:latin typeface="微软雅黑" panose="020B0503020204020204" charset="-122"/>
            </a:endParaRPr>
          </a:p>
          <a:p>
            <a:pPr lvl="1" eaLnBrk="1" hangingPunct="1">
              <a:lnSpc>
                <a:spcPct val="150000"/>
              </a:lnSpc>
              <a:spcAft>
                <a:spcPts val="1200"/>
              </a:spcAft>
            </a:pPr>
            <a:r>
              <a:rPr lang="zh-CN" altLang="en-US" sz="2000" b="1" dirty="0">
                <a:latin typeface="微软雅黑" panose="020B0503020204020204" charset="-122"/>
              </a:rPr>
              <a:t>三、实验室内不得使用明火，严禁抽烟。</a:t>
            </a:r>
            <a:endParaRPr lang="en-US" altLang="zh-CN" sz="2000" b="1" dirty="0">
              <a:latin typeface="微软雅黑" panose="020B0503020204020204" charset="-122"/>
            </a:endParaRPr>
          </a:p>
          <a:p>
            <a:pPr lvl="1" eaLnBrk="1" hangingPunct="1">
              <a:lnSpc>
                <a:spcPct val="150000"/>
              </a:lnSpc>
              <a:spcAft>
                <a:spcPts val="1200"/>
              </a:spcAft>
            </a:pPr>
            <a:r>
              <a:rPr lang="zh-CN" altLang="en-US" sz="2000" b="1" dirty="0">
                <a:latin typeface="微软雅黑" panose="020B0503020204020204" charset="-122"/>
              </a:rPr>
              <a:t>四、实验室内一切设备在使用时要细心谨慎；手上有水或潮湿请勿接触电器用品或电器设备；任何线路未经指导教师同意，不可接通电源。操作电源开关时，不可两手同时操作；</a:t>
            </a:r>
            <a:r>
              <a:rPr lang="zh-CN" altLang="en-US" sz="2000" dirty="0"/>
              <a:t> </a:t>
            </a:r>
            <a:r>
              <a:rPr lang="zh-CN" altLang="en-US" sz="2000" b="1" dirty="0">
                <a:latin typeface="微软雅黑" panose="020B0503020204020204" charset="-122"/>
              </a:rPr>
              <a:t>设备使用结束后要关闭电源开关。</a:t>
            </a:r>
            <a:endParaRPr lang="en-US" altLang="zh-CN" sz="2000" b="1" dirty="0">
              <a:latin typeface="微软雅黑" panose="020B0503020204020204" charset="-122"/>
            </a:endParaRPr>
          </a:p>
          <a:p>
            <a:pPr lvl="1" eaLnBrk="1" hangingPunct="1">
              <a:lnSpc>
                <a:spcPct val="150000"/>
              </a:lnSpc>
              <a:spcAft>
                <a:spcPts val="1200"/>
              </a:spcAft>
            </a:pPr>
            <a:r>
              <a:rPr lang="zh-CN" altLang="en-US" sz="2000" b="1" dirty="0">
                <a:latin typeface="微软雅黑" panose="020B0503020204020204" charset="-122"/>
              </a:rPr>
              <a:t>五、实验中使用激光器时不可眼睛直视激光。</a:t>
            </a:r>
            <a:endParaRPr lang="en-US" altLang="zh-CN" sz="2000" b="1" dirty="0">
              <a:latin typeface="微软雅黑" panose="020B0503020204020204" charset="-122"/>
            </a:endParaRPr>
          </a:p>
          <a:p>
            <a:pPr lvl="1" eaLnBrk="1" hangingPunct="1">
              <a:lnSpc>
                <a:spcPct val="150000"/>
              </a:lnSpc>
              <a:spcAft>
                <a:spcPts val="1200"/>
              </a:spcAft>
            </a:pPr>
            <a:r>
              <a:rPr lang="zh-CN" altLang="en-US" sz="2000" b="1" dirty="0">
                <a:latin typeface="微软雅黑" panose="020B0503020204020204" charset="-122"/>
              </a:rPr>
              <a:t>六、实验室内应保持安静，不得在实验室嬉笑、打闹及其它不良行为；注意行走路线和留意周边物品，不要脚踩导线、拥挤和碰撞，以防滑倒、碰伤身体和损坏设备。</a:t>
            </a:r>
          </a:p>
        </p:txBody>
      </p:sp>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矩形 2"/>
          <p:cNvSpPr>
            <a:spLocks noChangeArrowheads="1"/>
          </p:cNvSpPr>
          <p:nvPr/>
        </p:nvSpPr>
        <p:spPr bwMode="auto">
          <a:xfrm>
            <a:off x="827088" y="884161"/>
            <a:ext cx="7470775" cy="655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Verdana" panose="020B0604030504040204" pitchFamily="34" charset="0"/>
                <a:ea typeface="微软雅黑" panose="020B0503020204020204" charset="-122"/>
              </a:defRPr>
            </a:lvl1pPr>
            <a:lvl2pPr indent="-45720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lvl="1" eaLnBrk="1" hangingPunct="1">
              <a:lnSpc>
                <a:spcPct val="150000"/>
              </a:lnSpc>
              <a:spcAft>
                <a:spcPts val="1200"/>
              </a:spcAft>
            </a:pPr>
            <a:r>
              <a:rPr lang="zh-CN" altLang="en-US" sz="2000" b="1" dirty="0">
                <a:latin typeface="微软雅黑" panose="020B0503020204020204" charset="-122"/>
              </a:rPr>
              <a:t>七、</a:t>
            </a:r>
            <a:r>
              <a:rPr lang="zh-CN" altLang="zh-CN" sz="2000" b="1" dirty="0">
                <a:latin typeface="微软雅黑" panose="020B0503020204020204" charset="-122"/>
              </a:rPr>
              <a:t>实验室严禁赤膊、</a:t>
            </a:r>
            <a:r>
              <a:rPr lang="zh-CN" altLang="en-US" sz="2000" b="1" dirty="0">
                <a:latin typeface="微软雅黑" panose="020B0503020204020204" charset="-122"/>
              </a:rPr>
              <a:t>赤脚、</a:t>
            </a:r>
            <a:r>
              <a:rPr lang="zh-CN" altLang="zh-CN" sz="2000" b="1" dirty="0">
                <a:latin typeface="微软雅黑" panose="020B0503020204020204" charset="-122"/>
              </a:rPr>
              <a:t>穿背心、穿拖鞋操作实验</a:t>
            </a:r>
            <a:r>
              <a:rPr lang="zh-CN" altLang="en-US" sz="2000" b="1" dirty="0">
                <a:latin typeface="微软雅黑" panose="020B0503020204020204" charset="-122"/>
              </a:rPr>
              <a:t>，禁止其它违规操作设备；禁止带饮料、食品、雨具等与实验无关的物品进入实验室；实验室内一切仪器设备未经允许不得拆开，不准携带室外。</a:t>
            </a:r>
            <a:r>
              <a:rPr lang="zh-CN" altLang="en-US" sz="2000" dirty="0"/>
              <a:t> </a:t>
            </a:r>
          </a:p>
          <a:p>
            <a:pPr lvl="1" eaLnBrk="1" hangingPunct="1">
              <a:lnSpc>
                <a:spcPct val="150000"/>
              </a:lnSpc>
              <a:spcAft>
                <a:spcPts val="1200"/>
              </a:spcAft>
            </a:pPr>
            <a:r>
              <a:rPr lang="zh-CN" altLang="en-US" sz="2000" b="1" dirty="0">
                <a:latin typeface="微软雅黑" panose="020B0503020204020204" charset="-122"/>
              </a:rPr>
              <a:t>八、任何仪表和电器，在未熟悉其使用方法前不得应用，实验室内任何用电设备和电源不准任意摸弄，以防触电危险。</a:t>
            </a:r>
          </a:p>
          <a:p>
            <a:pPr lvl="1" eaLnBrk="1" hangingPunct="1">
              <a:lnSpc>
                <a:spcPct val="150000"/>
              </a:lnSpc>
              <a:spcAft>
                <a:spcPts val="1200"/>
              </a:spcAft>
            </a:pPr>
            <a:r>
              <a:rPr lang="zh-CN" altLang="en-US" sz="2000" dirty="0"/>
              <a:t> </a:t>
            </a:r>
            <a:r>
              <a:rPr lang="zh-CN" altLang="en-US" sz="2000" b="1" dirty="0">
                <a:latin typeface="微软雅黑" panose="020B0503020204020204" charset="-122"/>
              </a:rPr>
              <a:t>九、接线、拆线和改接线路须在断电下操作，即先接线再通电，先断电再拆线。多人合作实验时应注意协调配合，未经同组其他人同意，不得擅自接通电源。 </a:t>
            </a:r>
          </a:p>
          <a:p>
            <a:pPr lvl="1" eaLnBrk="1" hangingPunct="1">
              <a:lnSpc>
                <a:spcPct val="150000"/>
              </a:lnSpc>
              <a:spcAft>
                <a:spcPts val="1200"/>
              </a:spcAft>
            </a:pPr>
            <a:r>
              <a:rPr lang="zh-CN" altLang="en-US" sz="2000" b="1" dirty="0">
                <a:latin typeface="微软雅黑" panose="020B0503020204020204" charset="-122"/>
              </a:rPr>
              <a:t>十、在实验过程中，若发现仪器和设备等异常情况时，如电源开关跳闸、焦糊味、冒烟，甚至出现明火、异常声音等，应立即断开电源，停止实验并及时报告指导教师检查处理。</a:t>
            </a:r>
            <a:endParaRPr lang="en-US" altLang="zh-CN" sz="2000" b="1" dirty="0">
              <a:latin typeface="微软雅黑" panose="020B0503020204020204" charset="-122"/>
            </a:endParaRPr>
          </a:p>
          <a:p>
            <a:pPr lvl="1" eaLnBrk="1" hangingPunct="1">
              <a:spcAft>
                <a:spcPts val="1200"/>
              </a:spcAft>
            </a:pPr>
            <a:endParaRPr lang="zh-CN" altLang="en-US" sz="2000" b="1" dirty="0">
              <a:latin typeface="微软雅黑" panose="020B0503020204020204" charset="-122"/>
            </a:endParaRPr>
          </a:p>
        </p:txBody>
      </p:sp>
      <p:sp>
        <p:nvSpPr>
          <p:cNvPr id="3" name="TextBox 2"/>
          <p:cNvSpPr txBox="1"/>
          <p:nvPr/>
        </p:nvSpPr>
        <p:spPr>
          <a:xfrm>
            <a:off x="1187450" y="190500"/>
            <a:ext cx="6334125" cy="707886"/>
          </a:xfrm>
          <a:prstGeom prst="rect">
            <a:avLst/>
          </a:prstGeom>
          <a:noFill/>
        </p:spPr>
        <p:txBody>
          <a:bodyPr>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实验室安全守则</a:t>
            </a:r>
            <a:endParaRPr lang="zh-CN" altLang="en-US" sz="4000" b="1" dirty="0">
              <a:solidFill>
                <a:schemeClr val="bg1"/>
              </a:solidFill>
              <a:latin typeface="+mj-ea"/>
              <a:ea typeface="+mj-ea"/>
            </a:endParaRPr>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916113"/>
            <a:ext cx="70612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矩形 3"/>
          <p:cNvSpPr>
            <a:spLocks noChangeArrowheads="1"/>
          </p:cNvSpPr>
          <p:nvPr/>
        </p:nvSpPr>
        <p:spPr bwMode="auto">
          <a:xfrm>
            <a:off x="1013400" y="5313402"/>
            <a:ext cx="78790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4000" b="1" dirty="0">
                <a:solidFill>
                  <a:srgbClr val="FF0000"/>
                </a:solidFill>
                <a:latin typeface="微软雅黑" panose="020B0503020204020204" charset="-122"/>
              </a:rPr>
              <a:t>注意不可拔开此插头，有触电危险</a:t>
            </a:r>
            <a:endParaRPr lang="zh-CN" altLang="en-US" sz="4000" dirty="0"/>
          </a:p>
        </p:txBody>
      </p:sp>
      <p:pic>
        <p:nvPicPr>
          <p:cNvPr id="2" name="图片 1"/>
          <p:cNvPicPr>
            <a:picLocks noChangeAspect="1"/>
          </p:cNvPicPr>
          <p:nvPr/>
        </p:nvPicPr>
        <p:blipFill>
          <a:blip r:embed="rId3"/>
          <a:stretch>
            <a:fillRect/>
          </a:stretch>
        </p:blipFill>
        <p:spPr>
          <a:xfrm>
            <a:off x="39093" y="5229200"/>
            <a:ext cx="921766" cy="867544"/>
          </a:xfrm>
          <a:prstGeom prst="rect">
            <a:avLst/>
          </a:prstGeom>
        </p:spPr>
      </p:pic>
      <p:sp>
        <p:nvSpPr>
          <p:cNvPr id="5" name="TextBox 2"/>
          <p:cNvSpPr txBox="1"/>
          <p:nvPr/>
        </p:nvSpPr>
        <p:spPr>
          <a:xfrm>
            <a:off x="1187450" y="190500"/>
            <a:ext cx="6334125" cy="707886"/>
          </a:xfrm>
          <a:prstGeom prst="rect">
            <a:avLst/>
          </a:prstGeom>
          <a:noFill/>
        </p:spPr>
        <p:txBody>
          <a:bodyPr>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实验室安全守则</a:t>
            </a:r>
            <a:endParaRPr lang="zh-CN" altLang="en-US" sz="4000" b="1" dirty="0">
              <a:solidFill>
                <a:schemeClr val="bg1"/>
              </a:solidFill>
              <a:latin typeface="+mj-ea"/>
              <a:ea typeface="+mj-ea"/>
            </a:endParaRPr>
          </a:p>
        </p:txBody>
      </p:sp>
    </p:spTree>
  </p:cSld>
  <p:clrMapOvr>
    <a:masterClrMapping/>
  </p:clrMapOvr>
  <p:transition spd="slow"/>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7450" y="190500"/>
            <a:ext cx="6840934" cy="707886"/>
          </a:xfrm>
          <a:prstGeom prst="rect">
            <a:avLst/>
          </a:prstGeom>
          <a:noFill/>
        </p:spPr>
        <p:txBody>
          <a:bodyPr wrap="square">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实验室安全事故应急处理预案</a:t>
            </a:r>
            <a:endParaRPr lang="zh-CN" altLang="en-US" sz="4000" b="1" dirty="0">
              <a:solidFill>
                <a:schemeClr val="bg1"/>
              </a:solidFill>
              <a:latin typeface="+mj-ea"/>
              <a:ea typeface="+mj-ea"/>
            </a:endParaRPr>
          </a:p>
        </p:txBody>
      </p:sp>
      <p:sp>
        <p:nvSpPr>
          <p:cNvPr id="2" name="文本框 1"/>
          <p:cNvSpPr txBox="1"/>
          <p:nvPr/>
        </p:nvSpPr>
        <p:spPr>
          <a:xfrm>
            <a:off x="0" y="1124744"/>
            <a:ext cx="9144000" cy="5736955"/>
          </a:xfrm>
          <a:prstGeom prst="rect">
            <a:avLst/>
          </a:prstGeom>
          <a:noFill/>
        </p:spPr>
        <p:txBody>
          <a:bodyPr wrap="square">
            <a:spAutoFit/>
          </a:bodyPr>
          <a:lstStyle/>
          <a:p>
            <a:pPr algn="just">
              <a:spcAft>
                <a:spcPts val="600"/>
              </a:spcAft>
              <a:buFont typeface="Arial" panose="020B0604020202020204" pitchFamily="34" charset="0"/>
              <a:buNone/>
              <a:defRPr/>
            </a:pPr>
            <a:r>
              <a:rPr lang="en-US" altLang="zh-CN" sz="2400" dirty="0">
                <a:latin typeface="+mn-ea"/>
                <a:ea typeface="+mn-ea"/>
              </a:rPr>
              <a:t>    </a:t>
            </a:r>
            <a:r>
              <a:rPr lang="zh-CN" altLang="zh-CN" sz="2400" b="1" dirty="0">
                <a:solidFill>
                  <a:srgbClr val="FF0000"/>
                </a:solidFill>
                <a:latin typeface="+mn-ea"/>
                <a:ea typeface="+mn-ea"/>
              </a:rPr>
              <a:t>以人为本，安全第一。</a:t>
            </a:r>
            <a:r>
              <a:rPr lang="zh-CN" altLang="zh-CN" sz="2400" b="1" dirty="0">
                <a:latin typeface="+mn-ea"/>
                <a:ea typeface="+mn-ea"/>
              </a:rPr>
              <a:t>发生实验室安全事故时，要及时采取人员避险措施；实验室安全事故发生后，优先进行人员抢救，同时注意救援人员的自身安全。</a:t>
            </a:r>
            <a:endParaRPr lang="en-US" altLang="zh-CN" sz="2400" b="1" dirty="0">
              <a:latin typeface="+mn-ea"/>
              <a:ea typeface="+mn-ea"/>
            </a:endParaRPr>
          </a:p>
          <a:p>
            <a:pPr algn="just">
              <a:spcAft>
                <a:spcPts val="600"/>
              </a:spcAft>
              <a:buFont typeface="Arial" panose="020B0604020202020204" pitchFamily="34" charset="0"/>
              <a:buNone/>
              <a:defRPr/>
            </a:pPr>
            <a:endParaRPr lang="zh-CN" altLang="zh-CN" sz="2000" b="1" dirty="0">
              <a:latin typeface="+mn-ea"/>
              <a:ea typeface="+mn-ea"/>
            </a:endParaRPr>
          </a:p>
          <a:p>
            <a:pPr algn="just">
              <a:spcAft>
                <a:spcPts val="600"/>
              </a:spcAft>
              <a:buFont typeface="Arial" panose="020B0604020202020204" pitchFamily="34" charset="0"/>
              <a:buNone/>
              <a:defRPr/>
            </a:pPr>
            <a:r>
              <a:rPr lang="zh-CN" altLang="zh-CN" sz="2400" b="1" dirty="0">
                <a:latin typeface="+mn-ea"/>
                <a:ea typeface="+mn-ea"/>
              </a:rPr>
              <a:t>一、自然灾害</a:t>
            </a:r>
          </a:p>
          <a:p>
            <a:pPr algn="just">
              <a:lnSpc>
                <a:spcPct val="120000"/>
              </a:lnSpc>
              <a:spcAft>
                <a:spcPts val="600"/>
              </a:spcAft>
              <a:buFont typeface="Arial" panose="020B0604020202020204" pitchFamily="34" charset="0"/>
              <a:buNone/>
              <a:defRPr/>
            </a:pPr>
            <a:r>
              <a:rPr lang="en-US" altLang="zh-CN" sz="2400" b="1" dirty="0">
                <a:latin typeface="+mn-ea"/>
                <a:ea typeface="+mn-ea"/>
              </a:rPr>
              <a:t>   </a:t>
            </a:r>
            <a:r>
              <a:rPr lang="zh-CN" altLang="zh-CN" sz="2400" b="1" dirty="0">
                <a:latin typeface="+mn-ea"/>
                <a:ea typeface="+mn-ea"/>
              </a:rPr>
              <a:t>当发生地震、洪水等自然灾害时，指导老师和实验室管理人员应立即组织疏散、抢救现场人员或进行人员抢险自助自救，以确保人员的人身安全，作好善后工作。</a:t>
            </a:r>
            <a:endParaRPr lang="en-US" altLang="zh-CN" sz="2400" b="1" dirty="0">
              <a:latin typeface="+mn-ea"/>
              <a:ea typeface="+mn-ea"/>
            </a:endParaRPr>
          </a:p>
          <a:p>
            <a:pPr algn="just">
              <a:spcAft>
                <a:spcPts val="600"/>
              </a:spcAft>
              <a:buFont typeface="Arial" panose="020B0604020202020204" pitchFamily="34" charset="0"/>
              <a:buNone/>
              <a:defRPr/>
            </a:pPr>
            <a:endParaRPr lang="zh-CN" altLang="zh-CN" sz="2400" b="1" dirty="0">
              <a:latin typeface="+mn-ea"/>
              <a:ea typeface="+mn-ea"/>
            </a:endParaRPr>
          </a:p>
          <a:p>
            <a:pPr algn="just">
              <a:spcBef>
                <a:spcPts val="0"/>
              </a:spcBef>
              <a:spcAft>
                <a:spcPts val="600"/>
              </a:spcAft>
              <a:buFont typeface="Arial" panose="020B0604020202020204" pitchFamily="34" charset="0"/>
              <a:buNone/>
              <a:defRPr/>
            </a:pPr>
            <a:r>
              <a:rPr lang="zh-CN" altLang="zh-CN" sz="2400" b="1" dirty="0">
                <a:latin typeface="+mn-ea"/>
                <a:ea typeface="+mn-ea"/>
              </a:rPr>
              <a:t>二、被盗事件</a:t>
            </a:r>
          </a:p>
          <a:p>
            <a:pPr indent="457200" algn="just">
              <a:lnSpc>
                <a:spcPct val="120000"/>
              </a:lnSpc>
              <a:spcAft>
                <a:spcPts val="600"/>
              </a:spcAft>
              <a:buFont typeface="Arial" panose="020B0604020202020204" pitchFamily="34" charset="0"/>
              <a:buNone/>
              <a:defRPr/>
            </a:pPr>
            <a:r>
              <a:rPr lang="zh-CN" altLang="zh-CN" sz="2400" b="1" dirty="0">
                <a:latin typeface="+mn-ea"/>
                <a:ea typeface="+mn-ea"/>
              </a:rPr>
              <a:t>当发现门锁被撬，或剧毒化学品、强酸、强碱、易制毒药品、仪器设备及文件资料等被盗时，保护好现场，报告实验中心及保卫处等相关部门，协助公安机关破案。</a:t>
            </a:r>
          </a:p>
        </p:txBody>
      </p:sp>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7450" y="190500"/>
            <a:ext cx="6912942" cy="707886"/>
          </a:xfrm>
          <a:prstGeom prst="rect">
            <a:avLst/>
          </a:prstGeom>
          <a:noFill/>
        </p:spPr>
        <p:txBody>
          <a:bodyPr wrap="square">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实验室安全事故应急处理预案</a:t>
            </a:r>
            <a:endParaRPr lang="zh-CN" altLang="en-US" sz="4000" b="1" dirty="0">
              <a:solidFill>
                <a:schemeClr val="bg1"/>
              </a:solidFill>
              <a:latin typeface="+mj-ea"/>
              <a:ea typeface="+mj-ea"/>
            </a:endParaRPr>
          </a:p>
        </p:txBody>
      </p:sp>
      <p:sp>
        <p:nvSpPr>
          <p:cNvPr id="2" name="文本框 1"/>
          <p:cNvSpPr txBox="1"/>
          <p:nvPr/>
        </p:nvSpPr>
        <p:spPr>
          <a:xfrm>
            <a:off x="467544" y="1340768"/>
            <a:ext cx="8208963" cy="5678478"/>
          </a:xfrm>
          <a:prstGeom prst="rect">
            <a:avLst/>
          </a:prstGeom>
          <a:noFill/>
        </p:spPr>
        <p:txBody>
          <a:bodyPr>
            <a:spAutoFit/>
          </a:bodyPr>
          <a:lstStyle/>
          <a:p>
            <a:pPr>
              <a:lnSpc>
                <a:spcPct val="200000"/>
              </a:lnSpc>
              <a:spcAft>
                <a:spcPts val="600"/>
              </a:spcAft>
              <a:buFont typeface="Arial" panose="020B0604020202020204" pitchFamily="34" charset="0"/>
              <a:buNone/>
              <a:defRPr/>
            </a:pPr>
            <a:r>
              <a:rPr lang="zh-CN" altLang="zh-CN" sz="2400" b="1" dirty="0">
                <a:latin typeface="+mn-ea"/>
                <a:ea typeface="+mn-ea"/>
              </a:rPr>
              <a:t>三、火灾</a:t>
            </a:r>
          </a:p>
          <a:p>
            <a:pPr>
              <a:lnSpc>
                <a:spcPct val="200000"/>
              </a:lnSpc>
              <a:spcAft>
                <a:spcPts val="600"/>
              </a:spcAft>
              <a:defRPr/>
            </a:pPr>
            <a:r>
              <a:rPr lang="en-US" altLang="zh-CN" sz="2400" b="1" dirty="0">
                <a:latin typeface="+mn-ea"/>
                <a:ea typeface="+mn-ea"/>
              </a:rPr>
              <a:t>    </a:t>
            </a:r>
            <a:r>
              <a:rPr lang="zh-CN" altLang="zh-CN" sz="2400" b="1" dirty="0">
                <a:latin typeface="+mn-ea"/>
                <a:ea typeface="+mn-ea"/>
              </a:rPr>
              <a:t>发现火情，根据火灾类型，现场人员立即使用灭火器、灭火毯等消防器材进行灭火，防止火势蔓延，迅速组织疏散并报告中心及保卫处。视火情拨打</a:t>
            </a:r>
            <a:r>
              <a:rPr lang="en-US" altLang="zh-CN" sz="2400" b="1" dirty="0">
                <a:latin typeface="+mn-ea"/>
                <a:ea typeface="+mn-ea"/>
              </a:rPr>
              <a:t>“119”</a:t>
            </a:r>
            <a:r>
              <a:rPr lang="zh-CN" altLang="zh-CN" sz="2400" b="1" dirty="0">
                <a:latin typeface="+mn-ea"/>
                <a:ea typeface="+mn-ea"/>
              </a:rPr>
              <a:t>报警求救，并到明显位置引导消防车。有人员受伤时，立即拨打校医室电话</a:t>
            </a:r>
            <a:r>
              <a:rPr lang="en-US" altLang="zh-CN" sz="2400" b="1" dirty="0">
                <a:solidFill>
                  <a:srgbClr val="FF0000"/>
                </a:solidFill>
                <a:latin typeface="+mn-ea"/>
              </a:rPr>
              <a:t>2886120</a:t>
            </a:r>
            <a:r>
              <a:rPr lang="zh-CN" altLang="zh-CN" sz="2400" b="1" dirty="0">
                <a:latin typeface="+mn-ea"/>
                <a:ea typeface="+mn-ea"/>
              </a:rPr>
              <a:t>和</a:t>
            </a:r>
            <a:r>
              <a:rPr lang="en-US" altLang="zh-CN" sz="2400" b="1" dirty="0">
                <a:latin typeface="+mn-ea"/>
                <a:ea typeface="+mn-ea"/>
              </a:rPr>
              <a:t>“120”</a:t>
            </a:r>
            <a:r>
              <a:rPr lang="zh-CN" altLang="zh-CN" sz="2400" b="1" dirty="0">
                <a:latin typeface="+mn-ea"/>
                <a:ea typeface="+mn-ea"/>
              </a:rPr>
              <a:t>求救。</a:t>
            </a:r>
            <a:endParaRPr lang="en-US" altLang="zh-CN" sz="2400" b="1" dirty="0">
              <a:latin typeface="+mn-ea"/>
              <a:ea typeface="+mn-ea"/>
            </a:endParaRPr>
          </a:p>
          <a:p>
            <a:pPr>
              <a:lnSpc>
                <a:spcPct val="200000"/>
              </a:lnSpc>
              <a:spcAft>
                <a:spcPts val="600"/>
              </a:spcAft>
              <a:buFont typeface="Arial" panose="020B0604020202020204" pitchFamily="34" charset="0"/>
              <a:buNone/>
              <a:defRPr/>
            </a:pPr>
            <a:endParaRPr lang="en-US" altLang="zh-CN" sz="2000" dirty="0">
              <a:latin typeface="+mn-ea"/>
              <a:ea typeface="+mn-ea"/>
            </a:endParaRPr>
          </a:p>
          <a:p>
            <a:pPr>
              <a:spcAft>
                <a:spcPts val="600"/>
              </a:spcAft>
              <a:buFont typeface="Arial" panose="020B0604020202020204" pitchFamily="34" charset="0"/>
              <a:buNone/>
              <a:defRPr/>
            </a:pPr>
            <a:endParaRPr lang="zh-CN" altLang="zh-CN" sz="2000" dirty="0">
              <a:latin typeface="+mn-ea"/>
              <a:ea typeface="+mn-ea"/>
            </a:endParaRPr>
          </a:p>
        </p:txBody>
      </p:sp>
    </p:spTree>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2" name="图片 6" descr="http://wzc.njtech.edu.cn/myEditor/uploadfile/20150518151537155.jpg"/>
          <p:cNvPicPr>
            <a:picLocks noChangeAspect="1"/>
          </p:cNvPicPr>
          <p:nvPr/>
        </p:nvPicPr>
        <p:blipFill>
          <a:blip r:embed="rId3">
            <a:extLst>
              <a:ext uri="{28A0092B-C50C-407E-A947-70E740481C1C}">
                <a14:useLocalDpi xmlns:a14="http://schemas.microsoft.com/office/drawing/2010/main" val="0"/>
              </a:ext>
            </a:extLst>
          </a:blip>
          <a:srcRect l="77467" t="34160" r="7130" b="53929"/>
          <a:stretch>
            <a:fillRect/>
          </a:stretch>
        </p:blipFill>
        <p:spPr bwMode="auto">
          <a:xfrm>
            <a:off x="323850" y="2540000"/>
            <a:ext cx="4035425"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3" name="图片 8" descr="http://wzc.njtech.edu.cn/myEditor/uploadfile/20150518151537155.jpg"/>
          <p:cNvPicPr>
            <a:picLocks noChangeAspect="1"/>
          </p:cNvPicPr>
          <p:nvPr/>
        </p:nvPicPr>
        <p:blipFill>
          <a:blip r:embed="rId3">
            <a:extLst>
              <a:ext uri="{28A0092B-C50C-407E-A947-70E740481C1C}">
                <a14:useLocalDpi xmlns:a14="http://schemas.microsoft.com/office/drawing/2010/main" val="0"/>
              </a:ext>
            </a:extLst>
          </a:blip>
          <a:srcRect l="9978" t="53584" r="73663" b="41878"/>
          <a:stretch>
            <a:fillRect/>
          </a:stretch>
        </p:blipFill>
        <p:spPr bwMode="auto">
          <a:xfrm>
            <a:off x="4572000" y="1787525"/>
            <a:ext cx="432117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4"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98988" y="2781300"/>
            <a:ext cx="4294187"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5" name="矩形 3"/>
          <p:cNvSpPr>
            <a:spLocks noChangeArrowheads="1"/>
          </p:cNvSpPr>
          <p:nvPr/>
        </p:nvSpPr>
        <p:spPr bwMode="auto">
          <a:xfrm>
            <a:off x="55563" y="5045075"/>
            <a:ext cx="45720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endParaRPr lang="zh-CN" altLang="en-US" dirty="0">
              <a:solidFill>
                <a:srgbClr val="000000"/>
              </a:solidFill>
            </a:endParaRPr>
          </a:p>
          <a:p>
            <a:pPr eaLnBrk="1" hangingPunct="1"/>
            <a:r>
              <a:rPr lang="zh-CN" altLang="en-US" sz="2800" b="1" dirty="0">
                <a:solidFill>
                  <a:srgbClr val="FF0000"/>
                </a:solidFill>
              </a:rPr>
              <a:t>注意：</a:t>
            </a:r>
            <a:r>
              <a:rPr lang="zh-CN" altLang="en-US" sz="2800" b="1" dirty="0"/>
              <a:t>扑救火灾时，首先应切断电源，以防触电！</a:t>
            </a:r>
          </a:p>
        </p:txBody>
      </p:sp>
      <p:sp>
        <p:nvSpPr>
          <p:cNvPr id="8" name="TextBox 2"/>
          <p:cNvSpPr txBox="1"/>
          <p:nvPr/>
        </p:nvSpPr>
        <p:spPr>
          <a:xfrm>
            <a:off x="1187450" y="190500"/>
            <a:ext cx="6840934" cy="707886"/>
          </a:xfrm>
          <a:prstGeom prst="rect">
            <a:avLst/>
          </a:prstGeom>
          <a:noFill/>
        </p:spPr>
        <p:txBody>
          <a:bodyPr wrap="square">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实验室安全事故应急处理预案</a:t>
            </a:r>
            <a:endParaRPr lang="zh-CN" altLang="en-US" sz="4000" b="1" dirty="0">
              <a:solidFill>
                <a:schemeClr val="bg1"/>
              </a:solidFill>
              <a:latin typeface="+mj-ea"/>
              <a:ea typeface="+mj-ea"/>
            </a:endParaRPr>
          </a:p>
        </p:txBody>
      </p:sp>
    </p:spTree>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图片 10" descr="http://wzc.njtech.edu.cn/myEditor/uploadfile/20150518151537155.jpg"/>
          <p:cNvPicPr>
            <a:picLocks noChangeAspect="1"/>
          </p:cNvPicPr>
          <p:nvPr/>
        </p:nvPicPr>
        <p:blipFill>
          <a:blip r:embed="rId3">
            <a:extLst>
              <a:ext uri="{28A0092B-C50C-407E-A947-70E740481C1C}">
                <a14:useLocalDpi xmlns:a14="http://schemas.microsoft.com/office/drawing/2010/main" val="0"/>
              </a:ext>
            </a:extLst>
          </a:blip>
          <a:srcRect l="29750" t="70837" r="53537" b="10608"/>
          <a:stretch>
            <a:fillRect/>
          </a:stretch>
        </p:blipFill>
        <p:spPr bwMode="auto">
          <a:xfrm>
            <a:off x="179388" y="1844675"/>
            <a:ext cx="4379912" cy="374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图片 6" descr="http://wzc.njtech.edu.cn/myEditor/uploadfile/20150518151537155.jpg"/>
          <p:cNvPicPr>
            <a:picLocks noChangeAspect="1"/>
          </p:cNvPicPr>
          <p:nvPr/>
        </p:nvPicPr>
        <p:blipFill>
          <a:blip r:embed="rId3">
            <a:extLst>
              <a:ext uri="{28A0092B-C50C-407E-A947-70E740481C1C}">
                <a14:useLocalDpi xmlns:a14="http://schemas.microsoft.com/office/drawing/2010/main" val="0"/>
              </a:ext>
            </a:extLst>
          </a:blip>
          <a:srcRect l="57339" t="54518" r="26537" b="11491"/>
          <a:stretch>
            <a:fillRect/>
          </a:stretch>
        </p:blipFill>
        <p:spPr bwMode="auto">
          <a:xfrm>
            <a:off x="4886325" y="981075"/>
            <a:ext cx="4006850"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
          <p:cNvSpPr txBox="1"/>
          <p:nvPr/>
        </p:nvSpPr>
        <p:spPr>
          <a:xfrm>
            <a:off x="1187450" y="190500"/>
            <a:ext cx="6984950" cy="707886"/>
          </a:xfrm>
          <a:prstGeom prst="rect">
            <a:avLst/>
          </a:prstGeom>
          <a:noFill/>
        </p:spPr>
        <p:txBody>
          <a:bodyPr wrap="square">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实验室安全事故应急处理预案</a:t>
            </a:r>
            <a:endParaRPr lang="zh-CN" altLang="en-US" sz="4000" b="1" dirty="0">
              <a:solidFill>
                <a:schemeClr val="bg1"/>
              </a:solidFill>
              <a:latin typeface="+mj-ea"/>
              <a:ea typeface="+mj-ea"/>
            </a:endParaRPr>
          </a:p>
        </p:txBody>
      </p:sp>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80728"/>
            <a:ext cx="9144000" cy="6540252"/>
          </a:xfrm>
          <a:prstGeom prst="rect">
            <a:avLst/>
          </a:prstGeom>
        </p:spPr>
        <p:txBody>
          <a:bodyPr wrap="square">
            <a:spAutoFit/>
          </a:bodyPr>
          <a:lstStyle/>
          <a:p>
            <a:pPr>
              <a:lnSpc>
                <a:spcPct val="150000"/>
              </a:lnSpc>
              <a:spcBef>
                <a:spcPts val="0"/>
              </a:spcBef>
              <a:spcAft>
                <a:spcPts val="600"/>
              </a:spcAft>
              <a:buFont typeface="Arial" panose="020B0604020202020204" pitchFamily="34" charset="0"/>
              <a:buNone/>
              <a:defRPr/>
            </a:pPr>
            <a:r>
              <a:rPr lang="zh-CN" altLang="zh-CN" sz="2200" b="1" dirty="0">
                <a:latin typeface="+mn-ea"/>
                <a:ea typeface="+mn-ea"/>
              </a:rPr>
              <a:t>四、触电</a:t>
            </a:r>
          </a:p>
          <a:p>
            <a:pPr>
              <a:lnSpc>
                <a:spcPct val="150000"/>
              </a:lnSpc>
              <a:spcAft>
                <a:spcPts val="600"/>
              </a:spcAft>
              <a:buFont typeface="Arial" panose="020B0604020202020204" pitchFamily="34" charset="0"/>
              <a:buNone/>
              <a:defRPr/>
            </a:pPr>
            <a:r>
              <a:rPr lang="en-US" altLang="zh-CN" sz="2200" b="1" dirty="0">
                <a:latin typeface="+mn-ea"/>
                <a:ea typeface="+mn-ea"/>
              </a:rPr>
              <a:t>    </a:t>
            </a:r>
            <a:r>
              <a:rPr lang="zh-CN" altLang="zh-CN" sz="2200" b="1" dirty="0">
                <a:latin typeface="+mn-ea"/>
                <a:ea typeface="+mn-ea"/>
              </a:rPr>
              <a:t>若出现触电事故，应先切断电源或拔下电源插头，若来不及切断电源，可用绝缘物挑开电线，在未切断电源之前，切不可用手去拉触电者，也不可用金属或潮湿的东西挑电线。</a:t>
            </a:r>
            <a:r>
              <a:rPr lang="zh-CN" altLang="en-US" sz="2200" b="1" dirty="0">
                <a:latin typeface="+mn-ea"/>
                <a:ea typeface="+mn-ea"/>
              </a:rPr>
              <a:t>触电者脱离电源后，应使其就地仰面平躺，确保气管畅通，并检视其神志是否清醒。</a:t>
            </a:r>
            <a:r>
              <a:rPr lang="zh-CN" altLang="zh-CN" sz="2200" b="1" dirty="0">
                <a:latin typeface="+mn-ea"/>
                <a:ea typeface="+mn-ea"/>
              </a:rPr>
              <a:t>若触电者出现受伤或休克现象，要立即拨打</a:t>
            </a:r>
            <a:r>
              <a:rPr lang="en-US" altLang="zh-CN" sz="2200" b="1" dirty="0">
                <a:latin typeface="+mn-ea"/>
                <a:ea typeface="+mn-ea"/>
              </a:rPr>
              <a:t>“120”</a:t>
            </a:r>
            <a:r>
              <a:rPr lang="zh-CN" altLang="zh-CN" sz="2200" b="1" dirty="0">
                <a:latin typeface="+mn-ea"/>
                <a:ea typeface="+mn-ea"/>
              </a:rPr>
              <a:t>和校医室</a:t>
            </a:r>
            <a:r>
              <a:rPr lang="en-US" altLang="zh-CN" sz="2200" b="1" dirty="0">
                <a:solidFill>
                  <a:srgbClr val="FF0000"/>
                </a:solidFill>
                <a:latin typeface="+mn-ea"/>
                <a:ea typeface="+mn-ea"/>
              </a:rPr>
              <a:t>2886120</a:t>
            </a:r>
            <a:r>
              <a:rPr lang="zh-CN" altLang="zh-CN" sz="2200" b="1" dirty="0">
                <a:latin typeface="+mn-ea"/>
                <a:ea typeface="+mn-ea"/>
              </a:rPr>
              <a:t>电话求救，同时报告中心和保卫处。</a:t>
            </a:r>
            <a:endParaRPr lang="en-US" altLang="zh-CN" sz="2200" b="1" dirty="0">
              <a:latin typeface="+mn-ea"/>
              <a:ea typeface="+mn-ea"/>
            </a:endParaRPr>
          </a:p>
          <a:p>
            <a:pPr>
              <a:lnSpc>
                <a:spcPct val="150000"/>
              </a:lnSpc>
              <a:spcAft>
                <a:spcPts val="600"/>
              </a:spcAft>
              <a:defRPr/>
            </a:pPr>
            <a:r>
              <a:rPr lang="zh-CN" altLang="en-US" sz="2200" b="1" dirty="0">
                <a:latin typeface="+mn-ea"/>
                <a:ea typeface="+mn-ea"/>
              </a:rPr>
              <a:t>五、漏水、浸水</a:t>
            </a:r>
          </a:p>
          <a:p>
            <a:pPr>
              <a:lnSpc>
                <a:spcPct val="150000"/>
              </a:lnSpc>
              <a:spcAft>
                <a:spcPts val="600"/>
              </a:spcAft>
              <a:defRPr/>
            </a:pPr>
            <a:r>
              <a:rPr lang="zh-CN" altLang="en-US" sz="2200" b="1" dirty="0">
                <a:latin typeface="+mn-ea"/>
                <a:ea typeface="+mn-ea"/>
              </a:rPr>
              <a:t>    实验室发生漏水、浸水事故，若情况较轻，应立即关闭水阀。若出现大面积积水或水管爆裂喷水时，首先应切断电源，再组织人员清理现场，及时报告中心，做好善后处理工作。</a:t>
            </a:r>
          </a:p>
          <a:p>
            <a:pPr>
              <a:lnSpc>
                <a:spcPct val="150000"/>
              </a:lnSpc>
              <a:spcAft>
                <a:spcPts val="600"/>
              </a:spcAft>
              <a:buFont typeface="Arial" panose="020B0604020202020204" pitchFamily="34" charset="0"/>
              <a:buNone/>
              <a:defRPr/>
            </a:pPr>
            <a:endParaRPr lang="en-US" altLang="zh-CN" sz="2400" b="1" dirty="0">
              <a:latin typeface="+mn-ea"/>
              <a:ea typeface="+mn-ea"/>
            </a:endParaRPr>
          </a:p>
        </p:txBody>
      </p:sp>
      <p:sp>
        <p:nvSpPr>
          <p:cNvPr id="4" name="TextBox 2"/>
          <p:cNvSpPr txBox="1"/>
          <p:nvPr/>
        </p:nvSpPr>
        <p:spPr>
          <a:xfrm>
            <a:off x="1187450" y="190500"/>
            <a:ext cx="6912942" cy="707886"/>
          </a:xfrm>
          <a:prstGeom prst="rect">
            <a:avLst/>
          </a:prstGeom>
          <a:noFill/>
        </p:spPr>
        <p:txBody>
          <a:bodyPr wrap="square">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实验室安全事故应急处理预案</a:t>
            </a:r>
            <a:endParaRPr lang="zh-CN" altLang="en-US" sz="4000" b="1" dirty="0">
              <a:solidFill>
                <a:schemeClr val="bg1"/>
              </a:solidFill>
              <a:latin typeface="+mj-ea"/>
              <a:ea typeface="+mj-ea"/>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7544" y="1196752"/>
            <a:ext cx="5688632" cy="5500059"/>
          </a:xfrm>
          <a:prstGeom prst="rect">
            <a:avLst/>
          </a:prstGeom>
        </p:spPr>
      </p:pic>
      <p:sp>
        <p:nvSpPr>
          <p:cNvPr id="6" name="标题 5121"/>
          <p:cNvSpPr txBox="1"/>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微软雅黑" panose="020B0503020204020204" charset="-122"/>
                <a:ea typeface="微软雅黑" panose="020B0503020204020204" charset="-122"/>
                <a:sym typeface="+mn-ea"/>
              </a:rPr>
              <a:t>开设的实验</a:t>
            </a:r>
          </a:p>
        </p:txBody>
      </p:sp>
      <p:sp>
        <p:nvSpPr>
          <p:cNvPr id="7" name="右大括号 6"/>
          <p:cNvSpPr/>
          <p:nvPr/>
        </p:nvSpPr>
        <p:spPr>
          <a:xfrm>
            <a:off x="6300192" y="2564904"/>
            <a:ext cx="174903" cy="648072"/>
          </a:xfrm>
          <a:prstGeom prst="rightBrace">
            <a:avLst/>
          </a:prstGeom>
          <a:pattFill prst="wdDnDiag">
            <a:fgClr>
              <a:schemeClr val="accent1"/>
            </a:fgClr>
            <a:bgClr>
              <a:schemeClr val="bg1"/>
            </a:bgClr>
          </a:pattFill>
          <a:ln w="31750">
            <a:solidFill>
              <a:srgbClr val="FF00FF">
                <a:alpha val="96000"/>
              </a:srgb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右大括号 7"/>
          <p:cNvSpPr/>
          <p:nvPr/>
        </p:nvSpPr>
        <p:spPr>
          <a:xfrm>
            <a:off x="6300191" y="3789040"/>
            <a:ext cx="134063" cy="1872208"/>
          </a:xfrm>
          <a:prstGeom prst="rightBrace">
            <a:avLst/>
          </a:prstGeom>
          <a:pattFill prst="wdDnDiag">
            <a:fgClr>
              <a:schemeClr val="accent1"/>
            </a:fgClr>
            <a:bgClr>
              <a:schemeClr val="bg1"/>
            </a:bgClr>
          </a:pattFill>
          <a:ln w="31750">
            <a:solidFill>
              <a:srgbClr val="FF00FF">
                <a:alpha val="96000"/>
              </a:srgb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文本框 9"/>
          <p:cNvSpPr txBox="1"/>
          <p:nvPr/>
        </p:nvSpPr>
        <p:spPr>
          <a:xfrm>
            <a:off x="6431984" y="2596552"/>
            <a:ext cx="595035" cy="584775"/>
          </a:xfrm>
          <a:prstGeom prst="rect">
            <a:avLst/>
          </a:prstGeom>
          <a:noFill/>
        </p:spPr>
        <p:txBody>
          <a:bodyPr wrap="none" rtlCol="0">
            <a:spAutoFit/>
          </a:bodyPr>
          <a:lstStyle/>
          <a:p>
            <a:r>
              <a:rPr lang="zh-CN" altLang="en-US" sz="3200" dirty="0">
                <a:solidFill>
                  <a:srgbClr val="FF0000"/>
                </a:solidFill>
                <a:effectLst>
                  <a:outerShdw blurRad="38100" dist="38100" dir="2700000" algn="tl">
                    <a:srgbClr val="000000">
                      <a:alpha val="43137"/>
                    </a:srgbClr>
                  </a:outerShdw>
                </a:effectLst>
              </a:rPr>
              <a:t>力</a:t>
            </a:r>
            <a:endParaRPr lang="en-US" altLang="zh-CN" sz="3200" dirty="0">
              <a:solidFill>
                <a:srgbClr val="FF0000"/>
              </a:solidFill>
              <a:effectLst>
                <a:outerShdw blurRad="38100" dist="38100" dir="2700000" algn="tl">
                  <a:srgbClr val="000000">
                    <a:alpha val="43137"/>
                  </a:srgbClr>
                </a:outerShdw>
              </a:effectLst>
            </a:endParaRPr>
          </a:p>
        </p:txBody>
      </p:sp>
      <p:sp>
        <p:nvSpPr>
          <p:cNvPr id="11" name="文本框 10"/>
          <p:cNvSpPr txBox="1"/>
          <p:nvPr/>
        </p:nvSpPr>
        <p:spPr>
          <a:xfrm>
            <a:off x="6459962" y="4432756"/>
            <a:ext cx="595035" cy="584775"/>
          </a:xfrm>
          <a:prstGeom prst="rect">
            <a:avLst/>
          </a:prstGeom>
          <a:noFill/>
        </p:spPr>
        <p:txBody>
          <a:bodyPr wrap="none" rtlCol="0">
            <a:spAutoFit/>
          </a:bodyPr>
          <a:lstStyle/>
          <a:p>
            <a:r>
              <a:rPr lang="zh-CN" altLang="en-US" sz="3200" dirty="0">
                <a:solidFill>
                  <a:srgbClr val="FF0000"/>
                </a:solidFill>
                <a:effectLst>
                  <a:outerShdw blurRad="38100" dist="38100" dir="2700000" algn="tl">
                    <a:srgbClr val="000000">
                      <a:alpha val="43137"/>
                    </a:srgbClr>
                  </a:outerShdw>
                </a:effectLst>
              </a:rPr>
              <a:t>电</a:t>
            </a:r>
          </a:p>
        </p:txBody>
      </p:sp>
      <p:sp>
        <p:nvSpPr>
          <p:cNvPr id="12" name="文本框 11"/>
          <p:cNvSpPr txBox="1"/>
          <p:nvPr/>
        </p:nvSpPr>
        <p:spPr>
          <a:xfrm>
            <a:off x="6481897" y="5666293"/>
            <a:ext cx="1005403" cy="1077218"/>
          </a:xfrm>
          <a:prstGeom prst="rect">
            <a:avLst/>
          </a:prstGeom>
          <a:noFill/>
        </p:spPr>
        <p:txBody>
          <a:bodyPr wrap="none" rtlCol="0">
            <a:spAutoFit/>
          </a:bodyPr>
          <a:lstStyle/>
          <a:p>
            <a:r>
              <a:rPr lang="zh-CN" altLang="en-US" sz="3200" dirty="0">
                <a:solidFill>
                  <a:srgbClr val="FF0000"/>
                </a:solidFill>
                <a:effectLst>
                  <a:outerShdw blurRad="38100" dist="38100" dir="2700000" algn="tl">
                    <a:srgbClr val="000000">
                      <a:alpha val="43137"/>
                    </a:srgbClr>
                  </a:outerShdw>
                </a:effectLst>
              </a:rPr>
              <a:t>光</a:t>
            </a:r>
            <a:endParaRPr lang="en-US" altLang="zh-CN" sz="3200" dirty="0">
              <a:solidFill>
                <a:srgbClr val="FF0000"/>
              </a:solidFill>
              <a:effectLst>
                <a:outerShdw blurRad="38100" dist="38100" dir="2700000" algn="tl">
                  <a:srgbClr val="000000">
                    <a:alpha val="43137"/>
                  </a:srgbClr>
                </a:outerShdw>
              </a:effectLst>
            </a:endParaRPr>
          </a:p>
          <a:p>
            <a:r>
              <a:rPr lang="zh-CN" altLang="en-US" sz="3200" dirty="0">
                <a:solidFill>
                  <a:srgbClr val="FF0000"/>
                </a:solidFill>
                <a:effectLst>
                  <a:outerShdw blurRad="38100" dist="38100" dir="2700000" algn="tl">
                    <a:srgbClr val="000000">
                      <a:alpha val="43137"/>
                    </a:srgbClr>
                  </a:outerShdw>
                </a:effectLst>
              </a:rPr>
              <a:t>原子</a:t>
            </a:r>
          </a:p>
        </p:txBody>
      </p:sp>
      <p:sp>
        <p:nvSpPr>
          <p:cNvPr id="13" name="文本框 12"/>
          <p:cNvSpPr txBox="1"/>
          <p:nvPr/>
        </p:nvSpPr>
        <p:spPr>
          <a:xfrm>
            <a:off x="6459962" y="3253915"/>
            <a:ext cx="595035" cy="584775"/>
          </a:xfrm>
          <a:prstGeom prst="rect">
            <a:avLst/>
          </a:prstGeom>
          <a:noFill/>
        </p:spPr>
        <p:txBody>
          <a:bodyPr wrap="none" rtlCol="0">
            <a:spAutoFit/>
          </a:bodyPr>
          <a:lstStyle/>
          <a:p>
            <a:r>
              <a:rPr lang="zh-CN" altLang="en-US" sz="3200" dirty="0">
                <a:solidFill>
                  <a:srgbClr val="FF0000"/>
                </a:solidFill>
                <a:effectLst>
                  <a:outerShdw blurRad="38100" dist="38100" dir="2700000" algn="tl">
                    <a:srgbClr val="000000">
                      <a:alpha val="43137"/>
                    </a:srgbClr>
                  </a:outerShdw>
                </a:effectLst>
              </a:rPr>
              <a:t>热</a:t>
            </a:r>
            <a:endParaRPr lang="en-US" altLang="zh-CN" sz="3200" dirty="0">
              <a:solidFill>
                <a:srgbClr val="FF0000"/>
              </a:solidFill>
              <a:effectLst>
                <a:outerShdw blurRad="38100" dist="38100" dir="2700000" algn="tl">
                  <a:srgbClr val="000000">
                    <a:alpha val="43137"/>
                  </a:srgbClr>
                </a:outerShdw>
              </a:effectLst>
            </a:endParaRPr>
          </a:p>
        </p:txBody>
      </p:sp>
      <p:sp>
        <p:nvSpPr>
          <p:cNvPr id="14" name="文本框 13"/>
          <p:cNvSpPr txBox="1"/>
          <p:nvPr/>
        </p:nvSpPr>
        <p:spPr>
          <a:xfrm>
            <a:off x="7665910" y="2626978"/>
            <a:ext cx="1005403" cy="584775"/>
          </a:xfrm>
          <a:prstGeom prst="rect">
            <a:avLst/>
          </a:prstGeom>
          <a:noFill/>
        </p:spPr>
        <p:txBody>
          <a:bodyPr wrap="none" rtlCol="0">
            <a:spAutoFit/>
          </a:bodyPr>
          <a:lstStyle/>
          <a:p>
            <a:r>
              <a:rPr lang="zh-CN" altLang="en-US" sz="3200" dirty="0">
                <a:solidFill>
                  <a:srgbClr val="3241FE"/>
                </a:solidFill>
                <a:latin typeface="微软雅黑" panose="020B0503020204020204" charset="-122"/>
                <a:ea typeface="微软雅黑" panose="020B0503020204020204" charset="-122"/>
              </a:rPr>
              <a:t>经典</a:t>
            </a:r>
          </a:p>
        </p:txBody>
      </p:sp>
      <p:sp>
        <p:nvSpPr>
          <p:cNvPr id="15" name="虚尾箭头 14"/>
          <p:cNvSpPr/>
          <p:nvPr/>
        </p:nvSpPr>
        <p:spPr>
          <a:xfrm rot="5400000">
            <a:off x="7433217" y="4304187"/>
            <a:ext cx="1475656" cy="66240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665911" y="5958681"/>
            <a:ext cx="1005403" cy="584775"/>
          </a:xfrm>
          <a:prstGeom prst="rect">
            <a:avLst/>
          </a:prstGeom>
          <a:noFill/>
        </p:spPr>
        <p:txBody>
          <a:bodyPr wrap="none" rtlCol="0">
            <a:spAutoFit/>
          </a:bodyPr>
          <a:lstStyle/>
          <a:p>
            <a:r>
              <a:rPr lang="zh-CN" altLang="en-US" sz="3200" dirty="0">
                <a:solidFill>
                  <a:srgbClr val="3241FE"/>
                </a:solidFill>
                <a:latin typeface="微软雅黑" panose="020B0503020204020204" charset="-122"/>
                <a:ea typeface="微软雅黑" panose="020B0503020204020204" charset="-122"/>
              </a:rPr>
              <a:t>近代</a:t>
            </a:r>
          </a:p>
        </p:txBody>
      </p:sp>
      <p:sp>
        <p:nvSpPr>
          <p:cNvPr id="5" name="五角星 4"/>
          <p:cNvSpPr/>
          <p:nvPr/>
        </p:nvSpPr>
        <p:spPr>
          <a:xfrm>
            <a:off x="5167630" y="4617085"/>
            <a:ext cx="215900" cy="216535"/>
          </a:xfrm>
          <a:prstGeom prst="star5">
            <a:avLst/>
          </a:prstGeom>
          <a:gradFill>
            <a:gsLst>
              <a:gs pos="0">
                <a:srgbClr val="FBFB11"/>
              </a:gs>
              <a:gs pos="100000">
                <a:srgbClr val="838309"/>
              </a:gs>
            </a:gsLst>
            <a:lin ang="5400000" scaled="0"/>
          </a:grad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73141" y="6225464"/>
            <a:ext cx="3333498" cy="369332"/>
          </a:xfrm>
          <a:prstGeom prst="rect">
            <a:avLst/>
          </a:prstGeom>
          <a:solidFill>
            <a:schemeClr val="bg1"/>
          </a:solidFill>
        </p:spPr>
        <p:txBody>
          <a:bodyPr wrap="square" rtlCol="0">
            <a:spAutoFit/>
          </a:bodyPr>
          <a:lstStyle/>
          <a:p>
            <a:r>
              <a:rPr lang="zh-CN" altLang="en-US" dirty="0"/>
              <a:t>             </a:t>
            </a:r>
            <a:r>
              <a:rPr lang="zh-CN" altLang="en-US" sz="1600" b="1" dirty="0"/>
              <a:t>夫兰克</a:t>
            </a:r>
            <a:r>
              <a:rPr lang="en-US" altLang="zh-CN" sz="1600" b="1" dirty="0"/>
              <a:t>-</a:t>
            </a:r>
            <a:r>
              <a:rPr lang="zh-CN" altLang="en-US" sz="1600" b="1" dirty="0"/>
              <a:t>赫兹实验</a:t>
            </a:r>
          </a:p>
        </p:txBody>
      </p:sp>
      <p:sp>
        <p:nvSpPr>
          <p:cNvPr id="2" name="五角星 1"/>
          <p:cNvSpPr/>
          <p:nvPr/>
        </p:nvSpPr>
        <p:spPr>
          <a:xfrm>
            <a:off x="4951730" y="6296528"/>
            <a:ext cx="215900" cy="216535"/>
          </a:xfrm>
          <a:prstGeom prst="star5">
            <a:avLst/>
          </a:prstGeom>
          <a:gradFill>
            <a:gsLst>
              <a:gs pos="0">
                <a:srgbClr val="FBFB11"/>
              </a:gs>
              <a:gs pos="100000">
                <a:srgbClr val="838309"/>
              </a:gs>
            </a:gsLst>
            <a:lin ang="5400000" scaled="0"/>
          </a:grad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12511" y="5817159"/>
            <a:ext cx="3333498" cy="368300"/>
          </a:xfrm>
          <a:prstGeom prst="rect">
            <a:avLst/>
          </a:prstGeom>
          <a:solidFill>
            <a:schemeClr val="bg1"/>
          </a:solidFill>
        </p:spPr>
        <p:txBody>
          <a:bodyPr wrap="square" rtlCol="0">
            <a:spAutoFit/>
          </a:bodyPr>
          <a:lstStyle/>
          <a:p>
            <a:r>
              <a:rPr lang="zh-CN" altLang="en-US" dirty="0"/>
              <a:t>             </a:t>
            </a:r>
            <a:r>
              <a:rPr lang="zh-CN" altLang="en-US" sz="1600" b="1" dirty="0">
                <a:cs typeface="+mn-ea"/>
              </a:rPr>
              <a:t>迈克尔逊干涉仪</a:t>
            </a:r>
            <a:endParaRPr lang="zh-CN" altLang="en-US" sz="1600" b="1" dirty="0"/>
          </a:p>
        </p:txBody>
      </p:sp>
      <p:sp>
        <p:nvSpPr>
          <p:cNvPr id="17" name="五角星 16"/>
          <p:cNvSpPr/>
          <p:nvPr/>
        </p:nvSpPr>
        <p:spPr>
          <a:xfrm>
            <a:off x="4932045" y="5876158"/>
            <a:ext cx="215900" cy="216535"/>
          </a:xfrm>
          <a:prstGeom prst="star5">
            <a:avLst/>
          </a:prstGeom>
          <a:gradFill>
            <a:gsLst>
              <a:gs pos="0">
                <a:srgbClr val="FBFB11"/>
              </a:gs>
              <a:gs pos="100000">
                <a:srgbClr val="838309"/>
              </a:gs>
            </a:gsLst>
            <a:lin ang="5400000" scaled="0"/>
          </a:grad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7450" y="190500"/>
            <a:ext cx="7056958" cy="707886"/>
          </a:xfrm>
          <a:prstGeom prst="rect">
            <a:avLst/>
          </a:prstGeom>
          <a:noFill/>
        </p:spPr>
        <p:txBody>
          <a:bodyPr wrap="square">
            <a:spAutoFit/>
          </a:bodyPr>
          <a:lstStyle/>
          <a:p>
            <a:pPr fontAlgn="auto">
              <a:spcBef>
                <a:spcPts val="0"/>
              </a:spcBef>
              <a:spcAft>
                <a:spcPts val="0"/>
              </a:spcAft>
              <a:buFont typeface="Arial" panose="020B0604020202020204" pitchFamily="34" charset="0"/>
              <a:buNone/>
              <a:defRPr/>
            </a:pPr>
            <a:r>
              <a:rPr lang="zh-CN" altLang="en-US" sz="4000" b="1" dirty="0">
                <a:solidFill>
                  <a:schemeClr val="bg1"/>
                </a:solidFill>
                <a:latin typeface="+mj-ea"/>
              </a:rPr>
              <a:t>实验室安全事故应急处理预案</a:t>
            </a:r>
            <a:endParaRPr lang="zh-CN" altLang="en-US" sz="4000" b="1" dirty="0">
              <a:solidFill>
                <a:schemeClr val="bg1"/>
              </a:solidFill>
              <a:latin typeface="+mj-ea"/>
              <a:ea typeface="+mj-ea"/>
            </a:endParaRPr>
          </a:p>
        </p:txBody>
      </p:sp>
      <p:sp>
        <p:nvSpPr>
          <p:cNvPr id="2" name="文本框 1"/>
          <p:cNvSpPr txBox="1"/>
          <p:nvPr/>
        </p:nvSpPr>
        <p:spPr>
          <a:xfrm>
            <a:off x="0" y="836712"/>
            <a:ext cx="9144000" cy="5499967"/>
          </a:xfrm>
          <a:prstGeom prst="rect">
            <a:avLst/>
          </a:prstGeom>
          <a:noFill/>
        </p:spPr>
        <p:txBody>
          <a:bodyPr wrap="square">
            <a:spAutoFit/>
          </a:bodyPr>
          <a:lstStyle/>
          <a:p>
            <a:pPr>
              <a:spcAft>
                <a:spcPts val="600"/>
              </a:spcAft>
              <a:buFont typeface="Arial" panose="020B0604020202020204" pitchFamily="34" charset="0"/>
              <a:buNone/>
              <a:defRPr/>
            </a:pPr>
            <a:endParaRPr lang="zh-CN" altLang="en-US" sz="2400" b="1" dirty="0">
              <a:latin typeface="+mn-ea"/>
              <a:ea typeface="+mn-ea"/>
            </a:endParaRPr>
          </a:p>
          <a:p>
            <a:pPr>
              <a:spcAft>
                <a:spcPts val="600"/>
              </a:spcAft>
              <a:buFont typeface="Arial" panose="020B0604020202020204" pitchFamily="34" charset="0"/>
              <a:buNone/>
              <a:defRPr/>
            </a:pPr>
            <a:r>
              <a:rPr lang="zh-CN" altLang="en-US" sz="2400" b="1" dirty="0">
                <a:latin typeface="+mn-ea"/>
                <a:ea typeface="+mn-ea"/>
              </a:rPr>
              <a:t>六、创伤类</a:t>
            </a:r>
          </a:p>
          <a:p>
            <a:pPr indent="457200">
              <a:lnSpc>
                <a:spcPct val="120000"/>
              </a:lnSpc>
              <a:spcAft>
                <a:spcPts val="600"/>
              </a:spcAft>
              <a:buFont typeface="Arial" panose="020B0604020202020204" pitchFamily="34" charset="0"/>
              <a:buNone/>
              <a:defRPr/>
            </a:pPr>
            <a:r>
              <a:rPr lang="zh-CN" altLang="en-US" sz="2400" b="1" dirty="0">
                <a:latin typeface="+mn-ea"/>
                <a:ea typeface="+mn-ea"/>
              </a:rPr>
              <a:t>出现擦伤、割伤、刺伤、烫伤等事故时，伤情较轻时，应联系校医院，由一名老师带领伤者到校医院检查、处置，另一名老师维持实验室秩序。伤情严重时，同时拨打“</a:t>
            </a:r>
            <a:r>
              <a:rPr lang="en-US" altLang="zh-CN" sz="2400" b="1" dirty="0">
                <a:latin typeface="+mn-ea"/>
                <a:ea typeface="+mn-ea"/>
              </a:rPr>
              <a:t>120”</a:t>
            </a:r>
            <a:r>
              <a:rPr lang="zh-CN" altLang="en-US" sz="2400" b="1" dirty="0">
                <a:latin typeface="+mn-ea"/>
                <a:ea typeface="+mn-ea"/>
              </a:rPr>
              <a:t>和校医院求救。</a:t>
            </a:r>
            <a:endParaRPr lang="en-US" altLang="zh-CN" sz="2400" b="1" dirty="0">
              <a:latin typeface="+mn-ea"/>
              <a:ea typeface="+mn-ea"/>
            </a:endParaRPr>
          </a:p>
          <a:p>
            <a:pPr>
              <a:spcAft>
                <a:spcPts val="600"/>
              </a:spcAft>
              <a:buFont typeface="Arial" panose="020B0604020202020204" pitchFamily="34" charset="0"/>
              <a:buNone/>
              <a:defRPr/>
            </a:pPr>
            <a:endParaRPr lang="en-US" altLang="zh-CN" sz="2400" b="1" dirty="0">
              <a:latin typeface="+mn-ea"/>
              <a:ea typeface="+mn-ea"/>
            </a:endParaRPr>
          </a:p>
          <a:p>
            <a:pPr>
              <a:spcAft>
                <a:spcPts val="600"/>
              </a:spcAft>
              <a:buFont typeface="Arial" panose="020B0604020202020204" pitchFamily="34" charset="0"/>
              <a:buNone/>
              <a:defRPr/>
            </a:pPr>
            <a:r>
              <a:rPr lang="zh-CN" altLang="zh-CN" sz="2400" b="1" dirty="0">
                <a:latin typeface="+mn-ea"/>
                <a:ea typeface="+mn-ea"/>
              </a:rPr>
              <a:t>七、爆炸</a:t>
            </a:r>
          </a:p>
          <a:p>
            <a:pPr indent="457200">
              <a:lnSpc>
                <a:spcPct val="120000"/>
              </a:lnSpc>
              <a:spcAft>
                <a:spcPts val="600"/>
              </a:spcAft>
              <a:buFont typeface="Arial" panose="020B0604020202020204" pitchFamily="34" charset="0"/>
              <a:buNone/>
              <a:defRPr/>
            </a:pPr>
            <a:r>
              <a:rPr lang="zh-CN" altLang="zh-CN" sz="2400" b="1" dirty="0">
                <a:latin typeface="+mn-ea"/>
                <a:ea typeface="+mn-ea"/>
              </a:rPr>
              <a:t>实验室爆炸发生时，实验室人员在确保安全的情况下必须及时切断电源和管道阀门；指导老师及实验室管理人员立即组织学生有秩序地通过安全出口或用其它方法迅速撤离爆炸现场，然后报告教学系、实验中心及保卫处等相关部门，并拨打</a:t>
            </a:r>
            <a:r>
              <a:rPr lang="en-US" altLang="zh-CN" sz="2400" b="1" dirty="0">
                <a:latin typeface="+mn-ea"/>
                <a:ea typeface="+mn-ea"/>
              </a:rPr>
              <a:t>119</a:t>
            </a:r>
            <a:r>
              <a:rPr lang="zh-CN" altLang="zh-CN" sz="2400" b="1" dirty="0">
                <a:latin typeface="+mn-ea"/>
                <a:ea typeface="+mn-ea"/>
              </a:rPr>
              <a:t>。发现伤情时拨打校医室及</a:t>
            </a:r>
            <a:r>
              <a:rPr lang="en-US" altLang="zh-CN" sz="2400" b="1" dirty="0">
                <a:latin typeface="+mn-ea"/>
                <a:ea typeface="+mn-ea"/>
              </a:rPr>
              <a:t>120</a:t>
            </a:r>
            <a:r>
              <a:rPr lang="zh-CN" altLang="zh-CN" sz="2400" b="1" dirty="0">
                <a:latin typeface="+mn-ea"/>
                <a:ea typeface="+mn-ea"/>
              </a:rPr>
              <a:t>求救。</a:t>
            </a:r>
          </a:p>
        </p:txBody>
      </p:sp>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60" t="24024" r="14399" b="9426"/>
          <a:stretch>
            <a:fillRect/>
          </a:stretch>
        </p:blipFill>
        <p:spPr bwMode="auto">
          <a:xfrm>
            <a:off x="0" y="980728"/>
            <a:ext cx="914400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474" t="23770" r="14553" b="10558"/>
          <a:stretch>
            <a:fillRect/>
          </a:stretch>
        </p:blipFill>
        <p:spPr bwMode="auto">
          <a:xfrm>
            <a:off x="12693" y="980728"/>
            <a:ext cx="9131307" cy="587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519" t="24109" r="14630" b="10870"/>
          <a:stretch>
            <a:fillRect/>
          </a:stretch>
        </p:blipFill>
        <p:spPr bwMode="auto">
          <a:xfrm>
            <a:off x="0" y="980727"/>
            <a:ext cx="9144000" cy="58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972" t="23079" r="14824" b="11962"/>
          <a:stretch>
            <a:fillRect/>
          </a:stretch>
        </p:blipFill>
        <p:spPr bwMode="auto">
          <a:xfrm>
            <a:off x="21980" y="980728"/>
            <a:ext cx="9122020" cy="587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60" t="24385" r="14629" b="10656"/>
          <a:stretch>
            <a:fillRect/>
          </a:stretch>
        </p:blipFill>
        <p:spPr bwMode="auto">
          <a:xfrm>
            <a:off x="0" y="1024160"/>
            <a:ext cx="9144000" cy="5805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936" t="23156" r="14398" b="10861"/>
          <a:stretch>
            <a:fillRect/>
          </a:stretch>
        </p:blipFill>
        <p:spPr bwMode="auto">
          <a:xfrm>
            <a:off x="28718" y="1024160"/>
            <a:ext cx="9100994" cy="5805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20" t="23975" r="13939" b="10246"/>
          <a:stretch>
            <a:fillRect/>
          </a:stretch>
        </p:blipFill>
        <p:spPr bwMode="auto">
          <a:xfrm>
            <a:off x="50352" y="1009872"/>
            <a:ext cx="9036496" cy="5805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21" t="23156" r="14860" b="10041"/>
          <a:stretch>
            <a:fillRect/>
          </a:stretch>
        </p:blipFill>
        <p:spPr bwMode="auto">
          <a:xfrm>
            <a:off x="50352" y="1024160"/>
            <a:ext cx="9036496" cy="5805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821" t="23156" r="14860" b="10246"/>
          <a:stretch>
            <a:fillRect/>
          </a:stretch>
        </p:blipFill>
        <p:spPr bwMode="auto">
          <a:xfrm>
            <a:off x="50352" y="1039016"/>
            <a:ext cx="9034105" cy="5776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121"/>
          <p:cNvSpPr txBox="1"/>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微软雅黑" panose="020B0503020204020204" charset="-122"/>
                <a:ea typeface="微软雅黑" panose="020B0503020204020204" charset="-122"/>
                <a:sym typeface="+mn-ea"/>
              </a:rPr>
              <a:t>实验的具体内容</a:t>
            </a:r>
          </a:p>
        </p:txBody>
      </p:sp>
      <p:sp>
        <p:nvSpPr>
          <p:cNvPr id="5" name="文本框 4"/>
          <p:cNvSpPr txBox="1"/>
          <p:nvPr/>
        </p:nvSpPr>
        <p:spPr>
          <a:xfrm>
            <a:off x="60752" y="1196752"/>
            <a:ext cx="3071675" cy="461665"/>
          </a:xfrm>
          <a:prstGeom prst="rect">
            <a:avLst/>
          </a:prstGeom>
          <a:noFill/>
        </p:spPr>
        <p:txBody>
          <a:bodyPr wrap="none" rtlCol="0">
            <a:spAutoFit/>
          </a:bodyPr>
          <a:lstStyle/>
          <a:p>
            <a:r>
              <a:rPr lang="zh-CN" altLang="en-US" sz="2400" b="1" dirty="0">
                <a:solidFill>
                  <a:srgbClr val="FF0000"/>
                </a:solidFill>
              </a:rPr>
              <a:t>以单缝衍射实验为例</a:t>
            </a:r>
            <a:r>
              <a:rPr lang="en-US" altLang="zh-CN" sz="2400" b="1" dirty="0">
                <a:solidFill>
                  <a:srgbClr val="FF0000"/>
                </a:solidFill>
              </a:rPr>
              <a:t>:</a:t>
            </a:r>
            <a:endParaRPr lang="zh-CN" altLang="en-US" sz="2400" b="1" dirty="0">
              <a:solidFill>
                <a:srgbClr val="FF0000"/>
              </a:solidFill>
            </a:endParaRPr>
          </a:p>
        </p:txBody>
      </p:sp>
      <p:sp>
        <p:nvSpPr>
          <p:cNvPr id="6" name="文本框 5"/>
          <p:cNvSpPr txBox="1"/>
          <p:nvPr/>
        </p:nvSpPr>
        <p:spPr>
          <a:xfrm>
            <a:off x="60752" y="1844824"/>
            <a:ext cx="3390672" cy="400110"/>
          </a:xfrm>
          <a:prstGeom prst="rect">
            <a:avLst/>
          </a:prstGeom>
          <a:noFill/>
        </p:spPr>
        <p:txBody>
          <a:bodyPr wrap="none" rtlCol="0">
            <a:spAutoFit/>
          </a:bodyPr>
          <a:lstStyle/>
          <a:p>
            <a:r>
              <a:rPr lang="en-US" altLang="zh-CN" sz="2000" b="1" dirty="0">
                <a:solidFill>
                  <a:srgbClr val="3241FE"/>
                </a:solidFill>
                <a:latin typeface="Times New Roman" panose="02020603050405020304" pitchFamily="18" charset="0"/>
                <a:ea typeface="+mn-ea"/>
                <a:cs typeface="Times New Roman" panose="02020603050405020304" pitchFamily="18" charset="0"/>
              </a:rPr>
              <a:t>1</a:t>
            </a:r>
            <a:r>
              <a:rPr lang="zh-CN" altLang="en-US" sz="2000" b="1" dirty="0">
                <a:solidFill>
                  <a:srgbClr val="3241FE"/>
                </a:solidFill>
                <a:latin typeface="Times New Roman" panose="02020603050405020304" pitchFamily="18" charset="0"/>
                <a:ea typeface="+mn-ea"/>
                <a:cs typeface="Times New Roman" panose="02020603050405020304" pitchFamily="18" charset="0"/>
              </a:rPr>
              <a:t>、</a:t>
            </a:r>
            <a:r>
              <a:rPr lang="zh-CN" altLang="en-US" sz="2000" b="1" dirty="0">
                <a:solidFill>
                  <a:srgbClr val="3241FE"/>
                </a:solidFill>
                <a:latin typeface="+mn-ea"/>
                <a:ea typeface="+mn-ea"/>
              </a:rPr>
              <a:t>现象观察（定性、演示）</a:t>
            </a:r>
            <a:endParaRPr lang="en-US" altLang="zh-CN" sz="2000" b="1" dirty="0">
              <a:solidFill>
                <a:srgbClr val="3241FE"/>
              </a:solidFill>
              <a:latin typeface="+mn-ea"/>
              <a:ea typeface="+mn-ea"/>
            </a:endParaRPr>
          </a:p>
        </p:txBody>
      </p:sp>
      <p:sp>
        <p:nvSpPr>
          <p:cNvPr id="7" name="文本框 6"/>
          <p:cNvSpPr txBox="1"/>
          <p:nvPr/>
        </p:nvSpPr>
        <p:spPr>
          <a:xfrm>
            <a:off x="60752" y="2761758"/>
            <a:ext cx="3647152" cy="707886"/>
          </a:xfrm>
          <a:prstGeom prst="rect">
            <a:avLst/>
          </a:prstGeom>
          <a:noFill/>
        </p:spPr>
        <p:txBody>
          <a:bodyPr wrap="none" rtlCol="0">
            <a:spAutoFit/>
          </a:bodyPr>
          <a:lstStyle/>
          <a:p>
            <a:r>
              <a:rPr lang="en-US" altLang="zh-CN" sz="2000" b="1" dirty="0">
                <a:solidFill>
                  <a:srgbClr val="3241FE"/>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a:solidFill>
                  <a:srgbClr val="3241FE"/>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solidFill>
                  <a:srgbClr val="3241FE"/>
                </a:solidFill>
                <a:latin typeface="+mn-ea"/>
                <a:ea typeface="+mn-ea"/>
              </a:rPr>
              <a:t>研究物理量之间的相互关系</a:t>
            </a:r>
            <a:endParaRPr lang="en-US" altLang="zh-CN" sz="2000" b="1" dirty="0">
              <a:solidFill>
                <a:srgbClr val="3241FE"/>
              </a:solidFill>
              <a:latin typeface="+mn-ea"/>
              <a:ea typeface="+mn-ea"/>
            </a:endParaRPr>
          </a:p>
          <a:p>
            <a:r>
              <a:rPr lang="en-US" altLang="zh-CN" sz="2000" b="1" dirty="0">
                <a:solidFill>
                  <a:srgbClr val="3241FE"/>
                </a:solidFill>
                <a:latin typeface="+mn-ea"/>
                <a:ea typeface="+mn-ea"/>
              </a:rPr>
              <a:t>       </a:t>
            </a:r>
            <a:r>
              <a:rPr lang="zh-CN" altLang="en-US" sz="2000" b="1" dirty="0">
                <a:solidFill>
                  <a:srgbClr val="3241FE"/>
                </a:solidFill>
                <a:latin typeface="+mn-ea"/>
                <a:ea typeface="+mn-ea"/>
              </a:rPr>
              <a:t>（定量、讨论）</a:t>
            </a:r>
            <a:endParaRPr lang="en-US" altLang="zh-CN" sz="2000" b="1" dirty="0">
              <a:solidFill>
                <a:srgbClr val="3241FE"/>
              </a:solidFill>
              <a:latin typeface="+mn-ea"/>
              <a:ea typeface="+mn-ea"/>
            </a:endParaRPr>
          </a:p>
        </p:txBody>
      </p:sp>
      <p:sp>
        <p:nvSpPr>
          <p:cNvPr id="8" name="文本框 7"/>
          <p:cNvSpPr txBox="1"/>
          <p:nvPr/>
        </p:nvSpPr>
        <p:spPr>
          <a:xfrm>
            <a:off x="35496" y="3481838"/>
            <a:ext cx="4314001" cy="3877985"/>
          </a:xfrm>
          <a:prstGeom prst="rect">
            <a:avLst/>
          </a:prstGeom>
          <a:noFill/>
        </p:spPr>
        <p:txBody>
          <a:bodyPr wrap="none" rtlCol="0">
            <a:spAutoFit/>
          </a:bodyPr>
          <a:lstStyle/>
          <a:p>
            <a:pPr>
              <a:lnSpc>
                <a:spcPct val="150000"/>
              </a:lnSpc>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光强随</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位置改变的强弱变化规律</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各级条纹宽度分布特征</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条纹宽度与缝宽的关系</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图样与缝的倾斜方向</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图样与缝的远近、上下位置的关系</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采用红色激光与其他类型光源的区别</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不同障碍物对应的衍射图样</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endParaRPr lang="en-US" altLang="zh-CN" dirty="0"/>
          </a:p>
          <a:p>
            <a:endParaRPr lang="zh-CN" altLang="en-US" dirty="0"/>
          </a:p>
        </p:txBody>
      </p:sp>
      <p:sp>
        <p:nvSpPr>
          <p:cNvPr id="9" name="文本框 8"/>
          <p:cNvSpPr txBox="1"/>
          <p:nvPr/>
        </p:nvSpPr>
        <p:spPr>
          <a:xfrm>
            <a:off x="4355976" y="1844824"/>
            <a:ext cx="3630930" cy="706755"/>
          </a:xfrm>
          <a:prstGeom prst="rect">
            <a:avLst/>
          </a:prstGeom>
          <a:noFill/>
        </p:spPr>
        <p:txBody>
          <a:bodyPr wrap="none" rtlCol="0">
            <a:spAutoFit/>
          </a:bodyPr>
          <a:lstStyle/>
          <a:p>
            <a:r>
              <a:rPr lang="en-US" altLang="zh-CN" sz="2000" b="1" dirty="0">
                <a:solidFill>
                  <a:srgbClr val="3241FE"/>
                </a:solidFill>
                <a:latin typeface="+mn-ea"/>
                <a:ea typeface="+mn-ea"/>
                <a:cs typeface="Times New Roman" panose="02020603050405020304" pitchFamily="18" charset="0"/>
              </a:rPr>
              <a:t>3</a:t>
            </a:r>
            <a:r>
              <a:rPr lang="zh-CN" altLang="en-US" sz="2000" b="1" dirty="0">
                <a:solidFill>
                  <a:srgbClr val="3241FE"/>
                </a:solidFill>
                <a:latin typeface="+mn-ea"/>
                <a:ea typeface="+mn-ea"/>
                <a:cs typeface="Times New Roman" panose="02020603050405020304" pitchFamily="18" charset="0"/>
              </a:rPr>
              <a:t>、绘制光强分布曲线；</a:t>
            </a:r>
          </a:p>
          <a:p>
            <a:r>
              <a:rPr lang="zh-CN" altLang="en-US" sz="2000" b="1" dirty="0">
                <a:solidFill>
                  <a:srgbClr val="3241FE"/>
                </a:solidFill>
                <a:latin typeface="+mn-ea"/>
                <a:ea typeface="+mn-ea"/>
                <a:cs typeface="Times New Roman" panose="02020603050405020304" pitchFamily="18" charset="0"/>
              </a:rPr>
              <a:t>   </a:t>
            </a:r>
            <a:r>
              <a:rPr lang="zh-CN" altLang="en-US" sz="2000" b="1" dirty="0">
                <a:solidFill>
                  <a:srgbClr val="3241FE"/>
                </a:solidFill>
                <a:latin typeface="+mn-ea"/>
                <a:ea typeface="+mn-ea"/>
              </a:rPr>
              <a:t>根据光强分布规律计算缝宽</a:t>
            </a:r>
          </a:p>
        </p:txBody>
      </p:sp>
      <p:sp>
        <p:nvSpPr>
          <p:cNvPr id="10" name="文本框 9"/>
          <p:cNvSpPr txBox="1"/>
          <p:nvPr/>
        </p:nvSpPr>
        <p:spPr>
          <a:xfrm>
            <a:off x="4355976" y="2668850"/>
            <a:ext cx="4160113" cy="400110"/>
          </a:xfrm>
          <a:prstGeom prst="rect">
            <a:avLst/>
          </a:prstGeom>
          <a:noFill/>
        </p:spPr>
        <p:txBody>
          <a:bodyPr wrap="none" rtlCol="0">
            <a:spAutoFit/>
          </a:bodyPr>
          <a:lstStyle/>
          <a:p>
            <a:r>
              <a:rPr lang="en-US" altLang="zh-CN" sz="2000" b="1" dirty="0">
                <a:solidFill>
                  <a:srgbClr val="3241FE"/>
                </a:solidFill>
                <a:latin typeface="+mn-ea"/>
                <a:ea typeface="+mn-ea"/>
                <a:cs typeface="Times New Roman" panose="02020603050405020304" pitchFamily="18" charset="0"/>
              </a:rPr>
              <a:t>4</a:t>
            </a:r>
            <a:r>
              <a:rPr lang="zh-CN" altLang="en-US" sz="2000" b="1" dirty="0">
                <a:solidFill>
                  <a:srgbClr val="3241FE"/>
                </a:solidFill>
                <a:latin typeface="+mn-ea"/>
                <a:ea typeface="+mn-ea"/>
                <a:cs typeface="Times New Roman" panose="02020603050405020304" pitchFamily="18" charset="0"/>
              </a:rPr>
              <a:t>、</a:t>
            </a:r>
            <a:r>
              <a:rPr lang="zh-CN" altLang="en-US" sz="2000" b="1" dirty="0">
                <a:solidFill>
                  <a:srgbClr val="3241FE"/>
                </a:solidFill>
                <a:latin typeface="+mn-ea"/>
                <a:ea typeface="+mn-ea"/>
              </a:rPr>
              <a:t>分析数据、总结规律、提出建议</a:t>
            </a:r>
          </a:p>
        </p:txBody>
      </p:sp>
      <p:sp>
        <p:nvSpPr>
          <p:cNvPr id="2" name="文本框 1"/>
          <p:cNvSpPr txBox="1"/>
          <p:nvPr/>
        </p:nvSpPr>
        <p:spPr>
          <a:xfrm>
            <a:off x="4349497" y="5866346"/>
            <a:ext cx="1467068" cy="400110"/>
          </a:xfrm>
          <a:prstGeom prst="rect">
            <a:avLst/>
          </a:prstGeom>
          <a:noFill/>
        </p:spPr>
        <p:txBody>
          <a:bodyPr wrap="none" rtlCol="0">
            <a:spAutoFit/>
          </a:bodyPr>
          <a:lstStyle/>
          <a:p>
            <a:r>
              <a:rPr lang="zh-CN" altLang="en-US" sz="2000" b="1" dirty="0">
                <a:solidFill>
                  <a:srgbClr val="FF00FF"/>
                </a:solidFill>
                <a:latin typeface="Times New Roman" panose="02020603050405020304" pitchFamily="18" charset="0"/>
                <a:ea typeface="楷体" panose="02010609060101010101" pitchFamily="49" charset="-122"/>
                <a:cs typeface="Times New Roman" panose="02020603050405020304" pitchFamily="18" charset="0"/>
              </a:rPr>
              <a:t>误差来源：</a:t>
            </a:r>
          </a:p>
        </p:txBody>
      </p:sp>
      <p:sp>
        <p:nvSpPr>
          <p:cNvPr id="11" name="文本框 10"/>
          <p:cNvSpPr txBox="1"/>
          <p:nvPr/>
        </p:nvSpPr>
        <p:spPr>
          <a:xfrm>
            <a:off x="4356000" y="6413266"/>
            <a:ext cx="4828566" cy="400110"/>
          </a:xfrm>
          <a:prstGeom prst="rect">
            <a:avLst/>
          </a:prstGeom>
          <a:noFill/>
        </p:spPr>
        <p:txBody>
          <a:bodyPr wrap="none" rtlCol="0">
            <a:spAutoFit/>
          </a:bodyPr>
          <a:lstStyle/>
          <a:p>
            <a:r>
              <a:rPr lang="zh-CN" altLang="en-US" sz="2000" b="1" dirty="0">
                <a:solidFill>
                  <a:srgbClr val="FF00FF"/>
                </a:solidFill>
                <a:latin typeface="Times New Roman" panose="02020603050405020304" pitchFamily="18" charset="0"/>
                <a:ea typeface="楷体" panose="02010609060101010101" pitchFamily="49" charset="-122"/>
                <a:cs typeface="Times New Roman" panose="02020603050405020304" pitchFamily="18" charset="0"/>
              </a:rPr>
              <a:t>实验改进：</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实验方法、实验条件、仪器</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文本框 11"/>
          <p:cNvSpPr txBox="1"/>
          <p:nvPr/>
        </p:nvSpPr>
        <p:spPr>
          <a:xfrm>
            <a:off x="4356000" y="3140968"/>
            <a:ext cx="1980029" cy="400110"/>
          </a:xfrm>
          <a:prstGeom prst="rect">
            <a:avLst/>
          </a:prstGeom>
          <a:noFill/>
        </p:spPr>
        <p:txBody>
          <a:bodyPr wrap="none" rtlCol="0">
            <a:spAutoFit/>
          </a:bodyPr>
          <a:lstStyle/>
          <a:p>
            <a:r>
              <a:rPr lang="zh-CN" altLang="en-US" sz="2000" b="1" dirty="0">
                <a:solidFill>
                  <a:srgbClr val="FF00FF"/>
                </a:solidFill>
                <a:latin typeface="Times New Roman" panose="02020603050405020304" pitchFamily="18" charset="0"/>
                <a:ea typeface="楷体" panose="02010609060101010101" pitchFamily="49" charset="-122"/>
                <a:cs typeface="Times New Roman" panose="02020603050405020304" pitchFamily="18" charset="0"/>
              </a:rPr>
              <a:t>光强分布规律：</a:t>
            </a:r>
          </a:p>
        </p:txBody>
      </p:sp>
      <p:sp>
        <p:nvSpPr>
          <p:cNvPr id="3" name="矩形 2"/>
          <p:cNvSpPr/>
          <p:nvPr/>
        </p:nvSpPr>
        <p:spPr>
          <a:xfrm>
            <a:off x="4283968" y="3501008"/>
            <a:ext cx="4896544" cy="1477328"/>
          </a:xfrm>
          <a:prstGeom prst="rect">
            <a:avLst/>
          </a:prstGeom>
        </p:spPr>
        <p:txBody>
          <a:bodyPr wrap="square">
            <a:spAutoFit/>
          </a:bodyPr>
          <a:lstStyle/>
          <a:p>
            <a:pPr>
              <a:lnSpc>
                <a:spcPct val="150000"/>
              </a:lnSpc>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缝宽越窄，条纹越宽；</a:t>
            </a:r>
          </a:p>
          <a:p>
            <a:pPr>
              <a:lnSpc>
                <a:spcPct val="150000"/>
              </a:lnSpc>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波长越长，条纹越宽；</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4" name="直接连接符 13"/>
          <p:cNvCxnSpPr/>
          <p:nvPr/>
        </p:nvCxnSpPr>
        <p:spPr>
          <a:xfrm>
            <a:off x="4283968" y="1052736"/>
            <a:ext cx="0" cy="5805264"/>
          </a:xfrm>
          <a:prstGeom prst="line">
            <a:avLst/>
          </a:prstGeom>
          <a:ln w="34925">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146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935" b="33729"/>
          <a:stretch>
            <a:fillRect/>
          </a:stretch>
        </p:blipFill>
        <p:spPr bwMode="auto">
          <a:xfrm>
            <a:off x="631048" y="2244933"/>
            <a:ext cx="2506559" cy="51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14"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2" grpId="0"/>
      <p:bldP spid="11" grpId="0"/>
      <p:bldP spid="12" grpId="0"/>
      <p:bldP spid="3"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590" t="22541" r="14514" b="10861"/>
          <a:stretch>
            <a:fillRect/>
          </a:stretch>
        </p:blipFill>
        <p:spPr bwMode="auto">
          <a:xfrm>
            <a:off x="42864" y="1009305"/>
            <a:ext cx="9036496" cy="5760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77688" y="1196752"/>
            <a:ext cx="8686800" cy="4876800"/>
          </a:xfrm>
        </p:spPr>
        <p:txBody>
          <a:bodyPr/>
          <a:lstStyle/>
          <a:p>
            <a:pPr marL="0" indent="0">
              <a:buNone/>
            </a:pPr>
            <a:r>
              <a:rPr lang="en-US" altLang="zh-CN" dirty="0"/>
              <a:t>1.</a:t>
            </a:r>
            <a:r>
              <a:rPr lang="zh-CN" altLang="en-US" dirty="0"/>
              <a:t>有自测发烧的情况（体温超过</a:t>
            </a:r>
            <a:r>
              <a:rPr lang="en-US" altLang="zh-CN" dirty="0"/>
              <a:t>37.3 </a:t>
            </a:r>
            <a:r>
              <a:rPr lang="en-US" altLang="zh-CN" dirty="0">
                <a:latin typeface="Calibri" panose="020F0502020204030204" charset="0"/>
                <a:cs typeface="Calibri" panose="020F0502020204030204" charset="0"/>
              </a:rPr>
              <a:t> ̊C</a:t>
            </a:r>
            <a:r>
              <a:rPr lang="en-US" altLang="zh-CN" dirty="0">
                <a:latin typeface="+mj-ea"/>
                <a:ea typeface="+mj-ea"/>
              </a:rPr>
              <a:t>)</a:t>
            </a:r>
            <a:r>
              <a:rPr lang="zh-CN" altLang="en-US" dirty="0">
                <a:latin typeface="+mj-ea"/>
                <a:ea typeface="+mj-ea"/>
              </a:rPr>
              <a:t>，禁止</a:t>
            </a:r>
            <a:endParaRPr lang="en-US" altLang="zh-CN" dirty="0">
              <a:latin typeface="+mj-ea"/>
              <a:ea typeface="+mj-ea"/>
            </a:endParaRPr>
          </a:p>
          <a:p>
            <a:pPr marL="0" indent="0">
              <a:buNone/>
            </a:pPr>
            <a:r>
              <a:rPr lang="en-US" altLang="zh-CN" dirty="0">
                <a:latin typeface="+mj-ea"/>
                <a:ea typeface="+mj-ea"/>
              </a:rPr>
              <a:t>  </a:t>
            </a:r>
            <a:r>
              <a:rPr lang="zh-CN" altLang="en-US" dirty="0">
                <a:latin typeface="+mj-ea"/>
                <a:ea typeface="+mj-ea"/>
              </a:rPr>
              <a:t>进入实验室；</a:t>
            </a:r>
            <a:endParaRPr lang="en-US" altLang="zh-CN" dirty="0"/>
          </a:p>
          <a:p>
            <a:pPr marL="0" indent="0">
              <a:buNone/>
            </a:pPr>
            <a:r>
              <a:rPr lang="en-US" altLang="zh-CN" dirty="0"/>
              <a:t>2.</a:t>
            </a:r>
            <a:r>
              <a:rPr lang="zh-CN" altLang="en-US" dirty="0"/>
              <a:t>自备口罩，上课时随身携带，以备应急使用</a:t>
            </a:r>
            <a:endParaRPr lang="en-US" altLang="zh-CN" dirty="0"/>
          </a:p>
          <a:p>
            <a:pPr marL="0" indent="0">
              <a:buNone/>
            </a:pPr>
            <a:r>
              <a:rPr lang="en-US" altLang="zh-CN" dirty="0"/>
              <a:t>3.</a:t>
            </a:r>
            <a:r>
              <a:rPr lang="zh-CN" altLang="en-US" dirty="0"/>
              <a:t>有突发情况，听从老师安排</a:t>
            </a:r>
            <a:endParaRPr lang="en-US" altLang="zh-CN" dirty="0"/>
          </a:p>
          <a:p>
            <a:pPr marL="0" indent="0">
              <a:buNone/>
            </a:pPr>
            <a:r>
              <a:rPr lang="en-US" altLang="zh-CN" dirty="0"/>
              <a:t>4.</a:t>
            </a:r>
            <a:r>
              <a:rPr lang="zh-CN" altLang="en-US" dirty="0"/>
              <a:t>疫情期间，教学实验室原则上仅限上课时间开</a:t>
            </a:r>
            <a:endParaRPr lang="en-US" altLang="zh-CN" dirty="0"/>
          </a:p>
          <a:p>
            <a:pPr marL="0" indent="0">
              <a:buNone/>
            </a:pPr>
            <a:r>
              <a:rPr lang="en-US" altLang="zh-CN" dirty="0"/>
              <a:t>  </a:t>
            </a:r>
            <a:r>
              <a:rPr lang="zh-CN" altLang="en-US" dirty="0"/>
              <a:t> 放使用，其它时间暂不开放。</a:t>
            </a:r>
            <a:endParaRPr lang="en-US" altLang="zh-CN" dirty="0"/>
          </a:p>
          <a:p>
            <a:pPr marL="0" indent="0">
              <a:buNone/>
            </a:pPr>
            <a:r>
              <a:rPr lang="en-US" altLang="zh-CN" dirty="0"/>
              <a:t>5.</a:t>
            </a:r>
            <a:r>
              <a:rPr lang="zh-CN" altLang="en-US" dirty="0"/>
              <a:t>若出现疫情爆发，学生停课，则采用线上虚拟</a:t>
            </a:r>
            <a:endParaRPr lang="en-US" altLang="zh-CN" dirty="0"/>
          </a:p>
          <a:p>
            <a:pPr marL="0" indent="0">
              <a:buNone/>
            </a:pPr>
            <a:r>
              <a:rPr lang="en-US" altLang="zh-CN" dirty="0"/>
              <a:t>   </a:t>
            </a:r>
            <a:r>
              <a:rPr lang="zh-CN" altLang="en-US" dirty="0"/>
              <a:t>实验的形式开展学习。</a:t>
            </a:r>
          </a:p>
        </p:txBody>
      </p:sp>
      <p:sp>
        <p:nvSpPr>
          <p:cNvPr id="3" name="TextBox 2"/>
          <p:cNvSpPr txBox="1"/>
          <p:nvPr/>
        </p:nvSpPr>
        <p:spPr>
          <a:xfrm>
            <a:off x="1187450" y="190500"/>
            <a:ext cx="6912942" cy="707886"/>
          </a:xfrm>
          <a:prstGeom prst="rect">
            <a:avLst/>
          </a:prstGeom>
          <a:noFill/>
        </p:spPr>
        <p:txBody>
          <a:bodyPr wrap="square">
            <a:spAutoFit/>
          </a:bodyPr>
          <a:lstStyle/>
          <a:p>
            <a:pPr algn="ctr" fontAlgn="auto">
              <a:spcBef>
                <a:spcPts val="0"/>
              </a:spcBef>
              <a:spcAft>
                <a:spcPts val="0"/>
              </a:spcAft>
              <a:buFont typeface="Arial" panose="020B0604020202020204" pitchFamily="34" charset="0"/>
              <a:buNone/>
              <a:defRPr/>
            </a:pPr>
            <a:r>
              <a:rPr lang="zh-CN" altLang="en-US" sz="4000" b="1" dirty="0">
                <a:solidFill>
                  <a:schemeClr val="bg1"/>
                </a:solidFill>
                <a:latin typeface="+mj-ea"/>
              </a:rPr>
              <a:t>疫情应急处理预案</a:t>
            </a:r>
            <a:endParaRPr lang="zh-CN" altLang="en-US" sz="4000" b="1" dirty="0">
              <a:solidFill>
                <a:schemeClr val="bg1"/>
              </a:solidFill>
              <a:latin typeface="+mj-ea"/>
              <a:ea typeface="+mj-ea"/>
            </a:endParaRPr>
          </a:p>
        </p:txBody>
      </p:sp>
    </p:spTree>
  </p:cSld>
  <p:clrMapOvr>
    <a:masterClrMapping/>
  </p:clrMapOvr>
  <p:transition spd="slow"/>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图片 56321" descr="7461616"/>
          <p:cNvPicPr>
            <a:picLocks noChangeAspect="1"/>
          </p:cNvPicPr>
          <p:nvPr/>
        </p:nvPicPr>
        <p:blipFill>
          <a:blip r:embed="rId2"/>
          <a:srcRect l="10388" t="4428" r="54436" b="21114"/>
          <a:stretch>
            <a:fillRect/>
          </a:stretch>
        </p:blipFill>
        <p:spPr>
          <a:xfrm>
            <a:off x="0" y="0"/>
            <a:ext cx="4859338" cy="6858000"/>
          </a:xfrm>
          <a:prstGeom prst="rect">
            <a:avLst/>
          </a:prstGeom>
          <a:noFill/>
          <a:ln w="9525">
            <a:noFill/>
          </a:ln>
        </p:spPr>
      </p:pic>
      <p:sp>
        <p:nvSpPr>
          <p:cNvPr id="12290" name="矩形 56322"/>
          <p:cNvSpPr>
            <a:spLocks noGrp="1"/>
          </p:cNvSpPr>
          <p:nvPr/>
        </p:nvSpPr>
        <p:spPr>
          <a:xfrm>
            <a:off x="4841875" y="0"/>
            <a:ext cx="4338638" cy="6858000"/>
          </a:xfrm>
          <a:prstGeom prst="rect">
            <a:avLst/>
          </a:prstGeom>
          <a:solidFill>
            <a:srgbClr val="FCD03E"/>
          </a:solidFill>
          <a:ln w="9525">
            <a:noFill/>
          </a:ln>
        </p:spPr>
        <p:txBody>
          <a:bodyPr anchor="ctr"/>
          <a:lstStyle/>
          <a:p>
            <a:pPr lvl="0" indent="0" algn="ctr">
              <a:lnSpc>
                <a:spcPct val="160000"/>
              </a:lnSpc>
            </a:pPr>
            <a:endParaRPr lang="zh-CN" altLang="en-US" sz="2800" dirty="0">
              <a:solidFill>
                <a:schemeClr val="bg1"/>
              </a:solidFill>
              <a:latin typeface="Segoe Print" panose="02000600000000000000" charset="0"/>
              <a:ea typeface="宋体" panose="02010600030101010101" pitchFamily="2" charset="-122"/>
              <a:sym typeface="Arial" panose="020B0604020202020204" pitchFamily="34" charset="0"/>
            </a:endParaRPr>
          </a:p>
        </p:txBody>
      </p:sp>
      <p:sp>
        <p:nvSpPr>
          <p:cNvPr id="12291" name="矩形 56323"/>
          <p:cNvSpPr/>
          <p:nvPr/>
        </p:nvSpPr>
        <p:spPr>
          <a:xfrm>
            <a:off x="4716463" y="1989138"/>
            <a:ext cx="4535487" cy="1439862"/>
          </a:xfrm>
          <a:prstGeom prst="rect">
            <a:avLst/>
          </a:prstGeom>
          <a:noFill/>
          <a:ln w="9525">
            <a:noFill/>
          </a:ln>
        </p:spPr>
        <p:txBody>
          <a:bodyPr anchor="ctr"/>
          <a:lstStyle/>
          <a:p>
            <a:pPr lvl="0" indent="0" algn="ctr" defTabSz="0">
              <a:tabLst>
                <a:tab pos="87630" algn="l"/>
                <a:tab pos="4843780" algn="r"/>
              </a:tabLst>
            </a:pPr>
            <a:r>
              <a:rPr lang="en-US" altLang="zh-CN" sz="9600">
                <a:solidFill>
                  <a:srgbClr val="49A2DE"/>
                </a:solidFill>
                <a:latin typeface="黑体" panose="02010609060101010101" pitchFamily="2" charset="-122"/>
                <a:ea typeface="宋体" panose="02010600030101010101" pitchFamily="2" charset="-122"/>
              </a:rPr>
              <a:t>THANKS</a:t>
            </a:r>
          </a:p>
        </p:txBody>
      </p:sp>
      <p:sp>
        <p:nvSpPr>
          <p:cNvPr id="12292" name="标题 56324"/>
          <p:cNvSpPr>
            <a:spLocks noGrp="1"/>
          </p:cNvSpPr>
          <p:nvPr>
            <p:ph type="ctrTitle"/>
          </p:nvPr>
        </p:nvSpPr>
        <p:spPr>
          <a:xfrm>
            <a:off x="5508625" y="3429000"/>
            <a:ext cx="2951163" cy="863600"/>
          </a:xfrm>
          <a:noFill/>
          <a:ln>
            <a:noFill/>
          </a:ln>
        </p:spPr>
        <p:txBody>
          <a:bodyPr anchor="ctr"/>
          <a:lstStyle/>
          <a:p>
            <a:pPr algn="ctr" defTabSz="0">
              <a:tabLst>
                <a:tab pos="87630" algn="l"/>
                <a:tab pos="4843780" algn="r"/>
              </a:tabLst>
            </a:pPr>
            <a:r>
              <a:rPr lang="zh-CN" altLang="en-US" sz="4800" kern="1200" baseline="0" dirty="0">
                <a:solidFill>
                  <a:srgbClr val="49A2DE"/>
                </a:solidFill>
                <a:latin typeface="黑体" panose="02010609060101010101" pitchFamily="2" charset="-122"/>
                <a:ea typeface="黑体" panose="02010609060101010101" pitchFamily="2" charset="-122"/>
                <a:cs typeface="+mj-cs"/>
              </a:rPr>
              <a:t>谢谢</a:t>
            </a:r>
          </a:p>
        </p:txBody>
      </p:sp>
      <p:grpSp>
        <p:nvGrpSpPr>
          <p:cNvPr id="12293" name="组合 56325"/>
          <p:cNvGrpSpPr/>
          <p:nvPr/>
        </p:nvGrpSpPr>
        <p:grpSpPr>
          <a:xfrm>
            <a:off x="7726363" y="38100"/>
            <a:ext cx="1370012" cy="1368425"/>
            <a:chOff x="0" y="0"/>
            <a:chExt cx="590" cy="589"/>
          </a:xfrm>
        </p:grpSpPr>
        <p:sp>
          <p:nvSpPr>
            <p:cNvPr id="12294" name="未知"/>
            <p:cNvSpPr>
              <a:spLocks noEditPoints="1"/>
            </p:cNvSpPr>
            <p:nvPr/>
          </p:nvSpPr>
          <p:spPr>
            <a:xfrm>
              <a:off x="188" y="162"/>
              <a:ext cx="214" cy="212"/>
            </a:xfrm>
            <a:custGeom>
              <a:avLst/>
              <a:gdLst/>
              <a:ahLst/>
              <a:cxnLst/>
              <a:rect l="0" t="0" r="0" b="0"/>
              <a:pathLst>
                <a:path w="1025" h="1023">
                  <a:moveTo>
                    <a:pt x="489" y="896"/>
                  </a:moveTo>
                  <a:lnTo>
                    <a:pt x="489" y="896"/>
                  </a:lnTo>
                  <a:lnTo>
                    <a:pt x="489" y="896"/>
                  </a:lnTo>
                  <a:lnTo>
                    <a:pt x="489" y="896"/>
                  </a:lnTo>
                  <a:lnTo>
                    <a:pt x="488" y="895"/>
                  </a:lnTo>
                  <a:lnTo>
                    <a:pt x="489" y="891"/>
                  </a:lnTo>
                  <a:lnTo>
                    <a:pt x="491" y="883"/>
                  </a:lnTo>
                  <a:lnTo>
                    <a:pt x="494" y="875"/>
                  </a:lnTo>
                  <a:lnTo>
                    <a:pt x="495" y="869"/>
                  </a:lnTo>
                  <a:lnTo>
                    <a:pt x="495" y="869"/>
                  </a:lnTo>
                  <a:lnTo>
                    <a:pt x="490" y="865"/>
                  </a:lnTo>
                  <a:lnTo>
                    <a:pt x="483" y="859"/>
                  </a:lnTo>
                  <a:lnTo>
                    <a:pt x="476" y="853"/>
                  </a:lnTo>
                  <a:lnTo>
                    <a:pt x="474" y="851"/>
                  </a:lnTo>
                  <a:lnTo>
                    <a:pt x="474" y="850"/>
                  </a:lnTo>
                  <a:lnTo>
                    <a:pt x="474" y="850"/>
                  </a:lnTo>
                  <a:lnTo>
                    <a:pt x="475" y="850"/>
                  </a:lnTo>
                  <a:lnTo>
                    <a:pt x="477" y="849"/>
                  </a:lnTo>
                  <a:lnTo>
                    <a:pt x="487" y="849"/>
                  </a:lnTo>
                  <a:lnTo>
                    <a:pt x="496" y="849"/>
                  </a:lnTo>
                  <a:lnTo>
                    <a:pt x="501" y="847"/>
                  </a:lnTo>
                  <a:lnTo>
                    <a:pt x="501" y="847"/>
                  </a:lnTo>
                  <a:lnTo>
                    <a:pt x="503" y="843"/>
                  </a:lnTo>
                  <a:lnTo>
                    <a:pt x="507" y="833"/>
                  </a:lnTo>
                  <a:lnTo>
                    <a:pt x="510" y="825"/>
                  </a:lnTo>
                  <a:lnTo>
                    <a:pt x="511" y="823"/>
                  </a:lnTo>
                  <a:lnTo>
                    <a:pt x="513" y="821"/>
                  </a:lnTo>
                  <a:lnTo>
                    <a:pt x="513" y="821"/>
                  </a:lnTo>
                  <a:lnTo>
                    <a:pt x="514" y="823"/>
                  </a:lnTo>
                  <a:lnTo>
                    <a:pt x="515" y="825"/>
                  </a:lnTo>
                  <a:lnTo>
                    <a:pt x="518" y="833"/>
                  </a:lnTo>
                  <a:lnTo>
                    <a:pt x="522" y="843"/>
                  </a:lnTo>
                  <a:lnTo>
                    <a:pt x="524" y="847"/>
                  </a:lnTo>
                  <a:lnTo>
                    <a:pt x="524" y="847"/>
                  </a:lnTo>
                  <a:lnTo>
                    <a:pt x="529" y="849"/>
                  </a:lnTo>
                  <a:lnTo>
                    <a:pt x="538" y="849"/>
                  </a:lnTo>
                  <a:lnTo>
                    <a:pt x="547" y="849"/>
                  </a:lnTo>
                  <a:lnTo>
                    <a:pt x="550" y="850"/>
                  </a:lnTo>
                  <a:lnTo>
                    <a:pt x="551" y="850"/>
                  </a:lnTo>
                  <a:lnTo>
                    <a:pt x="551" y="850"/>
                  </a:lnTo>
                  <a:lnTo>
                    <a:pt x="551" y="851"/>
                  </a:lnTo>
                  <a:lnTo>
                    <a:pt x="549" y="853"/>
                  </a:lnTo>
                  <a:lnTo>
                    <a:pt x="542" y="859"/>
                  </a:lnTo>
                  <a:lnTo>
                    <a:pt x="535" y="865"/>
                  </a:lnTo>
                  <a:lnTo>
                    <a:pt x="531" y="869"/>
                  </a:lnTo>
                  <a:lnTo>
                    <a:pt x="531" y="869"/>
                  </a:lnTo>
                  <a:lnTo>
                    <a:pt x="531" y="875"/>
                  </a:lnTo>
                  <a:lnTo>
                    <a:pt x="534" y="883"/>
                  </a:lnTo>
                  <a:lnTo>
                    <a:pt x="536" y="891"/>
                  </a:lnTo>
                  <a:lnTo>
                    <a:pt x="537" y="895"/>
                  </a:lnTo>
                  <a:lnTo>
                    <a:pt x="537" y="896"/>
                  </a:lnTo>
                  <a:lnTo>
                    <a:pt x="537" y="896"/>
                  </a:lnTo>
                  <a:lnTo>
                    <a:pt x="536" y="896"/>
                  </a:lnTo>
                  <a:lnTo>
                    <a:pt x="536" y="896"/>
                  </a:lnTo>
                  <a:lnTo>
                    <a:pt x="531" y="895"/>
                  </a:lnTo>
                  <a:lnTo>
                    <a:pt x="524" y="889"/>
                  </a:lnTo>
                  <a:lnTo>
                    <a:pt x="517" y="884"/>
                  </a:lnTo>
                  <a:lnTo>
                    <a:pt x="513" y="883"/>
                  </a:lnTo>
                  <a:lnTo>
                    <a:pt x="513" y="883"/>
                  </a:lnTo>
                  <a:lnTo>
                    <a:pt x="508" y="884"/>
                  </a:lnTo>
                  <a:lnTo>
                    <a:pt x="501" y="889"/>
                  </a:lnTo>
                  <a:lnTo>
                    <a:pt x="494" y="895"/>
                  </a:lnTo>
                  <a:lnTo>
                    <a:pt x="489" y="896"/>
                  </a:lnTo>
                  <a:close/>
                  <a:moveTo>
                    <a:pt x="513" y="780"/>
                  </a:moveTo>
                  <a:lnTo>
                    <a:pt x="513" y="780"/>
                  </a:lnTo>
                  <a:lnTo>
                    <a:pt x="510" y="782"/>
                  </a:lnTo>
                  <a:lnTo>
                    <a:pt x="507" y="788"/>
                  </a:lnTo>
                  <a:lnTo>
                    <a:pt x="501" y="805"/>
                  </a:lnTo>
                  <a:lnTo>
                    <a:pt x="495" y="823"/>
                  </a:lnTo>
                  <a:lnTo>
                    <a:pt x="491" y="829"/>
                  </a:lnTo>
                  <a:lnTo>
                    <a:pt x="490" y="832"/>
                  </a:lnTo>
                  <a:lnTo>
                    <a:pt x="490" y="832"/>
                  </a:lnTo>
                  <a:lnTo>
                    <a:pt x="487" y="832"/>
                  </a:lnTo>
                  <a:lnTo>
                    <a:pt x="479" y="833"/>
                  </a:lnTo>
                  <a:lnTo>
                    <a:pt x="461" y="833"/>
                  </a:lnTo>
                  <a:lnTo>
                    <a:pt x="443" y="834"/>
                  </a:lnTo>
                  <a:lnTo>
                    <a:pt x="437" y="836"/>
                  </a:lnTo>
                  <a:lnTo>
                    <a:pt x="435" y="838"/>
                  </a:lnTo>
                  <a:lnTo>
                    <a:pt x="435" y="838"/>
                  </a:lnTo>
                  <a:lnTo>
                    <a:pt x="436" y="840"/>
                  </a:lnTo>
                  <a:lnTo>
                    <a:pt x="439" y="845"/>
                  </a:lnTo>
                  <a:lnTo>
                    <a:pt x="453" y="856"/>
                  </a:lnTo>
                  <a:lnTo>
                    <a:pt x="469" y="867"/>
                  </a:lnTo>
                  <a:lnTo>
                    <a:pt x="474" y="872"/>
                  </a:lnTo>
                  <a:lnTo>
                    <a:pt x="476" y="875"/>
                  </a:lnTo>
                  <a:lnTo>
                    <a:pt x="476" y="875"/>
                  </a:lnTo>
                  <a:lnTo>
                    <a:pt x="476" y="878"/>
                  </a:lnTo>
                  <a:lnTo>
                    <a:pt x="474" y="885"/>
                  </a:lnTo>
                  <a:lnTo>
                    <a:pt x="469" y="903"/>
                  </a:lnTo>
                  <a:lnTo>
                    <a:pt x="464" y="921"/>
                  </a:lnTo>
                  <a:lnTo>
                    <a:pt x="463" y="927"/>
                  </a:lnTo>
                  <a:lnTo>
                    <a:pt x="464" y="930"/>
                  </a:lnTo>
                  <a:lnTo>
                    <a:pt x="464" y="930"/>
                  </a:lnTo>
                  <a:lnTo>
                    <a:pt x="465" y="930"/>
                  </a:lnTo>
                  <a:lnTo>
                    <a:pt x="465" y="930"/>
                  </a:lnTo>
                  <a:lnTo>
                    <a:pt x="469" y="929"/>
                  </a:lnTo>
                  <a:lnTo>
                    <a:pt x="475" y="925"/>
                  </a:lnTo>
                  <a:lnTo>
                    <a:pt x="489" y="916"/>
                  </a:lnTo>
                  <a:lnTo>
                    <a:pt x="504" y="906"/>
                  </a:lnTo>
                  <a:lnTo>
                    <a:pt x="509" y="903"/>
                  </a:lnTo>
                  <a:lnTo>
                    <a:pt x="513" y="902"/>
                  </a:lnTo>
                  <a:lnTo>
                    <a:pt x="513" y="902"/>
                  </a:lnTo>
                  <a:lnTo>
                    <a:pt x="516" y="903"/>
                  </a:lnTo>
                  <a:lnTo>
                    <a:pt x="521" y="906"/>
                  </a:lnTo>
                  <a:lnTo>
                    <a:pt x="535" y="916"/>
                  </a:lnTo>
                  <a:lnTo>
                    <a:pt x="550" y="925"/>
                  </a:lnTo>
                  <a:lnTo>
                    <a:pt x="556" y="929"/>
                  </a:lnTo>
                  <a:lnTo>
                    <a:pt x="560" y="930"/>
                  </a:lnTo>
                  <a:lnTo>
                    <a:pt x="560" y="930"/>
                  </a:lnTo>
                  <a:lnTo>
                    <a:pt x="561" y="930"/>
                  </a:lnTo>
                  <a:lnTo>
                    <a:pt x="561" y="930"/>
                  </a:lnTo>
                  <a:lnTo>
                    <a:pt x="562" y="927"/>
                  </a:lnTo>
                  <a:lnTo>
                    <a:pt x="561" y="921"/>
                  </a:lnTo>
                  <a:lnTo>
                    <a:pt x="556" y="903"/>
                  </a:lnTo>
                  <a:lnTo>
                    <a:pt x="551" y="885"/>
                  </a:lnTo>
                  <a:lnTo>
                    <a:pt x="549" y="878"/>
                  </a:lnTo>
                  <a:lnTo>
                    <a:pt x="549" y="875"/>
                  </a:lnTo>
                  <a:lnTo>
                    <a:pt x="549" y="875"/>
                  </a:lnTo>
                  <a:lnTo>
                    <a:pt x="551" y="872"/>
                  </a:lnTo>
                  <a:lnTo>
                    <a:pt x="556" y="867"/>
                  </a:lnTo>
                  <a:lnTo>
                    <a:pt x="572" y="856"/>
                  </a:lnTo>
                  <a:lnTo>
                    <a:pt x="586" y="845"/>
                  </a:lnTo>
                  <a:lnTo>
                    <a:pt x="589" y="840"/>
                  </a:lnTo>
                  <a:lnTo>
                    <a:pt x="590" y="838"/>
                  </a:lnTo>
                  <a:lnTo>
                    <a:pt x="590" y="838"/>
                  </a:lnTo>
                  <a:lnTo>
                    <a:pt x="588" y="836"/>
                  </a:lnTo>
                  <a:lnTo>
                    <a:pt x="582" y="834"/>
                  </a:lnTo>
                  <a:lnTo>
                    <a:pt x="564" y="833"/>
                  </a:lnTo>
                  <a:lnTo>
                    <a:pt x="546" y="833"/>
                  </a:lnTo>
                  <a:lnTo>
                    <a:pt x="538" y="832"/>
                  </a:lnTo>
                  <a:lnTo>
                    <a:pt x="535" y="832"/>
                  </a:lnTo>
                  <a:lnTo>
                    <a:pt x="535" y="832"/>
                  </a:lnTo>
                  <a:lnTo>
                    <a:pt x="533" y="829"/>
                  </a:lnTo>
                  <a:lnTo>
                    <a:pt x="530" y="823"/>
                  </a:lnTo>
                  <a:lnTo>
                    <a:pt x="524" y="805"/>
                  </a:lnTo>
                  <a:lnTo>
                    <a:pt x="517" y="788"/>
                  </a:lnTo>
                  <a:lnTo>
                    <a:pt x="515" y="782"/>
                  </a:lnTo>
                  <a:lnTo>
                    <a:pt x="513" y="780"/>
                  </a:lnTo>
                  <a:close/>
                  <a:moveTo>
                    <a:pt x="195" y="206"/>
                  </a:moveTo>
                  <a:lnTo>
                    <a:pt x="195" y="206"/>
                  </a:lnTo>
                  <a:lnTo>
                    <a:pt x="194" y="206"/>
                  </a:lnTo>
                  <a:lnTo>
                    <a:pt x="194" y="206"/>
                  </a:lnTo>
                  <a:lnTo>
                    <a:pt x="194" y="204"/>
                  </a:lnTo>
                  <a:lnTo>
                    <a:pt x="194" y="201"/>
                  </a:lnTo>
                  <a:lnTo>
                    <a:pt x="196" y="192"/>
                  </a:lnTo>
                  <a:lnTo>
                    <a:pt x="198" y="184"/>
                  </a:lnTo>
                  <a:lnTo>
                    <a:pt x="199" y="179"/>
                  </a:lnTo>
                  <a:lnTo>
                    <a:pt x="199" y="179"/>
                  </a:lnTo>
                  <a:lnTo>
                    <a:pt x="196" y="174"/>
                  </a:lnTo>
                  <a:lnTo>
                    <a:pt x="189" y="169"/>
                  </a:lnTo>
                  <a:lnTo>
                    <a:pt x="182" y="163"/>
                  </a:lnTo>
                  <a:lnTo>
                    <a:pt x="179" y="161"/>
                  </a:lnTo>
                  <a:lnTo>
                    <a:pt x="179" y="160"/>
                  </a:lnTo>
                  <a:lnTo>
                    <a:pt x="179" y="160"/>
                  </a:lnTo>
                  <a:lnTo>
                    <a:pt x="181" y="159"/>
                  </a:lnTo>
                  <a:lnTo>
                    <a:pt x="183" y="159"/>
                  </a:lnTo>
                  <a:lnTo>
                    <a:pt x="192" y="158"/>
                  </a:lnTo>
                  <a:lnTo>
                    <a:pt x="202" y="158"/>
                  </a:lnTo>
                  <a:lnTo>
                    <a:pt x="207" y="156"/>
                  </a:lnTo>
                  <a:lnTo>
                    <a:pt x="207" y="156"/>
                  </a:lnTo>
                  <a:lnTo>
                    <a:pt x="209" y="152"/>
                  </a:lnTo>
                  <a:lnTo>
                    <a:pt x="212" y="143"/>
                  </a:lnTo>
                  <a:lnTo>
                    <a:pt x="216" y="135"/>
                  </a:lnTo>
                  <a:lnTo>
                    <a:pt x="217" y="132"/>
                  </a:lnTo>
                  <a:lnTo>
                    <a:pt x="218" y="132"/>
                  </a:lnTo>
                  <a:lnTo>
                    <a:pt x="218" y="132"/>
                  </a:lnTo>
                  <a:lnTo>
                    <a:pt x="220" y="132"/>
                  </a:lnTo>
                  <a:lnTo>
                    <a:pt x="221" y="135"/>
                  </a:lnTo>
                  <a:lnTo>
                    <a:pt x="224" y="143"/>
                  </a:lnTo>
                  <a:lnTo>
                    <a:pt x="227" y="152"/>
                  </a:lnTo>
                  <a:lnTo>
                    <a:pt x="229" y="156"/>
                  </a:lnTo>
                  <a:lnTo>
                    <a:pt x="229" y="156"/>
                  </a:lnTo>
                  <a:lnTo>
                    <a:pt x="235" y="158"/>
                  </a:lnTo>
                  <a:lnTo>
                    <a:pt x="244" y="158"/>
                  </a:lnTo>
                  <a:lnTo>
                    <a:pt x="253" y="159"/>
                  </a:lnTo>
                  <a:lnTo>
                    <a:pt x="256" y="159"/>
                  </a:lnTo>
                  <a:lnTo>
                    <a:pt x="257" y="160"/>
                  </a:lnTo>
                  <a:lnTo>
                    <a:pt x="257" y="160"/>
                  </a:lnTo>
                  <a:lnTo>
                    <a:pt x="256" y="161"/>
                  </a:lnTo>
                  <a:lnTo>
                    <a:pt x="255" y="163"/>
                  </a:lnTo>
                  <a:lnTo>
                    <a:pt x="248" y="169"/>
                  </a:lnTo>
                  <a:lnTo>
                    <a:pt x="241" y="174"/>
                  </a:lnTo>
                  <a:lnTo>
                    <a:pt x="236" y="179"/>
                  </a:lnTo>
                  <a:lnTo>
                    <a:pt x="236" y="179"/>
                  </a:lnTo>
                  <a:lnTo>
                    <a:pt x="237" y="184"/>
                  </a:lnTo>
                  <a:lnTo>
                    <a:pt x="240" y="192"/>
                  </a:lnTo>
                  <a:lnTo>
                    <a:pt x="242" y="201"/>
                  </a:lnTo>
                  <a:lnTo>
                    <a:pt x="243" y="204"/>
                  </a:lnTo>
                  <a:lnTo>
                    <a:pt x="242" y="206"/>
                  </a:lnTo>
                  <a:lnTo>
                    <a:pt x="242" y="206"/>
                  </a:lnTo>
                  <a:lnTo>
                    <a:pt x="242" y="206"/>
                  </a:lnTo>
                  <a:lnTo>
                    <a:pt x="242" y="206"/>
                  </a:lnTo>
                  <a:lnTo>
                    <a:pt x="237" y="204"/>
                  </a:lnTo>
                  <a:lnTo>
                    <a:pt x="229" y="199"/>
                  </a:lnTo>
                  <a:lnTo>
                    <a:pt x="222" y="194"/>
                  </a:lnTo>
                  <a:lnTo>
                    <a:pt x="218" y="192"/>
                  </a:lnTo>
                  <a:lnTo>
                    <a:pt x="218" y="192"/>
                  </a:lnTo>
                  <a:lnTo>
                    <a:pt x="214" y="194"/>
                  </a:lnTo>
                  <a:lnTo>
                    <a:pt x="207" y="199"/>
                  </a:lnTo>
                  <a:lnTo>
                    <a:pt x="199" y="204"/>
                  </a:lnTo>
                  <a:lnTo>
                    <a:pt x="195" y="206"/>
                  </a:lnTo>
                  <a:close/>
                  <a:moveTo>
                    <a:pt x="218" y="90"/>
                  </a:moveTo>
                  <a:lnTo>
                    <a:pt x="218" y="90"/>
                  </a:lnTo>
                  <a:lnTo>
                    <a:pt x="216" y="93"/>
                  </a:lnTo>
                  <a:lnTo>
                    <a:pt x="212" y="97"/>
                  </a:lnTo>
                  <a:lnTo>
                    <a:pt x="207" y="114"/>
                  </a:lnTo>
                  <a:lnTo>
                    <a:pt x="199" y="132"/>
                  </a:lnTo>
                  <a:lnTo>
                    <a:pt x="197" y="137"/>
                  </a:lnTo>
                  <a:lnTo>
                    <a:pt x="196" y="141"/>
                  </a:lnTo>
                  <a:lnTo>
                    <a:pt x="196" y="141"/>
                  </a:lnTo>
                  <a:lnTo>
                    <a:pt x="191" y="142"/>
                  </a:lnTo>
                  <a:lnTo>
                    <a:pt x="185" y="142"/>
                  </a:lnTo>
                  <a:lnTo>
                    <a:pt x="166" y="143"/>
                  </a:lnTo>
                  <a:lnTo>
                    <a:pt x="149" y="145"/>
                  </a:lnTo>
                  <a:lnTo>
                    <a:pt x="143" y="146"/>
                  </a:lnTo>
                  <a:lnTo>
                    <a:pt x="139" y="147"/>
                  </a:lnTo>
                  <a:lnTo>
                    <a:pt x="139" y="147"/>
                  </a:lnTo>
                  <a:lnTo>
                    <a:pt x="140" y="149"/>
                  </a:lnTo>
                  <a:lnTo>
                    <a:pt x="145" y="154"/>
                  </a:lnTo>
                  <a:lnTo>
                    <a:pt x="159" y="166"/>
                  </a:lnTo>
                  <a:lnTo>
                    <a:pt x="173" y="176"/>
                  </a:lnTo>
                  <a:lnTo>
                    <a:pt x="179" y="181"/>
                  </a:lnTo>
                  <a:lnTo>
                    <a:pt x="182" y="185"/>
                  </a:lnTo>
                  <a:lnTo>
                    <a:pt x="182" y="185"/>
                  </a:lnTo>
                  <a:lnTo>
                    <a:pt x="182" y="188"/>
                  </a:lnTo>
                  <a:lnTo>
                    <a:pt x="179" y="194"/>
                  </a:lnTo>
                  <a:lnTo>
                    <a:pt x="175" y="212"/>
                  </a:lnTo>
                  <a:lnTo>
                    <a:pt x="170" y="230"/>
                  </a:lnTo>
                  <a:lnTo>
                    <a:pt x="169" y="236"/>
                  </a:lnTo>
                  <a:lnTo>
                    <a:pt x="170" y="239"/>
                  </a:lnTo>
                  <a:lnTo>
                    <a:pt x="170" y="239"/>
                  </a:lnTo>
                  <a:lnTo>
                    <a:pt x="171" y="239"/>
                  </a:lnTo>
                  <a:lnTo>
                    <a:pt x="171" y="239"/>
                  </a:lnTo>
                  <a:lnTo>
                    <a:pt x="175" y="238"/>
                  </a:lnTo>
                  <a:lnTo>
                    <a:pt x="181" y="234"/>
                  </a:lnTo>
                  <a:lnTo>
                    <a:pt x="195" y="225"/>
                  </a:lnTo>
                  <a:lnTo>
                    <a:pt x="209" y="215"/>
                  </a:lnTo>
                  <a:lnTo>
                    <a:pt x="215" y="212"/>
                  </a:lnTo>
                  <a:lnTo>
                    <a:pt x="218" y="211"/>
                  </a:lnTo>
                  <a:lnTo>
                    <a:pt x="218" y="211"/>
                  </a:lnTo>
                  <a:lnTo>
                    <a:pt x="222" y="212"/>
                  </a:lnTo>
                  <a:lnTo>
                    <a:pt x="227" y="215"/>
                  </a:lnTo>
                  <a:lnTo>
                    <a:pt x="241" y="225"/>
                  </a:lnTo>
                  <a:lnTo>
                    <a:pt x="256" y="234"/>
                  </a:lnTo>
                  <a:lnTo>
                    <a:pt x="262" y="238"/>
                  </a:lnTo>
                  <a:lnTo>
                    <a:pt x="266" y="239"/>
                  </a:lnTo>
                  <a:lnTo>
                    <a:pt x="266" y="239"/>
                  </a:lnTo>
                  <a:lnTo>
                    <a:pt x="267" y="239"/>
                  </a:lnTo>
                  <a:lnTo>
                    <a:pt x="267" y="239"/>
                  </a:lnTo>
                  <a:lnTo>
                    <a:pt x="267" y="236"/>
                  </a:lnTo>
                  <a:lnTo>
                    <a:pt x="267" y="230"/>
                  </a:lnTo>
                  <a:lnTo>
                    <a:pt x="262" y="212"/>
                  </a:lnTo>
                  <a:lnTo>
                    <a:pt x="256" y="194"/>
                  </a:lnTo>
                  <a:lnTo>
                    <a:pt x="255" y="188"/>
                  </a:lnTo>
                  <a:lnTo>
                    <a:pt x="255" y="185"/>
                  </a:lnTo>
                  <a:lnTo>
                    <a:pt x="255" y="185"/>
                  </a:lnTo>
                  <a:lnTo>
                    <a:pt x="257" y="181"/>
                  </a:lnTo>
                  <a:lnTo>
                    <a:pt x="262" y="176"/>
                  </a:lnTo>
                  <a:lnTo>
                    <a:pt x="277" y="166"/>
                  </a:lnTo>
                  <a:lnTo>
                    <a:pt x="290" y="154"/>
                  </a:lnTo>
                  <a:lnTo>
                    <a:pt x="295" y="149"/>
                  </a:lnTo>
                  <a:lnTo>
                    <a:pt x="296" y="147"/>
                  </a:lnTo>
                  <a:lnTo>
                    <a:pt x="296" y="147"/>
                  </a:lnTo>
                  <a:lnTo>
                    <a:pt x="294" y="146"/>
                  </a:lnTo>
                  <a:lnTo>
                    <a:pt x="288" y="145"/>
                  </a:lnTo>
                  <a:lnTo>
                    <a:pt x="269" y="143"/>
                  </a:lnTo>
                  <a:lnTo>
                    <a:pt x="251" y="142"/>
                  </a:lnTo>
                  <a:lnTo>
                    <a:pt x="244" y="142"/>
                  </a:lnTo>
                  <a:lnTo>
                    <a:pt x="241" y="141"/>
                  </a:lnTo>
                  <a:lnTo>
                    <a:pt x="241" y="141"/>
                  </a:lnTo>
                  <a:lnTo>
                    <a:pt x="238" y="137"/>
                  </a:lnTo>
                  <a:lnTo>
                    <a:pt x="236" y="132"/>
                  </a:lnTo>
                  <a:lnTo>
                    <a:pt x="230" y="114"/>
                  </a:lnTo>
                  <a:lnTo>
                    <a:pt x="223" y="97"/>
                  </a:lnTo>
                  <a:lnTo>
                    <a:pt x="221" y="93"/>
                  </a:lnTo>
                  <a:lnTo>
                    <a:pt x="218" y="90"/>
                  </a:lnTo>
                  <a:close/>
                  <a:moveTo>
                    <a:pt x="783" y="206"/>
                  </a:moveTo>
                  <a:lnTo>
                    <a:pt x="783" y="206"/>
                  </a:lnTo>
                  <a:lnTo>
                    <a:pt x="783" y="206"/>
                  </a:lnTo>
                  <a:lnTo>
                    <a:pt x="783" y="206"/>
                  </a:lnTo>
                  <a:lnTo>
                    <a:pt x="782" y="204"/>
                  </a:lnTo>
                  <a:lnTo>
                    <a:pt x="783" y="201"/>
                  </a:lnTo>
                  <a:lnTo>
                    <a:pt x="785" y="192"/>
                  </a:lnTo>
                  <a:lnTo>
                    <a:pt x="788" y="184"/>
                  </a:lnTo>
                  <a:lnTo>
                    <a:pt x="789" y="179"/>
                  </a:lnTo>
                  <a:lnTo>
                    <a:pt x="789" y="179"/>
                  </a:lnTo>
                  <a:lnTo>
                    <a:pt x="784" y="174"/>
                  </a:lnTo>
                  <a:lnTo>
                    <a:pt x="777" y="169"/>
                  </a:lnTo>
                  <a:lnTo>
                    <a:pt x="770" y="163"/>
                  </a:lnTo>
                  <a:lnTo>
                    <a:pt x="769" y="161"/>
                  </a:lnTo>
                  <a:lnTo>
                    <a:pt x="768" y="160"/>
                  </a:lnTo>
                  <a:lnTo>
                    <a:pt x="768" y="160"/>
                  </a:lnTo>
                  <a:lnTo>
                    <a:pt x="769" y="159"/>
                  </a:lnTo>
                  <a:lnTo>
                    <a:pt x="772" y="159"/>
                  </a:lnTo>
                  <a:lnTo>
                    <a:pt x="781" y="158"/>
                  </a:lnTo>
                  <a:lnTo>
                    <a:pt x="790" y="158"/>
                  </a:lnTo>
                  <a:lnTo>
                    <a:pt x="796" y="156"/>
                  </a:lnTo>
                  <a:lnTo>
                    <a:pt x="796" y="156"/>
                  </a:lnTo>
                  <a:lnTo>
                    <a:pt x="798" y="152"/>
                  </a:lnTo>
                  <a:lnTo>
                    <a:pt x="801" y="143"/>
                  </a:lnTo>
                  <a:lnTo>
                    <a:pt x="804" y="135"/>
                  </a:lnTo>
                  <a:lnTo>
                    <a:pt x="805" y="132"/>
                  </a:lnTo>
                  <a:lnTo>
                    <a:pt x="807" y="132"/>
                  </a:lnTo>
                  <a:lnTo>
                    <a:pt x="807" y="132"/>
                  </a:lnTo>
                  <a:lnTo>
                    <a:pt x="808" y="132"/>
                  </a:lnTo>
                  <a:lnTo>
                    <a:pt x="809" y="135"/>
                  </a:lnTo>
                  <a:lnTo>
                    <a:pt x="813" y="143"/>
                  </a:lnTo>
                  <a:lnTo>
                    <a:pt x="816" y="152"/>
                  </a:lnTo>
                  <a:lnTo>
                    <a:pt x="818" y="156"/>
                  </a:lnTo>
                  <a:lnTo>
                    <a:pt x="818" y="156"/>
                  </a:lnTo>
                  <a:lnTo>
                    <a:pt x="823" y="158"/>
                  </a:lnTo>
                  <a:lnTo>
                    <a:pt x="833" y="158"/>
                  </a:lnTo>
                  <a:lnTo>
                    <a:pt x="842" y="159"/>
                  </a:lnTo>
                  <a:lnTo>
                    <a:pt x="844" y="159"/>
                  </a:lnTo>
                  <a:lnTo>
                    <a:pt x="846" y="160"/>
                  </a:lnTo>
                  <a:lnTo>
                    <a:pt x="846" y="160"/>
                  </a:lnTo>
                  <a:lnTo>
                    <a:pt x="846" y="161"/>
                  </a:lnTo>
                  <a:lnTo>
                    <a:pt x="843" y="163"/>
                  </a:lnTo>
                  <a:lnTo>
                    <a:pt x="836" y="169"/>
                  </a:lnTo>
                  <a:lnTo>
                    <a:pt x="829" y="174"/>
                  </a:lnTo>
                  <a:lnTo>
                    <a:pt x="826" y="179"/>
                  </a:lnTo>
                  <a:lnTo>
                    <a:pt x="826" y="179"/>
                  </a:lnTo>
                  <a:lnTo>
                    <a:pt x="827" y="184"/>
                  </a:lnTo>
                  <a:lnTo>
                    <a:pt x="829" y="192"/>
                  </a:lnTo>
                  <a:lnTo>
                    <a:pt x="831" y="201"/>
                  </a:lnTo>
                  <a:lnTo>
                    <a:pt x="831" y="204"/>
                  </a:lnTo>
                  <a:lnTo>
                    <a:pt x="831" y="206"/>
                  </a:lnTo>
                  <a:lnTo>
                    <a:pt x="831" y="206"/>
                  </a:lnTo>
                  <a:lnTo>
                    <a:pt x="830" y="206"/>
                  </a:lnTo>
                  <a:lnTo>
                    <a:pt x="830" y="206"/>
                  </a:lnTo>
                  <a:lnTo>
                    <a:pt x="826" y="204"/>
                  </a:lnTo>
                  <a:lnTo>
                    <a:pt x="818" y="199"/>
                  </a:lnTo>
                  <a:lnTo>
                    <a:pt x="811" y="194"/>
                  </a:lnTo>
                  <a:lnTo>
                    <a:pt x="807" y="192"/>
                  </a:lnTo>
                  <a:lnTo>
                    <a:pt x="807" y="192"/>
                  </a:lnTo>
                  <a:lnTo>
                    <a:pt x="803" y="194"/>
                  </a:lnTo>
                  <a:lnTo>
                    <a:pt x="796" y="199"/>
                  </a:lnTo>
                  <a:lnTo>
                    <a:pt x="788" y="204"/>
                  </a:lnTo>
                  <a:lnTo>
                    <a:pt x="783" y="206"/>
                  </a:lnTo>
                  <a:close/>
                  <a:moveTo>
                    <a:pt x="807" y="90"/>
                  </a:moveTo>
                  <a:lnTo>
                    <a:pt x="807" y="90"/>
                  </a:lnTo>
                  <a:lnTo>
                    <a:pt x="804" y="93"/>
                  </a:lnTo>
                  <a:lnTo>
                    <a:pt x="802" y="97"/>
                  </a:lnTo>
                  <a:lnTo>
                    <a:pt x="795" y="114"/>
                  </a:lnTo>
                  <a:lnTo>
                    <a:pt x="789" y="132"/>
                  </a:lnTo>
                  <a:lnTo>
                    <a:pt x="787" y="137"/>
                  </a:lnTo>
                  <a:lnTo>
                    <a:pt x="784" y="141"/>
                  </a:lnTo>
                  <a:lnTo>
                    <a:pt x="784" y="141"/>
                  </a:lnTo>
                  <a:lnTo>
                    <a:pt x="781" y="142"/>
                  </a:lnTo>
                  <a:lnTo>
                    <a:pt x="774" y="142"/>
                  </a:lnTo>
                  <a:lnTo>
                    <a:pt x="756" y="143"/>
                  </a:lnTo>
                  <a:lnTo>
                    <a:pt x="737" y="145"/>
                  </a:lnTo>
                  <a:lnTo>
                    <a:pt x="731" y="146"/>
                  </a:lnTo>
                  <a:lnTo>
                    <a:pt x="729" y="147"/>
                  </a:lnTo>
                  <a:lnTo>
                    <a:pt x="729" y="147"/>
                  </a:lnTo>
                  <a:lnTo>
                    <a:pt x="730" y="149"/>
                  </a:lnTo>
                  <a:lnTo>
                    <a:pt x="735" y="154"/>
                  </a:lnTo>
                  <a:lnTo>
                    <a:pt x="748" y="166"/>
                  </a:lnTo>
                  <a:lnTo>
                    <a:pt x="763" y="176"/>
                  </a:lnTo>
                  <a:lnTo>
                    <a:pt x="768" y="181"/>
                  </a:lnTo>
                  <a:lnTo>
                    <a:pt x="770" y="185"/>
                  </a:lnTo>
                  <a:lnTo>
                    <a:pt x="770" y="185"/>
                  </a:lnTo>
                  <a:lnTo>
                    <a:pt x="770" y="188"/>
                  </a:lnTo>
                  <a:lnTo>
                    <a:pt x="769" y="194"/>
                  </a:lnTo>
                  <a:lnTo>
                    <a:pt x="763" y="212"/>
                  </a:lnTo>
                  <a:lnTo>
                    <a:pt x="758" y="230"/>
                  </a:lnTo>
                  <a:lnTo>
                    <a:pt x="758" y="236"/>
                  </a:lnTo>
                  <a:lnTo>
                    <a:pt x="758" y="239"/>
                  </a:lnTo>
                  <a:lnTo>
                    <a:pt x="758" y="239"/>
                  </a:lnTo>
                  <a:lnTo>
                    <a:pt x="759" y="239"/>
                  </a:lnTo>
                  <a:lnTo>
                    <a:pt x="759" y="239"/>
                  </a:lnTo>
                  <a:lnTo>
                    <a:pt x="763" y="238"/>
                  </a:lnTo>
                  <a:lnTo>
                    <a:pt x="769" y="234"/>
                  </a:lnTo>
                  <a:lnTo>
                    <a:pt x="784" y="225"/>
                  </a:lnTo>
                  <a:lnTo>
                    <a:pt x="798" y="215"/>
                  </a:lnTo>
                  <a:lnTo>
                    <a:pt x="803" y="212"/>
                  </a:lnTo>
                  <a:lnTo>
                    <a:pt x="807" y="211"/>
                  </a:lnTo>
                  <a:lnTo>
                    <a:pt x="807" y="211"/>
                  </a:lnTo>
                  <a:lnTo>
                    <a:pt x="810" y="212"/>
                  </a:lnTo>
                  <a:lnTo>
                    <a:pt x="816" y="215"/>
                  </a:lnTo>
                  <a:lnTo>
                    <a:pt x="830" y="225"/>
                  </a:lnTo>
                  <a:lnTo>
                    <a:pt x="844" y="234"/>
                  </a:lnTo>
                  <a:lnTo>
                    <a:pt x="850" y="238"/>
                  </a:lnTo>
                  <a:lnTo>
                    <a:pt x="854" y="239"/>
                  </a:lnTo>
                  <a:lnTo>
                    <a:pt x="854" y="239"/>
                  </a:lnTo>
                  <a:lnTo>
                    <a:pt x="855" y="239"/>
                  </a:lnTo>
                  <a:lnTo>
                    <a:pt x="855" y="239"/>
                  </a:lnTo>
                  <a:lnTo>
                    <a:pt x="856" y="236"/>
                  </a:lnTo>
                  <a:lnTo>
                    <a:pt x="855" y="230"/>
                  </a:lnTo>
                  <a:lnTo>
                    <a:pt x="850" y="212"/>
                  </a:lnTo>
                  <a:lnTo>
                    <a:pt x="846" y="194"/>
                  </a:lnTo>
                  <a:lnTo>
                    <a:pt x="843" y="188"/>
                  </a:lnTo>
                  <a:lnTo>
                    <a:pt x="843" y="185"/>
                  </a:lnTo>
                  <a:lnTo>
                    <a:pt x="843" y="185"/>
                  </a:lnTo>
                  <a:lnTo>
                    <a:pt x="846" y="181"/>
                  </a:lnTo>
                  <a:lnTo>
                    <a:pt x="852" y="176"/>
                  </a:lnTo>
                  <a:lnTo>
                    <a:pt x="866" y="166"/>
                  </a:lnTo>
                  <a:lnTo>
                    <a:pt x="880" y="154"/>
                  </a:lnTo>
                  <a:lnTo>
                    <a:pt x="885" y="149"/>
                  </a:lnTo>
                  <a:lnTo>
                    <a:pt x="886" y="147"/>
                  </a:lnTo>
                  <a:lnTo>
                    <a:pt x="886" y="147"/>
                  </a:lnTo>
                  <a:lnTo>
                    <a:pt x="882" y="146"/>
                  </a:lnTo>
                  <a:lnTo>
                    <a:pt x="876" y="145"/>
                  </a:lnTo>
                  <a:lnTo>
                    <a:pt x="859" y="143"/>
                  </a:lnTo>
                  <a:lnTo>
                    <a:pt x="840" y="142"/>
                  </a:lnTo>
                  <a:lnTo>
                    <a:pt x="834" y="142"/>
                  </a:lnTo>
                  <a:lnTo>
                    <a:pt x="830" y="141"/>
                  </a:lnTo>
                  <a:lnTo>
                    <a:pt x="830" y="141"/>
                  </a:lnTo>
                  <a:lnTo>
                    <a:pt x="828" y="137"/>
                  </a:lnTo>
                  <a:lnTo>
                    <a:pt x="826" y="132"/>
                  </a:lnTo>
                  <a:lnTo>
                    <a:pt x="818" y="114"/>
                  </a:lnTo>
                  <a:lnTo>
                    <a:pt x="813" y="97"/>
                  </a:lnTo>
                  <a:lnTo>
                    <a:pt x="809" y="93"/>
                  </a:lnTo>
                  <a:lnTo>
                    <a:pt x="807" y="90"/>
                  </a:lnTo>
                  <a:close/>
                  <a:moveTo>
                    <a:pt x="513" y="984"/>
                  </a:moveTo>
                  <a:lnTo>
                    <a:pt x="513" y="984"/>
                  </a:lnTo>
                  <a:lnTo>
                    <a:pt x="498" y="970"/>
                  </a:lnTo>
                  <a:lnTo>
                    <a:pt x="485" y="957"/>
                  </a:lnTo>
                  <a:lnTo>
                    <a:pt x="472" y="945"/>
                  </a:lnTo>
                  <a:lnTo>
                    <a:pt x="459" y="936"/>
                  </a:lnTo>
                  <a:lnTo>
                    <a:pt x="446" y="928"/>
                  </a:lnTo>
                  <a:lnTo>
                    <a:pt x="432" y="921"/>
                  </a:lnTo>
                  <a:lnTo>
                    <a:pt x="419" y="914"/>
                  </a:lnTo>
                  <a:lnTo>
                    <a:pt x="406" y="909"/>
                  </a:lnTo>
                  <a:lnTo>
                    <a:pt x="378" y="898"/>
                  </a:lnTo>
                  <a:lnTo>
                    <a:pt x="347" y="890"/>
                  </a:lnTo>
                  <a:lnTo>
                    <a:pt x="314" y="880"/>
                  </a:lnTo>
                  <a:lnTo>
                    <a:pt x="276" y="869"/>
                  </a:lnTo>
                  <a:lnTo>
                    <a:pt x="275" y="869"/>
                  </a:lnTo>
                  <a:lnTo>
                    <a:pt x="275" y="869"/>
                  </a:lnTo>
                  <a:lnTo>
                    <a:pt x="260" y="859"/>
                  </a:lnTo>
                  <a:lnTo>
                    <a:pt x="244" y="849"/>
                  </a:lnTo>
                  <a:lnTo>
                    <a:pt x="230" y="838"/>
                  </a:lnTo>
                  <a:lnTo>
                    <a:pt x="216" y="826"/>
                  </a:lnTo>
                  <a:lnTo>
                    <a:pt x="204" y="814"/>
                  </a:lnTo>
                  <a:lnTo>
                    <a:pt x="192" y="801"/>
                  </a:lnTo>
                  <a:lnTo>
                    <a:pt x="182" y="787"/>
                  </a:lnTo>
                  <a:lnTo>
                    <a:pt x="171" y="773"/>
                  </a:lnTo>
                  <a:lnTo>
                    <a:pt x="854" y="773"/>
                  </a:lnTo>
                  <a:lnTo>
                    <a:pt x="854" y="773"/>
                  </a:lnTo>
                  <a:lnTo>
                    <a:pt x="843" y="787"/>
                  </a:lnTo>
                  <a:lnTo>
                    <a:pt x="833" y="801"/>
                  </a:lnTo>
                  <a:lnTo>
                    <a:pt x="821" y="814"/>
                  </a:lnTo>
                  <a:lnTo>
                    <a:pt x="809" y="826"/>
                  </a:lnTo>
                  <a:lnTo>
                    <a:pt x="795" y="838"/>
                  </a:lnTo>
                  <a:lnTo>
                    <a:pt x="781" y="849"/>
                  </a:lnTo>
                  <a:lnTo>
                    <a:pt x="765" y="859"/>
                  </a:lnTo>
                  <a:lnTo>
                    <a:pt x="750" y="869"/>
                  </a:lnTo>
                  <a:lnTo>
                    <a:pt x="749" y="869"/>
                  </a:lnTo>
                  <a:lnTo>
                    <a:pt x="749" y="869"/>
                  </a:lnTo>
                  <a:lnTo>
                    <a:pt x="711" y="880"/>
                  </a:lnTo>
                  <a:lnTo>
                    <a:pt x="678" y="890"/>
                  </a:lnTo>
                  <a:lnTo>
                    <a:pt x="647" y="898"/>
                  </a:lnTo>
                  <a:lnTo>
                    <a:pt x="619" y="908"/>
                  </a:lnTo>
                  <a:lnTo>
                    <a:pt x="606" y="914"/>
                  </a:lnTo>
                  <a:lnTo>
                    <a:pt x="592" y="921"/>
                  </a:lnTo>
                  <a:lnTo>
                    <a:pt x="579" y="928"/>
                  </a:lnTo>
                  <a:lnTo>
                    <a:pt x="566" y="936"/>
                  </a:lnTo>
                  <a:lnTo>
                    <a:pt x="553" y="945"/>
                  </a:lnTo>
                  <a:lnTo>
                    <a:pt x="540" y="957"/>
                  </a:lnTo>
                  <a:lnTo>
                    <a:pt x="527" y="970"/>
                  </a:lnTo>
                  <a:lnTo>
                    <a:pt x="513" y="984"/>
                  </a:lnTo>
                  <a:close/>
                  <a:moveTo>
                    <a:pt x="386" y="752"/>
                  </a:moveTo>
                  <a:lnTo>
                    <a:pt x="432" y="682"/>
                  </a:lnTo>
                  <a:lnTo>
                    <a:pt x="593" y="682"/>
                  </a:lnTo>
                  <a:lnTo>
                    <a:pt x="639" y="752"/>
                  </a:lnTo>
                  <a:lnTo>
                    <a:pt x="386" y="752"/>
                  </a:lnTo>
                  <a:close/>
                  <a:moveTo>
                    <a:pt x="302" y="669"/>
                  </a:moveTo>
                  <a:lnTo>
                    <a:pt x="302" y="638"/>
                  </a:lnTo>
                  <a:lnTo>
                    <a:pt x="333" y="638"/>
                  </a:lnTo>
                  <a:lnTo>
                    <a:pt x="333" y="669"/>
                  </a:lnTo>
                  <a:lnTo>
                    <a:pt x="302" y="669"/>
                  </a:lnTo>
                  <a:close/>
                  <a:moveTo>
                    <a:pt x="346" y="669"/>
                  </a:moveTo>
                  <a:lnTo>
                    <a:pt x="346" y="638"/>
                  </a:lnTo>
                  <a:lnTo>
                    <a:pt x="377" y="638"/>
                  </a:lnTo>
                  <a:lnTo>
                    <a:pt x="377" y="669"/>
                  </a:lnTo>
                  <a:lnTo>
                    <a:pt x="346" y="669"/>
                  </a:lnTo>
                  <a:close/>
                  <a:moveTo>
                    <a:pt x="390" y="669"/>
                  </a:moveTo>
                  <a:lnTo>
                    <a:pt x="390" y="638"/>
                  </a:lnTo>
                  <a:lnTo>
                    <a:pt x="420" y="638"/>
                  </a:lnTo>
                  <a:lnTo>
                    <a:pt x="420" y="669"/>
                  </a:lnTo>
                  <a:lnTo>
                    <a:pt x="390" y="669"/>
                  </a:lnTo>
                  <a:close/>
                  <a:moveTo>
                    <a:pt x="606" y="669"/>
                  </a:moveTo>
                  <a:lnTo>
                    <a:pt x="606" y="638"/>
                  </a:lnTo>
                  <a:lnTo>
                    <a:pt x="637" y="638"/>
                  </a:lnTo>
                  <a:lnTo>
                    <a:pt x="637" y="669"/>
                  </a:lnTo>
                  <a:lnTo>
                    <a:pt x="606" y="669"/>
                  </a:lnTo>
                  <a:close/>
                  <a:moveTo>
                    <a:pt x="648" y="669"/>
                  </a:moveTo>
                  <a:lnTo>
                    <a:pt x="648" y="638"/>
                  </a:lnTo>
                  <a:lnTo>
                    <a:pt x="679" y="638"/>
                  </a:lnTo>
                  <a:lnTo>
                    <a:pt x="679" y="669"/>
                  </a:lnTo>
                  <a:lnTo>
                    <a:pt x="648" y="669"/>
                  </a:lnTo>
                  <a:close/>
                  <a:moveTo>
                    <a:pt x="692" y="669"/>
                  </a:moveTo>
                  <a:lnTo>
                    <a:pt x="692" y="638"/>
                  </a:lnTo>
                  <a:lnTo>
                    <a:pt x="723" y="638"/>
                  </a:lnTo>
                  <a:lnTo>
                    <a:pt x="723" y="669"/>
                  </a:lnTo>
                  <a:lnTo>
                    <a:pt x="692" y="669"/>
                  </a:lnTo>
                  <a:close/>
                  <a:moveTo>
                    <a:pt x="159" y="752"/>
                  </a:moveTo>
                  <a:lnTo>
                    <a:pt x="159" y="752"/>
                  </a:lnTo>
                  <a:lnTo>
                    <a:pt x="152" y="739"/>
                  </a:lnTo>
                  <a:lnTo>
                    <a:pt x="146" y="725"/>
                  </a:lnTo>
                  <a:lnTo>
                    <a:pt x="136" y="697"/>
                  </a:lnTo>
                  <a:lnTo>
                    <a:pt x="129" y="668"/>
                  </a:lnTo>
                  <a:lnTo>
                    <a:pt x="123" y="638"/>
                  </a:lnTo>
                  <a:lnTo>
                    <a:pt x="123" y="638"/>
                  </a:lnTo>
                  <a:lnTo>
                    <a:pt x="123" y="611"/>
                  </a:lnTo>
                  <a:lnTo>
                    <a:pt x="289" y="611"/>
                  </a:lnTo>
                  <a:lnTo>
                    <a:pt x="289" y="682"/>
                  </a:lnTo>
                  <a:lnTo>
                    <a:pt x="417" y="682"/>
                  </a:lnTo>
                  <a:lnTo>
                    <a:pt x="371" y="752"/>
                  </a:lnTo>
                  <a:lnTo>
                    <a:pt x="159" y="752"/>
                  </a:lnTo>
                  <a:close/>
                  <a:moveTo>
                    <a:pt x="736" y="682"/>
                  </a:moveTo>
                  <a:lnTo>
                    <a:pt x="736" y="611"/>
                  </a:lnTo>
                  <a:lnTo>
                    <a:pt x="902" y="611"/>
                  </a:lnTo>
                  <a:lnTo>
                    <a:pt x="902" y="611"/>
                  </a:lnTo>
                  <a:lnTo>
                    <a:pt x="902" y="638"/>
                  </a:lnTo>
                  <a:lnTo>
                    <a:pt x="902" y="638"/>
                  </a:lnTo>
                  <a:lnTo>
                    <a:pt x="896" y="668"/>
                  </a:lnTo>
                  <a:lnTo>
                    <a:pt x="889" y="697"/>
                  </a:lnTo>
                  <a:lnTo>
                    <a:pt x="879" y="725"/>
                  </a:lnTo>
                  <a:lnTo>
                    <a:pt x="873" y="739"/>
                  </a:lnTo>
                  <a:lnTo>
                    <a:pt x="867" y="752"/>
                  </a:lnTo>
                  <a:lnTo>
                    <a:pt x="654" y="752"/>
                  </a:lnTo>
                  <a:lnTo>
                    <a:pt x="608" y="682"/>
                  </a:lnTo>
                  <a:lnTo>
                    <a:pt x="736" y="682"/>
                  </a:lnTo>
                  <a:close/>
                  <a:moveTo>
                    <a:pt x="432" y="669"/>
                  </a:moveTo>
                  <a:lnTo>
                    <a:pt x="432" y="609"/>
                  </a:lnTo>
                  <a:lnTo>
                    <a:pt x="593" y="609"/>
                  </a:lnTo>
                  <a:lnTo>
                    <a:pt x="593" y="669"/>
                  </a:lnTo>
                  <a:lnTo>
                    <a:pt x="432" y="669"/>
                  </a:lnTo>
                  <a:close/>
                  <a:moveTo>
                    <a:pt x="302" y="625"/>
                  </a:moveTo>
                  <a:lnTo>
                    <a:pt x="302" y="595"/>
                  </a:lnTo>
                  <a:lnTo>
                    <a:pt x="377" y="595"/>
                  </a:lnTo>
                  <a:lnTo>
                    <a:pt x="377" y="625"/>
                  </a:lnTo>
                  <a:lnTo>
                    <a:pt x="302" y="625"/>
                  </a:lnTo>
                  <a:close/>
                  <a:moveTo>
                    <a:pt x="390" y="625"/>
                  </a:moveTo>
                  <a:lnTo>
                    <a:pt x="390" y="595"/>
                  </a:lnTo>
                  <a:lnTo>
                    <a:pt x="420" y="595"/>
                  </a:lnTo>
                  <a:lnTo>
                    <a:pt x="420" y="625"/>
                  </a:lnTo>
                  <a:lnTo>
                    <a:pt x="390" y="625"/>
                  </a:lnTo>
                  <a:close/>
                  <a:moveTo>
                    <a:pt x="606" y="625"/>
                  </a:moveTo>
                  <a:lnTo>
                    <a:pt x="606" y="595"/>
                  </a:lnTo>
                  <a:lnTo>
                    <a:pt x="637" y="595"/>
                  </a:lnTo>
                  <a:lnTo>
                    <a:pt x="637" y="625"/>
                  </a:lnTo>
                  <a:lnTo>
                    <a:pt x="606" y="625"/>
                  </a:lnTo>
                  <a:close/>
                  <a:moveTo>
                    <a:pt x="648" y="625"/>
                  </a:moveTo>
                  <a:lnTo>
                    <a:pt x="648" y="595"/>
                  </a:lnTo>
                  <a:lnTo>
                    <a:pt x="723" y="595"/>
                  </a:lnTo>
                  <a:lnTo>
                    <a:pt x="723" y="625"/>
                  </a:lnTo>
                  <a:lnTo>
                    <a:pt x="648" y="625"/>
                  </a:lnTo>
                  <a:close/>
                  <a:moveTo>
                    <a:pt x="390" y="582"/>
                  </a:moveTo>
                  <a:lnTo>
                    <a:pt x="390" y="582"/>
                  </a:lnTo>
                  <a:lnTo>
                    <a:pt x="391" y="570"/>
                  </a:lnTo>
                  <a:lnTo>
                    <a:pt x="393" y="557"/>
                  </a:lnTo>
                  <a:lnTo>
                    <a:pt x="423" y="566"/>
                  </a:lnTo>
                  <a:lnTo>
                    <a:pt x="423" y="566"/>
                  </a:lnTo>
                  <a:lnTo>
                    <a:pt x="420" y="582"/>
                  </a:lnTo>
                  <a:lnTo>
                    <a:pt x="390" y="582"/>
                  </a:lnTo>
                  <a:close/>
                  <a:moveTo>
                    <a:pt x="605" y="582"/>
                  </a:moveTo>
                  <a:lnTo>
                    <a:pt x="605" y="582"/>
                  </a:lnTo>
                  <a:lnTo>
                    <a:pt x="602" y="566"/>
                  </a:lnTo>
                  <a:lnTo>
                    <a:pt x="632" y="557"/>
                  </a:lnTo>
                  <a:lnTo>
                    <a:pt x="632" y="557"/>
                  </a:lnTo>
                  <a:lnTo>
                    <a:pt x="634" y="570"/>
                  </a:lnTo>
                  <a:lnTo>
                    <a:pt x="635" y="582"/>
                  </a:lnTo>
                  <a:lnTo>
                    <a:pt x="605" y="582"/>
                  </a:lnTo>
                  <a:close/>
                  <a:moveTo>
                    <a:pt x="302" y="582"/>
                  </a:moveTo>
                  <a:lnTo>
                    <a:pt x="302" y="552"/>
                  </a:lnTo>
                  <a:lnTo>
                    <a:pt x="333" y="552"/>
                  </a:lnTo>
                  <a:lnTo>
                    <a:pt x="333" y="582"/>
                  </a:lnTo>
                  <a:lnTo>
                    <a:pt x="302" y="582"/>
                  </a:lnTo>
                  <a:close/>
                  <a:moveTo>
                    <a:pt x="346" y="582"/>
                  </a:moveTo>
                  <a:lnTo>
                    <a:pt x="346" y="552"/>
                  </a:lnTo>
                  <a:lnTo>
                    <a:pt x="377" y="552"/>
                  </a:lnTo>
                  <a:lnTo>
                    <a:pt x="377" y="582"/>
                  </a:lnTo>
                  <a:lnTo>
                    <a:pt x="346" y="582"/>
                  </a:lnTo>
                  <a:close/>
                  <a:moveTo>
                    <a:pt x="648" y="582"/>
                  </a:moveTo>
                  <a:lnTo>
                    <a:pt x="648" y="552"/>
                  </a:lnTo>
                  <a:lnTo>
                    <a:pt x="679" y="552"/>
                  </a:lnTo>
                  <a:lnTo>
                    <a:pt x="679" y="582"/>
                  </a:lnTo>
                  <a:lnTo>
                    <a:pt x="648" y="582"/>
                  </a:lnTo>
                  <a:close/>
                  <a:moveTo>
                    <a:pt x="692" y="582"/>
                  </a:moveTo>
                  <a:lnTo>
                    <a:pt x="692" y="552"/>
                  </a:lnTo>
                  <a:lnTo>
                    <a:pt x="723" y="552"/>
                  </a:lnTo>
                  <a:lnTo>
                    <a:pt x="723" y="582"/>
                  </a:lnTo>
                  <a:lnTo>
                    <a:pt x="692" y="582"/>
                  </a:lnTo>
                  <a:close/>
                  <a:moveTo>
                    <a:pt x="426" y="554"/>
                  </a:moveTo>
                  <a:lnTo>
                    <a:pt x="398" y="545"/>
                  </a:lnTo>
                  <a:lnTo>
                    <a:pt x="398" y="545"/>
                  </a:lnTo>
                  <a:lnTo>
                    <a:pt x="403" y="533"/>
                  </a:lnTo>
                  <a:lnTo>
                    <a:pt x="409" y="523"/>
                  </a:lnTo>
                  <a:lnTo>
                    <a:pt x="433" y="541"/>
                  </a:lnTo>
                  <a:lnTo>
                    <a:pt x="433" y="541"/>
                  </a:lnTo>
                  <a:lnTo>
                    <a:pt x="430" y="547"/>
                  </a:lnTo>
                  <a:lnTo>
                    <a:pt x="426" y="554"/>
                  </a:lnTo>
                  <a:close/>
                  <a:moveTo>
                    <a:pt x="599" y="554"/>
                  </a:moveTo>
                  <a:lnTo>
                    <a:pt x="599" y="554"/>
                  </a:lnTo>
                  <a:lnTo>
                    <a:pt x="595" y="547"/>
                  </a:lnTo>
                  <a:lnTo>
                    <a:pt x="592" y="541"/>
                  </a:lnTo>
                  <a:lnTo>
                    <a:pt x="616" y="523"/>
                  </a:lnTo>
                  <a:lnTo>
                    <a:pt x="616" y="523"/>
                  </a:lnTo>
                  <a:lnTo>
                    <a:pt x="622" y="533"/>
                  </a:lnTo>
                  <a:lnTo>
                    <a:pt x="627" y="545"/>
                  </a:lnTo>
                  <a:lnTo>
                    <a:pt x="599" y="554"/>
                  </a:lnTo>
                  <a:close/>
                  <a:moveTo>
                    <a:pt x="432" y="589"/>
                  </a:moveTo>
                  <a:lnTo>
                    <a:pt x="432" y="584"/>
                  </a:lnTo>
                  <a:lnTo>
                    <a:pt x="433" y="584"/>
                  </a:lnTo>
                  <a:lnTo>
                    <a:pt x="433" y="584"/>
                  </a:lnTo>
                  <a:lnTo>
                    <a:pt x="433" y="576"/>
                  </a:lnTo>
                  <a:lnTo>
                    <a:pt x="436" y="567"/>
                  </a:lnTo>
                  <a:lnTo>
                    <a:pt x="438" y="560"/>
                  </a:lnTo>
                  <a:lnTo>
                    <a:pt x="442" y="552"/>
                  </a:lnTo>
                  <a:lnTo>
                    <a:pt x="442" y="552"/>
                  </a:lnTo>
                  <a:lnTo>
                    <a:pt x="448" y="543"/>
                  </a:lnTo>
                  <a:lnTo>
                    <a:pt x="455" y="533"/>
                  </a:lnTo>
                  <a:lnTo>
                    <a:pt x="463" y="526"/>
                  </a:lnTo>
                  <a:lnTo>
                    <a:pt x="471" y="520"/>
                  </a:lnTo>
                  <a:lnTo>
                    <a:pt x="481" y="515"/>
                  </a:lnTo>
                  <a:lnTo>
                    <a:pt x="490" y="512"/>
                  </a:lnTo>
                  <a:lnTo>
                    <a:pt x="501" y="510"/>
                  </a:lnTo>
                  <a:lnTo>
                    <a:pt x="513" y="510"/>
                  </a:lnTo>
                  <a:lnTo>
                    <a:pt x="513" y="510"/>
                  </a:lnTo>
                  <a:lnTo>
                    <a:pt x="524" y="511"/>
                  </a:lnTo>
                  <a:lnTo>
                    <a:pt x="534" y="513"/>
                  </a:lnTo>
                  <a:lnTo>
                    <a:pt x="544" y="517"/>
                  </a:lnTo>
                  <a:lnTo>
                    <a:pt x="553" y="521"/>
                  </a:lnTo>
                  <a:lnTo>
                    <a:pt x="561" y="527"/>
                  </a:lnTo>
                  <a:lnTo>
                    <a:pt x="569" y="534"/>
                  </a:lnTo>
                  <a:lnTo>
                    <a:pt x="576" y="543"/>
                  </a:lnTo>
                  <a:lnTo>
                    <a:pt x="583" y="552"/>
                  </a:lnTo>
                  <a:lnTo>
                    <a:pt x="583" y="552"/>
                  </a:lnTo>
                  <a:lnTo>
                    <a:pt x="587" y="560"/>
                  </a:lnTo>
                  <a:lnTo>
                    <a:pt x="589" y="567"/>
                  </a:lnTo>
                  <a:lnTo>
                    <a:pt x="592" y="576"/>
                  </a:lnTo>
                  <a:lnTo>
                    <a:pt x="593" y="584"/>
                  </a:lnTo>
                  <a:lnTo>
                    <a:pt x="593" y="584"/>
                  </a:lnTo>
                  <a:lnTo>
                    <a:pt x="593" y="589"/>
                  </a:lnTo>
                  <a:lnTo>
                    <a:pt x="432" y="589"/>
                  </a:lnTo>
                  <a:close/>
                  <a:moveTo>
                    <a:pt x="302" y="539"/>
                  </a:moveTo>
                  <a:lnTo>
                    <a:pt x="302" y="508"/>
                  </a:lnTo>
                  <a:lnTo>
                    <a:pt x="377" y="508"/>
                  </a:lnTo>
                  <a:lnTo>
                    <a:pt x="377" y="539"/>
                  </a:lnTo>
                  <a:lnTo>
                    <a:pt x="302" y="539"/>
                  </a:lnTo>
                  <a:close/>
                  <a:moveTo>
                    <a:pt x="390" y="533"/>
                  </a:moveTo>
                  <a:lnTo>
                    <a:pt x="390" y="508"/>
                  </a:lnTo>
                  <a:lnTo>
                    <a:pt x="404" y="508"/>
                  </a:lnTo>
                  <a:lnTo>
                    <a:pt x="404" y="508"/>
                  </a:lnTo>
                  <a:lnTo>
                    <a:pt x="396" y="520"/>
                  </a:lnTo>
                  <a:lnTo>
                    <a:pt x="390" y="533"/>
                  </a:lnTo>
                  <a:close/>
                  <a:moveTo>
                    <a:pt x="637" y="533"/>
                  </a:moveTo>
                  <a:lnTo>
                    <a:pt x="637" y="533"/>
                  </a:lnTo>
                  <a:lnTo>
                    <a:pt x="629" y="520"/>
                  </a:lnTo>
                  <a:lnTo>
                    <a:pt x="621" y="508"/>
                  </a:lnTo>
                  <a:lnTo>
                    <a:pt x="637" y="508"/>
                  </a:lnTo>
                  <a:lnTo>
                    <a:pt x="637" y="533"/>
                  </a:lnTo>
                  <a:close/>
                  <a:moveTo>
                    <a:pt x="648" y="539"/>
                  </a:moveTo>
                  <a:lnTo>
                    <a:pt x="650" y="508"/>
                  </a:lnTo>
                  <a:lnTo>
                    <a:pt x="723" y="508"/>
                  </a:lnTo>
                  <a:lnTo>
                    <a:pt x="723" y="539"/>
                  </a:lnTo>
                  <a:lnTo>
                    <a:pt x="648" y="539"/>
                  </a:lnTo>
                  <a:close/>
                  <a:moveTo>
                    <a:pt x="440" y="531"/>
                  </a:moveTo>
                  <a:lnTo>
                    <a:pt x="417" y="512"/>
                  </a:lnTo>
                  <a:lnTo>
                    <a:pt x="417" y="512"/>
                  </a:lnTo>
                  <a:lnTo>
                    <a:pt x="425" y="502"/>
                  </a:lnTo>
                  <a:lnTo>
                    <a:pt x="435" y="494"/>
                  </a:lnTo>
                  <a:lnTo>
                    <a:pt x="452" y="519"/>
                  </a:lnTo>
                  <a:lnTo>
                    <a:pt x="452" y="519"/>
                  </a:lnTo>
                  <a:lnTo>
                    <a:pt x="446" y="525"/>
                  </a:lnTo>
                  <a:lnTo>
                    <a:pt x="440" y="531"/>
                  </a:lnTo>
                  <a:close/>
                  <a:moveTo>
                    <a:pt x="585" y="531"/>
                  </a:moveTo>
                  <a:lnTo>
                    <a:pt x="585" y="531"/>
                  </a:lnTo>
                  <a:lnTo>
                    <a:pt x="573" y="519"/>
                  </a:lnTo>
                  <a:lnTo>
                    <a:pt x="592" y="494"/>
                  </a:lnTo>
                  <a:lnTo>
                    <a:pt x="592" y="494"/>
                  </a:lnTo>
                  <a:lnTo>
                    <a:pt x="600" y="502"/>
                  </a:lnTo>
                  <a:lnTo>
                    <a:pt x="608" y="512"/>
                  </a:lnTo>
                  <a:lnTo>
                    <a:pt x="585" y="531"/>
                  </a:lnTo>
                  <a:close/>
                  <a:moveTo>
                    <a:pt x="462" y="512"/>
                  </a:moveTo>
                  <a:lnTo>
                    <a:pt x="444" y="487"/>
                  </a:lnTo>
                  <a:lnTo>
                    <a:pt x="444" y="487"/>
                  </a:lnTo>
                  <a:lnTo>
                    <a:pt x="456" y="480"/>
                  </a:lnTo>
                  <a:lnTo>
                    <a:pt x="468" y="474"/>
                  </a:lnTo>
                  <a:lnTo>
                    <a:pt x="477" y="504"/>
                  </a:lnTo>
                  <a:lnTo>
                    <a:pt x="477" y="504"/>
                  </a:lnTo>
                  <a:lnTo>
                    <a:pt x="469" y="507"/>
                  </a:lnTo>
                  <a:lnTo>
                    <a:pt x="462" y="512"/>
                  </a:lnTo>
                  <a:close/>
                  <a:moveTo>
                    <a:pt x="563" y="512"/>
                  </a:moveTo>
                  <a:lnTo>
                    <a:pt x="563" y="512"/>
                  </a:lnTo>
                  <a:lnTo>
                    <a:pt x="556" y="507"/>
                  </a:lnTo>
                  <a:lnTo>
                    <a:pt x="548" y="504"/>
                  </a:lnTo>
                  <a:lnTo>
                    <a:pt x="557" y="474"/>
                  </a:lnTo>
                  <a:lnTo>
                    <a:pt x="557" y="474"/>
                  </a:lnTo>
                  <a:lnTo>
                    <a:pt x="569" y="480"/>
                  </a:lnTo>
                  <a:lnTo>
                    <a:pt x="581" y="487"/>
                  </a:lnTo>
                  <a:lnTo>
                    <a:pt x="563" y="512"/>
                  </a:lnTo>
                  <a:close/>
                  <a:moveTo>
                    <a:pt x="489" y="499"/>
                  </a:moveTo>
                  <a:lnTo>
                    <a:pt x="479" y="471"/>
                  </a:lnTo>
                  <a:lnTo>
                    <a:pt x="479" y="471"/>
                  </a:lnTo>
                  <a:lnTo>
                    <a:pt x="492" y="467"/>
                  </a:lnTo>
                  <a:lnTo>
                    <a:pt x="507" y="466"/>
                  </a:lnTo>
                  <a:lnTo>
                    <a:pt x="507" y="497"/>
                  </a:lnTo>
                  <a:lnTo>
                    <a:pt x="507" y="497"/>
                  </a:lnTo>
                  <a:lnTo>
                    <a:pt x="497" y="498"/>
                  </a:lnTo>
                  <a:lnTo>
                    <a:pt x="489" y="499"/>
                  </a:lnTo>
                  <a:close/>
                  <a:moveTo>
                    <a:pt x="536" y="499"/>
                  </a:moveTo>
                  <a:lnTo>
                    <a:pt x="536" y="499"/>
                  </a:lnTo>
                  <a:lnTo>
                    <a:pt x="528" y="498"/>
                  </a:lnTo>
                  <a:lnTo>
                    <a:pt x="518" y="497"/>
                  </a:lnTo>
                  <a:lnTo>
                    <a:pt x="518" y="466"/>
                  </a:lnTo>
                  <a:lnTo>
                    <a:pt x="518" y="466"/>
                  </a:lnTo>
                  <a:lnTo>
                    <a:pt x="533" y="467"/>
                  </a:lnTo>
                  <a:lnTo>
                    <a:pt x="546" y="471"/>
                  </a:lnTo>
                  <a:lnTo>
                    <a:pt x="536" y="499"/>
                  </a:lnTo>
                  <a:close/>
                  <a:moveTo>
                    <a:pt x="216" y="495"/>
                  </a:moveTo>
                  <a:lnTo>
                    <a:pt x="216" y="465"/>
                  </a:lnTo>
                  <a:lnTo>
                    <a:pt x="247" y="465"/>
                  </a:lnTo>
                  <a:lnTo>
                    <a:pt x="247" y="495"/>
                  </a:lnTo>
                  <a:lnTo>
                    <a:pt x="216" y="495"/>
                  </a:lnTo>
                  <a:close/>
                  <a:moveTo>
                    <a:pt x="259" y="495"/>
                  </a:moveTo>
                  <a:lnTo>
                    <a:pt x="259" y="465"/>
                  </a:lnTo>
                  <a:lnTo>
                    <a:pt x="333" y="465"/>
                  </a:lnTo>
                  <a:lnTo>
                    <a:pt x="333" y="495"/>
                  </a:lnTo>
                  <a:lnTo>
                    <a:pt x="259" y="495"/>
                  </a:lnTo>
                  <a:close/>
                  <a:moveTo>
                    <a:pt x="346" y="495"/>
                  </a:moveTo>
                  <a:lnTo>
                    <a:pt x="346" y="465"/>
                  </a:lnTo>
                  <a:lnTo>
                    <a:pt x="419" y="465"/>
                  </a:lnTo>
                  <a:lnTo>
                    <a:pt x="419" y="491"/>
                  </a:lnTo>
                  <a:lnTo>
                    <a:pt x="419" y="491"/>
                  </a:lnTo>
                  <a:lnTo>
                    <a:pt x="416" y="495"/>
                  </a:lnTo>
                  <a:lnTo>
                    <a:pt x="346" y="495"/>
                  </a:lnTo>
                  <a:close/>
                  <a:moveTo>
                    <a:pt x="432" y="480"/>
                  </a:moveTo>
                  <a:lnTo>
                    <a:pt x="432" y="465"/>
                  </a:lnTo>
                  <a:lnTo>
                    <a:pt x="459" y="465"/>
                  </a:lnTo>
                  <a:lnTo>
                    <a:pt x="459" y="465"/>
                  </a:lnTo>
                  <a:lnTo>
                    <a:pt x="445" y="472"/>
                  </a:lnTo>
                  <a:lnTo>
                    <a:pt x="432" y="480"/>
                  </a:lnTo>
                  <a:close/>
                  <a:moveTo>
                    <a:pt x="593" y="480"/>
                  </a:moveTo>
                  <a:lnTo>
                    <a:pt x="593" y="480"/>
                  </a:lnTo>
                  <a:lnTo>
                    <a:pt x="580" y="472"/>
                  </a:lnTo>
                  <a:lnTo>
                    <a:pt x="566" y="465"/>
                  </a:lnTo>
                  <a:lnTo>
                    <a:pt x="593" y="465"/>
                  </a:lnTo>
                  <a:lnTo>
                    <a:pt x="593" y="480"/>
                  </a:lnTo>
                  <a:close/>
                  <a:moveTo>
                    <a:pt x="611" y="495"/>
                  </a:moveTo>
                  <a:lnTo>
                    <a:pt x="611" y="495"/>
                  </a:lnTo>
                  <a:lnTo>
                    <a:pt x="606" y="491"/>
                  </a:lnTo>
                  <a:lnTo>
                    <a:pt x="606" y="465"/>
                  </a:lnTo>
                  <a:lnTo>
                    <a:pt x="679" y="465"/>
                  </a:lnTo>
                  <a:lnTo>
                    <a:pt x="679" y="495"/>
                  </a:lnTo>
                  <a:lnTo>
                    <a:pt x="611" y="495"/>
                  </a:lnTo>
                  <a:close/>
                  <a:moveTo>
                    <a:pt x="692" y="495"/>
                  </a:moveTo>
                  <a:lnTo>
                    <a:pt x="692" y="465"/>
                  </a:lnTo>
                  <a:lnTo>
                    <a:pt x="766" y="465"/>
                  </a:lnTo>
                  <a:lnTo>
                    <a:pt x="766" y="495"/>
                  </a:lnTo>
                  <a:lnTo>
                    <a:pt x="692" y="495"/>
                  </a:lnTo>
                  <a:close/>
                  <a:moveTo>
                    <a:pt x="779" y="495"/>
                  </a:moveTo>
                  <a:lnTo>
                    <a:pt x="779" y="465"/>
                  </a:lnTo>
                  <a:lnTo>
                    <a:pt x="809" y="465"/>
                  </a:lnTo>
                  <a:lnTo>
                    <a:pt x="809" y="495"/>
                  </a:lnTo>
                  <a:lnTo>
                    <a:pt x="779" y="495"/>
                  </a:lnTo>
                  <a:close/>
                  <a:moveTo>
                    <a:pt x="123" y="590"/>
                  </a:moveTo>
                  <a:lnTo>
                    <a:pt x="123" y="590"/>
                  </a:lnTo>
                  <a:lnTo>
                    <a:pt x="119" y="448"/>
                  </a:lnTo>
                  <a:lnTo>
                    <a:pt x="203" y="448"/>
                  </a:lnTo>
                  <a:lnTo>
                    <a:pt x="203" y="495"/>
                  </a:lnTo>
                  <a:lnTo>
                    <a:pt x="203" y="495"/>
                  </a:lnTo>
                  <a:lnTo>
                    <a:pt x="203" y="508"/>
                  </a:lnTo>
                  <a:lnTo>
                    <a:pt x="289" y="508"/>
                  </a:lnTo>
                  <a:lnTo>
                    <a:pt x="289" y="590"/>
                  </a:lnTo>
                  <a:lnTo>
                    <a:pt x="123" y="590"/>
                  </a:lnTo>
                  <a:close/>
                  <a:moveTo>
                    <a:pt x="822" y="495"/>
                  </a:moveTo>
                  <a:lnTo>
                    <a:pt x="822" y="448"/>
                  </a:lnTo>
                  <a:lnTo>
                    <a:pt x="906" y="448"/>
                  </a:lnTo>
                  <a:lnTo>
                    <a:pt x="906" y="448"/>
                  </a:lnTo>
                  <a:lnTo>
                    <a:pt x="902" y="590"/>
                  </a:lnTo>
                  <a:lnTo>
                    <a:pt x="736" y="590"/>
                  </a:lnTo>
                  <a:lnTo>
                    <a:pt x="736" y="508"/>
                  </a:lnTo>
                  <a:lnTo>
                    <a:pt x="822" y="508"/>
                  </a:lnTo>
                  <a:lnTo>
                    <a:pt x="822" y="495"/>
                  </a:lnTo>
                  <a:lnTo>
                    <a:pt x="822" y="495"/>
                  </a:lnTo>
                  <a:close/>
                  <a:moveTo>
                    <a:pt x="216" y="452"/>
                  </a:moveTo>
                  <a:lnTo>
                    <a:pt x="216" y="421"/>
                  </a:lnTo>
                  <a:lnTo>
                    <a:pt x="289" y="421"/>
                  </a:lnTo>
                  <a:lnTo>
                    <a:pt x="289" y="452"/>
                  </a:lnTo>
                  <a:lnTo>
                    <a:pt x="216" y="452"/>
                  </a:lnTo>
                  <a:close/>
                  <a:moveTo>
                    <a:pt x="302" y="452"/>
                  </a:moveTo>
                  <a:lnTo>
                    <a:pt x="302" y="421"/>
                  </a:lnTo>
                  <a:lnTo>
                    <a:pt x="375" y="421"/>
                  </a:lnTo>
                  <a:lnTo>
                    <a:pt x="375" y="452"/>
                  </a:lnTo>
                  <a:lnTo>
                    <a:pt x="302" y="452"/>
                  </a:lnTo>
                  <a:close/>
                  <a:moveTo>
                    <a:pt x="390" y="452"/>
                  </a:moveTo>
                  <a:lnTo>
                    <a:pt x="390" y="421"/>
                  </a:lnTo>
                  <a:lnTo>
                    <a:pt x="463" y="421"/>
                  </a:lnTo>
                  <a:lnTo>
                    <a:pt x="463" y="452"/>
                  </a:lnTo>
                  <a:lnTo>
                    <a:pt x="390" y="452"/>
                  </a:lnTo>
                  <a:close/>
                  <a:moveTo>
                    <a:pt x="476" y="452"/>
                  </a:moveTo>
                  <a:lnTo>
                    <a:pt x="476" y="421"/>
                  </a:lnTo>
                  <a:lnTo>
                    <a:pt x="549" y="421"/>
                  </a:lnTo>
                  <a:lnTo>
                    <a:pt x="549" y="452"/>
                  </a:lnTo>
                  <a:lnTo>
                    <a:pt x="476" y="452"/>
                  </a:lnTo>
                  <a:close/>
                  <a:moveTo>
                    <a:pt x="562" y="452"/>
                  </a:moveTo>
                  <a:lnTo>
                    <a:pt x="562" y="421"/>
                  </a:lnTo>
                  <a:lnTo>
                    <a:pt x="637" y="421"/>
                  </a:lnTo>
                  <a:lnTo>
                    <a:pt x="637" y="452"/>
                  </a:lnTo>
                  <a:lnTo>
                    <a:pt x="562" y="452"/>
                  </a:lnTo>
                  <a:close/>
                  <a:moveTo>
                    <a:pt x="650" y="452"/>
                  </a:moveTo>
                  <a:lnTo>
                    <a:pt x="650" y="421"/>
                  </a:lnTo>
                  <a:lnTo>
                    <a:pt x="723" y="421"/>
                  </a:lnTo>
                  <a:lnTo>
                    <a:pt x="723" y="452"/>
                  </a:lnTo>
                  <a:lnTo>
                    <a:pt x="650" y="452"/>
                  </a:lnTo>
                  <a:close/>
                  <a:moveTo>
                    <a:pt x="736" y="452"/>
                  </a:moveTo>
                  <a:lnTo>
                    <a:pt x="736" y="421"/>
                  </a:lnTo>
                  <a:lnTo>
                    <a:pt x="809" y="421"/>
                  </a:lnTo>
                  <a:lnTo>
                    <a:pt x="809" y="452"/>
                  </a:lnTo>
                  <a:lnTo>
                    <a:pt x="736" y="452"/>
                  </a:lnTo>
                  <a:close/>
                  <a:moveTo>
                    <a:pt x="216" y="408"/>
                  </a:moveTo>
                  <a:lnTo>
                    <a:pt x="216" y="396"/>
                  </a:lnTo>
                  <a:lnTo>
                    <a:pt x="375" y="396"/>
                  </a:lnTo>
                  <a:lnTo>
                    <a:pt x="375" y="408"/>
                  </a:lnTo>
                  <a:lnTo>
                    <a:pt x="216" y="408"/>
                  </a:lnTo>
                  <a:close/>
                  <a:moveTo>
                    <a:pt x="650" y="408"/>
                  </a:moveTo>
                  <a:lnTo>
                    <a:pt x="650" y="396"/>
                  </a:lnTo>
                  <a:lnTo>
                    <a:pt x="809" y="396"/>
                  </a:lnTo>
                  <a:lnTo>
                    <a:pt x="809" y="408"/>
                  </a:lnTo>
                  <a:lnTo>
                    <a:pt x="650" y="408"/>
                  </a:lnTo>
                  <a:close/>
                  <a:moveTo>
                    <a:pt x="390" y="408"/>
                  </a:moveTo>
                  <a:lnTo>
                    <a:pt x="390" y="378"/>
                  </a:lnTo>
                  <a:lnTo>
                    <a:pt x="419" y="378"/>
                  </a:lnTo>
                  <a:lnTo>
                    <a:pt x="419" y="408"/>
                  </a:lnTo>
                  <a:lnTo>
                    <a:pt x="390" y="408"/>
                  </a:lnTo>
                  <a:close/>
                  <a:moveTo>
                    <a:pt x="432" y="408"/>
                  </a:moveTo>
                  <a:lnTo>
                    <a:pt x="432" y="378"/>
                  </a:lnTo>
                  <a:lnTo>
                    <a:pt x="507" y="378"/>
                  </a:lnTo>
                  <a:lnTo>
                    <a:pt x="507" y="408"/>
                  </a:lnTo>
                  <a:lnTo>
                    <a:pt x="432" y="408"/>
                  </a:lnTo>
                  <a:close/>
                  <a:moveTo>
                    <a:pt x="518" y="408"/>
                  </a:moveTo>
                  <a:lnTo>
                    <a:pt x="518" y="378"/>
                  </a:lnTo>
                  <a:lnTo>
                    <a:pt x="593" y="378"/>
                  </a:lnTo>
                  <a:lnTo>
                    <a:pt x="593" y="408"/>
                  </a:lnTo>
                  <a:lnTo>
                    <a:pt x="518" y="408"/>
                  </a:lnTo>
                  <a:close/>
                  <a:moveTo>
                    <a:pt x="606" y="408"/>
                  </a:moveTo>
                  <a:lnTo>
                    <a:pt x="606" y="378"/>
                  </a:lnTo>
                  <a:lnTo>
                    <a:pt x="637" y="378"/>
                  </a:lnTo>
                  <a:lnTo>
                    <a:pt x="637" y="408"/>
                  </a:lnTo>
                  <a:lnTo>
                    <a:pt x="606" y="408"/>
                  </a:lnTo>
                  <a:close/>
                  <a:moveTo>
                    <a:pt x="216" y="383"/>
                  </a:moveTo>
                  <a:lnTo>
                    <a:pt x="216" y="348"/>
                  </a:lnTo>
                  <a:lnTo>
                    <a:pt x="234" y="348"/>
                  </a:lnTo>
                  <a:lnTo>
                    <a:pt x="234" y="383"/>
                  </a:lnTo>
                  <a:lnTo>
                    <a:pt x="216" y="383"/>
                  </a:lnTo>
                  <a:close/>
                  <a:moveTo>
                    <a:pt x="283" y="383"/>
                  </a:moveTo>
                  <a:lnTo>
                    <a:pt x="283" y="348"/>
                  </a:lnTo>
                  <a:lnTo>
                    <a:pt x="308" y="348"/>
                  </a:lnTo>
                  <a:lnTo>
                    <a:pt x="308" y="383"/>
                  </a:lnTo>
                  <a:lnTo>
                    <a:pt x="283" y="383"/>
                  </a:lnTo>
                  <a:close/>
                  <a:moveTo>
                    <a:pt x="358" y="383"/>
                  </a:moveTo>
                  <a:lnTo>
                    <a:pt x="358" y="348"/>
                  </a:lnTo>
                  <a:lnTo>
                    <a:pt x="375" y="348"/>
                  </a:lnTo>
                  <a:lnTo>
                    <a:pt x="375" y="383"/>
                  </a:lnTo>
                  <a:lnTo>
                    <a:pt x="358" y="383"/>
                  </a:lnTo>
                  <a:close/>
                  <a:moveTo>
                    <a:pt x="650" y="383"/>
                  </a:moveTo>
                  <a:lnTo>
                    <a:pt x="650" y="348"/>
                  </a:lnTo>
                  <a:lnTo>
                    <a:pt x="667" y="348"/>
                  </a:lnTo>
                  <a:lnTo>
                    <a:pt x="667" y="383"/>
                  </a:lnTo>
                  <a:lnTo>
                    <a:pt x="650" y="383"/>
                  </a:lnTo>
                  <a:close/>
                  <a:moveTo>
                    <a:pt x="717" y="383"/>
                  </a:moveTo>
                  <a:lnTo>
                    <a:pt x="717" y="348"/>
                  </a:lnTo>
                  <a:lnTo>
                    <a:pt x="742" y="348"/>
                  </a:lnTo>
                  <a:lnTo>
                    <a:pt x="742" y="383"/>
                  </a:lnTo>
                  <a:lnTo>
                    <a:pt x="717" y="383"/>
                  </a:lnTo>
                  <a:close/>
                  <a:moveTo>
                    <a:pt x="791" y="383"/>
                  </a:moveTo>
                  <a:lnTo>
                    <a:pt x="791" y="348"/>
                  </a:lnTo>
                  <a:lnTo>
                    <a:pt x="809" y="348"/>
                  </a:lnTo>
                  <a:lnTo>
                    <a:pt x="809" y="383"/>
                  </a:lnTo>
                  <a:lnTo>
                    <a:pt x="791" y="383"/>
                  </a:lnTo>
                  <a:close/>
                  <a:moveTo>
                    <a:pt x="390" y="365"/>
                  </a:moveTo>
                  <a:lnTo>
                    <a:pt x="390" y="335"/>
                  </a:lnTo>
                  <a:lnTo>
                    <a:pt x="463" y="335"/>
                  </a:lnTo>
                  <a:lnTo>
                    <a:pt x="463" y="365"/>
                  </a:lnTo>
                  <a:lnTo>
                    <a:pt x="390" y="365"/>
                  </a:lnTo>
                  <a:close/>
                  <a:moveTo>
                    <a:pt x="476" y="365"/>
                  </a:moveTo>
                  <a:lnTo>
                    <a:pt x="476" y="335"/>
                  </a:lnTo>
                  <a:lnTo>
                    <a:pt x="549" y="335"/>
                  </a:lnTo>
                  <a:lnTo>
                    <a:pt x="549" y="365"/>
                  </a:lnTo>
                  <a:lnTo>
                    <a:pt x="476" y="365"/>
                  </a:lnTo>
                  <a:close/>
                  <a:moveTo>
                    <a:pt x="562" y="365"/>
                  </a:moveTo>
                  <a:lnTo>
                    <a:pt x="562" y="335"/>
                  </a:lnTo>
                  <a:lnTo>
                    <a:pt x="637" y="335"/>
                  </a:lnTo>
                  <a:lnTo>
                    <a:pt x="637" y="365"/>
                  </a:lnTo>
                  <a:lnTo>
                    <a:pt x="562" y="365"/>
                  </a:lnTo>
                  <a:close/>
                  <a:moveTo>
                    <a:pt x="390" y="322"/>
                  </a:moveTo>
                  <a:lnTo>
                    <a:pt x="390" y="310"/>
                  </a:lnTo>
                  <a:lnTo>
                    <a:pt x="637" y="310"/>
                  </a:lnTo>
                  <a:lnTo>
                    <a:pt x="637" y="322"/>
                  </a:lnTo>
                  <a:lnTo>
                    <a:pt x="390" y="322"/>
                  </a:lnTo>
                  <a:close/>
                  <a:moveTo>
                    <a:pt x="118" y="358"/>
                  </a:moveTo>
                  <a:lnTo>
                    <a:pt x="118" y="358"/>
                  </a:lnTo>
                  <a:lnTo>
                    <a:pt x="116" y="341"/>
                  </a:lnTo>
                  <a:lnTo>
                    <a:pt x="112" y="322"/>
                  </a:lnTo>
                  <a:lnTo>
                    <a:pt x="107" y="304"/>
                  </a:lnTo>
                  <a:lnTo>
                    <a:pt x="101" y="286"/>
                  </a:lnTo>
                  <a:lnTo>
                    <a:pt x="375" y="286"/>
                  </a:lnTo>
                  <a:lnTo>
                    <a:pt x="375" y="335"/>
                  </a:lnTo>
                  <a:lnTo>
                    <a:pt x="345" y="335"/>
                  </a:lnTo>
                  <a:lnTo>
                    <a:pt x="345" y="383"/>
                  </a:lnTo>
                  <a:lnTo>
                    <a:pt x="321" y="383"/>
                  </a:lnTo>
                  <a:lnTo>
                    <a:pt x="321" y="335"/>
                  </a:lnTo>
                  <a:lnTo>
                    <a:pt x="270" y="335"/>
                  </a:lnTo>
                  <a:lnTo>
                    <a:pt x="270" y="383"/>
                  </a:lnTo>
                  <a:lnTo>
                    <a:pt x="247" y="383"/>
                  </a:lnTo>
                  <a:lnTo>
                    <a:pt x="247" y="335"/>
                  </a:lnTo>
                  <a:lnTo>
                    <a:pt x="203" y="335"/>
                  </a:lnTo>
                  <a:lnTo>
                    <a:pt x="203" y="427"/>
                  </a:lnTo>
                  <a:lnTo>
                    <a:pt x="119" y="427"/>
                  </a:lnTo>
                  <a:lnTo>
                    <a:pt x="119" y="427"/>
                  </a:lnTo>
                  <a:lnTo>
                    <a:pt x="118" y="358"/>
                  </a:lnTo>
                  <a:lnTo>
                    <a:pt x="118" y="358"/>
                  </a:lnTo>
                  <a:close/>
                  <a:moveTo>
                    <a:pt x="680" y="383"/>
                  </a:moveTo>
                  <a:lnTo>
                    <a:pt x="680" y="335"/>
                  </a:lnTo>
                  <a:lnTo>
                    <a:pt x="650" y="335"/>
                  </a:lnTo>
                  <a:lnTo>
                    <a:pt x="650" y="286"/>
                  </a:lnTo>
                  <a:lnTo>
                    <a:pt x="924" y="286"/>
                  </a:lnTo>
                  <a:lnTo>
                    <a:pt x="924" y="286"/>
                  </a:lnTo>
                  <a:lnTo>
                    <a:pt x="918" y="304"/>
                  </a:lnTo>
                  <a:lnTo>
                    <a:pt x="913" y="322"/>
                  </a:lnTo>
                  <a:lnTo>
                    <a:pt x="909" y="341"/>
                  </a:lnTo>
                  <a:lnTo>
                    <a:pt x="907" y="358"/>
                  </a:lnTo>
                  <a:lnTo>
                    <a:pt x="907" y="358"/>
                  </a:lnTo>
                  <a:lnTo>
                    <a:pt x="907" y="358"/>
                  </a:lnTo>
                  <a:lnTo>
                    <a:pt x="906" y="427"/>
                  </a:lnTo>
                  <a:lnTo>
                    <a:pt x="822" y="427"/>
                  </a:lnTo>
                  <a:lnTo>
                    <a:pt x="822" y="335"/>
                  </a:lnTo>
                  <a:lnTo>
                    <a:pt x="779" y="335"/>
                  </a:lnTo>
                  <a:lnTo>
                    <a:pt x="779" y="383"/>
                  </a:lnTo>
                  <a:lnTo>
                    <a:pt x="755" y="383"/>
                  </a:lnTo>
                  <a:lnTo>
                    <a:pt x="755" y="335"/>
                  </a:lnTo>
                  <a:lnTo>
                    <a:pt x="704" y="335"/>
                  </a:lnTo>
                  <a:lnTo>
                    <a:pt x="704" y="383"/>
                  </a:lnTo>
                  <a:lnTo>
                    <a:pt x="680" y="383"/>
                  </a:lnTo>
                  <a:close/>
                  <a:moveTo>
                    <a:pt x="390" y="297"/>
                  </a:moveTo>
                  <a:lnTo>
                    <a:pt x="390" y="262"/>
                  </a:lnTo>
                  <a:lnTo>
                    <a:pt x="413" y="262"/>
                  </a:lnTo>
                  <a:lnTo>
                    <a:pt x="413" y="297"/>
                  </a:lnTo>
                  <a:lnTo>
                    <a:pt x="390" y="297"/>
                  </a:lnTo>
                  <a:close/>
                  <a:moveTo>
                    <a:pt x="464" y="297"/>
                  </a:moveTo>
                  <a:lnTo>
                    <a:pt x="464" y="262"/>
                  </a:lnTo>
                  <a:lnTo>
                    <a:pt x="488" y="262"/>
                  </a:lnTo>
                  <a:lnTo>
                    <a:pt x="488" y="297"/>
                  </a:lnTo>
                  <a:lnTo>
                    <a:pt x="464" y="297"/>
                  </a:lnTo>
                  <a:close/>
                  <a:moveTo>
                    <a:pt x="537" y="297"/>
                  </a:moveTo>
                  <a:lnTo>
                    <a:pt x="537" y="262"/>
                  </a:lnTo>
                  <a:lnTo>
                    <a:pt x="561" y="262"/>
                  </a:lnTo>
                  <a:lnTo>
                    <a:pt x="561" y="297"/>
                  </a:lnTo>
                  <a:lnTo>
                    <a:pt x="537" y="297"/>
                  </a:lnTo>
                  <a:close/>
                  <a:moveTo>
                    <a:pt x="612" y="297"/>
                  </a:moveTo>
                  <a:lnTo>
                    <a:pt x="612" y="262"/>
                  </a:lnTo>
                  <a:lnTo>
                    <a:pt x="637" y="262"/>
                  </a:lnTo>
                  <a:lnTo>
                    <a:pt x="637" y="297"/>
                  </a:lnTo>
                  <a:lnTo>
                    <a:pt x="612" y="297"/>
                  </a:lnTo>
                  <a:close/>
                  <a:moveTo>
                    <a:pt x="514" y="119"/>
                  </a:moveTo>
                  <a:lnTo>
                    <a:pt x="514" y="119"/>
                  </a:lnTo>
                  <a:lnTo>
                    <a:pt x="546" y="116"/>
                  </a:lnTo>
                  <a:lnTo>
                    <a:pt x="577" y="113"/>
                  </a:lnTo>
                  <a:lnTo>
                    <a:pt x="609" y="107"/>
                  </a:lnTo>
                  <a:lnTo>
                    <a:pt x="642" y="100"/>
                  </a:lnTo>
                  <a:lnTo>
                    <a:pt x="673" y="90"/>
                  </a:lnTo>
                  <a:lnTo>
                    <a:pt x="705" y="78"/>
                  </a:lnTo>
                  <a:lnTo>
                    <a:pt x="736" y="65"/>
                  </a:lnTo>
                  <a:lnTo>
                    <a:pt x="768" y="51"/>
                  </a:lnTo>
                  <a:lnTo>
                    <a:pt x="768" y="51"/>
                  </a:lnTo>
                  <a:lnTo>
                    <a:pt x="785" y="39"/>
                  </a:lnTo>
                  <a:lnTo>
                    <a:pt x="800" y="31"/>
                  </a:lnTo>
                  <a:lnTo>
                    <a:pt x="808" y="28"/>
                  </a:lnTo>
                  <a:lnTo>
                    <a:pt x="808" y="28"/>
                  </a:lnTo>
                  <a:lnTo>
                    <a:pt x="816" y="34"/>
                  </a:lnTo>
                  <a:lnTo>
                    <a:pt x="837" y="50"/>
                  </a:lnTo>
                  <a:lnTo>
                    <a:pt x="899" y="102"/>
                  </a:lnTo>
                  <a:lnTo>
                    <a:pt x="1000" y="186"/>
                  </a:lnTo>
                  <a:lnTo>
                    <a:pt x="1000" y="186"/>
                  </a:lnTo>
                  <a:lnTo>
                    <a:pt x="990" y="194"/>
                  </a:lnTo>
                  <a:lnTo>
                    <a:pt x="980" y="202"/>
                  </a:lnTo>
                  <a:lnTo>
                    <a:pt x="971" y="211"/>
                  </a:lnTo>
                  <a:lnTo>
                    <a:pt x="963" y="221"/>
                  </a:lnTo>
                  <a:lnTo>
                    <a:pt x="954" y="231"/>
                  </a:lnTo>
                  <a:lnTo>
                    <a:pt x="946" y="241"/>
                  </a:lnTo>
                  <a:lnTo>
                    <a:pt x="940" y="253"/>
                  </a:lnTo>
                  <a:lnTo>
                    <a:pt x="933" y="265"/>
                  </a:lnTo>
                  <a:lnTo>
                    <a:pt x="650" y="265"/>
                  </a:lnTo>
                  <a:lnTo>
                    <a:pt x="650" y="249"/>
                  </a:lnTo>
                  <a:lnTo>
                    <a:pt x="637" y="249"/>
                  </a:lnTo>
                  <a:lnTo>
                    <a:pt x="637" y="249"/>
                  </a:lnTo>
                  <a:lnTo>
                    <a:pt x="599" y="249"/>
                  </a:lnTo>
                  <a:lnTo>
                    <a:pt x="599" y="297"/>
                  </a:lnTo>
                  <a:lnTo>
                    <a:pt x="574" y="297"/>
                  </a:lnTo>
                  <a:lnTo>
                    <a:pt x="574" y="249"/>
                  </a:lnTo>
                  <a:lnTo>
                    <a:pt x="524" y="249"/>
                  </a:lnTo>
                  <a:lnTo>
                    <a:pt x="524" y="262"/>
                  </a:lnTo>
                  <a:lnTo>
                    <a:pt x="524" y="297"/>
                  </a:lnTo>
                  <a:lnTo>
                    <a:pt x="501" y="297"/>
                  </a:lnTo>
                  <a:lnTo>
                    <a:pt x="501" y="262"/>
                  </a:lnTo>
                  <a:lnTo>
                    <a:pt x="501" y="249"/>
                  </a:lnTo>
                  <a:lnTo>
                    <a:pt x="451" y="249"/>
                  </a:lnTo>
                  <a:lnTo>
                    <a:pt x="451" y="297"/>
                  </a:lnTo>
                  <a:lnTo>
                    <a:pt x="426" y="297"/>
                  </a:lnTo>
                  <a:lnTo>
                    <a:pt x="426" y="249"/>
                  </a:lnTo>
                  <a:lnTo>
                    <a:pt x="390" y="249"/>
                  </a:lnTo>
                  <a:lnTo>
                    <a:pt x="390" y="249"/>
                  </a:lnTo>
                  <a:lnTo>
                    <a:pt x="375" y="249"/>
                  </a:lnTo>
                  <a:lnTo>
                    <a:pt x="375" y="265"/>
                  </a:lnTo>
                  <a:lnTo>
                    <a:pt x="92" y="265"/>
                  </a:lnTo>
                  <a:lnTo>
                    <a:pt x="92" y="265"/>
                  </a:lnTo>
                  <a:lnTo>
                    <a:pt x="85" y="253"/>
                  </a:lnTo>
                  <a:lnTo>
                    <a:pt x="79" y="241"/>
                  </a:lnTo>
                  <a:lnTo>
                    <a:pt x="71" y="231"/>
                  </a:lnTo>
                  <a:lnTo>
                    <a:pt x="62" y="221"/>
                  </a:lnTo>
                  <a:lnTo>
                    <a:pt x="54" y="211"/>
                  </a:lnTo>
                  <a:lnTo>
                    <a:pt x="45" y="202"/>
                  </a:lnTo>
                  <a:lnTo>
                    <a:pt x="35" y="194"/>
                  </a:lnTo>
                  <a:lnTo>
                    <a:pt x="25" y="186"/>
                  </a:lnTo>
                  <a:lnTo>
                    <a:pt x="25" y="186"/>
                  </a:lnTo>
                  <a:lnTo>
                    <a:pt x="126" y="102"/>
                  </a:lnTo>
                  <a:lnTo>
                    <a:pt x="188" y="50"/>
                  </a:lnTo>
                  <a:lnTo>
                    <a:pt x="209" y="34"/>
                  </a:lnTo>
                  <a:lnTo>
                    <a:pt x="217" y="28"/>
                  </a:lnTo>
                  <a:lnTo>
                    <a:pt x="217" y="28"/>
                  </a:lnTo>
                  <a:lnTo>
                    <a:pt x="225" y="31"/>
                  </a:lnTo>
                  <a:lnTo>
                    <a:pt x="240" y="39"/>
                  </a:lnTo>
                  <a:lnTo>
                    <a:pt x="259" y="51"/>
                  </a:lnTo>
                  <a:lnTo>
                    <a:pt x="259" y="51"/>
                  </a:lnTo>
                  <a:lnTo>
                    <a:pt x="289" y="65"/>
                  </a:lnTo>
                  <a:lnTo>
                    <a:pt x="320" y="78"/>
                  </a:lnTo>
                  <a:lnTo>
                    <a:pt x="352" y="90"/>
                  </a:lnTo>
                  <a:lnTo>
                    <a:pt x="383" y="100"/>
                  </a:lnTo>
                  <a:lnTo>
                    <a:pt x="416" y="107"/>
                  </a:lnTo>
                  <a:lnTo>
                    <a:pt x="448" y="113"/>
                  </a:lnTo>
                  <a:lnTo>
                    <a:pt x="479" y="116"/>
                  </a:lnTo>
                  <a:lnTo>
                    <a:pt x="511" y="119"/>
                  </a:lnTo>
                  <a:lnTo>
                    <a:pt x="511" y="119"/>
                  </a:lnTo>
                  <a:lnTo>
                    <a:pt x="513" y="119"/>
                  </a:lnTo>
                  <a:lnTo>
                    <a:pt x="513" y="119"/>
                  </a:lnTo>
                  <a:lnTo>
                    <a:pt x="513" y="119"/>
                  </a:lnTo>
                  <a:lnTo>
                    <a:pt x="513" y="119"/>
                  </a:lnTo>
                  <a:lnTo>
                    <a:pt x="513" y="119"/>
                  </a:lnTo>
                  <a:lnTo>
                    <a:pt x="513" y="119"/>
                  </a:lnTo>
                  <a:lnTo>
                    <a:pt x="514" y="119"/>
                  </a:lnTo>
                  <a:close/>
                  <a:moveTo>
                    <a:pt x="809" y="0"/>
                  </a:moveTo>
                  <a:lnTo>
                    <a:pt x="809" y="0"/>
                  </a:lnTo>
                  <a:lnTo>
                    <a:pt x="804" y="2"/>
                  </a:lnTo>
                  <a:lnTo>
                    <a:pt x="796" y="5"/>
                  </a:lnTo>
                  <a:lnTo>
                    <a:pt x="779" y="16"/>
                  </a:lnTo>
                  <a:lnTo>
                    <a:pt x="757" y="31"/>
                  </a:lnTo>
                  <a:lnTo>
                    <a:pt x="757" y="31"/>
                  </a:lnTo>
                  <a:lnTo>
                    <a:pt x="727" y="45"/>
                  </a:lnTo>
                  <a:lnTo>
                    <a:pt x="698" y="58"/>
                  </a:lnTo>
                  <a:lnTo>
                    <a:pt x="667" y="69"/>
                  </a:lnTo>
                  <a:lnTo>
                    <a:pt x="637" y="77"/>
                  </a:lnTo>
                  <a:lnTo>
                    <a:pt x="606" y="84"/>
                  </a:lnTo>
                  <a:lnTo>
                    <a:pt x="575" y="90"/>
                  </a:lnTo>
                  <a:lnTo>
                    <a:pt x="544" y="94"/>
                  </a:lnTo>
                  <a:lnTo>
                    <a:pt x="514" y="96"/>
                  </a:lnTo>
                  <a:lnTo>
                    <a:pt x="514" y="96"/>
                  </a:lnTo>
                  <a:lnTo>
                    <a:pt x="513" y="96"/>
                  </a:lnTo>
                  <a:lnTo>
                    <a:pt x="513" y="96"/>
                  </a:lnTo>
                  <a:lnTo>
                    <a:pt x="513" y="96"/>
                  </a:lnTo>
                  <a:lnTo>
                    <a:pt x="513" y="96"/>
                  </a:lnTo>
                  <a:lnTo>
                    <a:pt x="513" y="96"/>
                  </a:lnTo>
                  <a:lnTo>
                    <a:pt x="513" y="96"/>
                  </a:lnTo>
                  <a:lnTo>
                    <a:pt x="511" y="96"/>
                  </a:lnTo>
                  <a:lnTo>
                    <a:pt x="511" y="96"/>
                  </a:lnTo>
                  <a:lnTo>
                    <a:pt x="481" y="94"/>
                  </a:lnTo>
                  <a:lnTo>
                    <a:pt x="450" y="90"/>
                  </a:lnTo>
                  <a:lnTo>
                    <a:pt x="419" y="84"/>
                  </a:lnTo>
                  <a:lnTo>
                    <a:pt x="388" y="77"/>
                  </a:lnTo>
                  <a:lnTo>
                    <a:pt x="358" y="69"/>
                  </a:lnTo>
                  <a:lnTo>
                    <a:pt x="327" y="58"/>
                  </a:lnTo>
                  <a:lnTo>
                    <a:pt x="298" y="45"/>
                  </a:lnTo>
                  <a:lnTo>
                    <a:pt x="268" y="31"/>
                  </a:lnTo>
                  <a:lnTo>
                    <a:pt x="268" y="31"/>
                  </a:lnTo>
                  <a:lnTo>
                    <a:pt x="246" y="16"/>
                  </a:lnTo>
                  <a:lnTo>
                    <a:pt x="229" y="5"/>
                  </a:lnTo>
                  <a:lnTo>
                    <a:pt x="221" y="2"/>
                  </a:lnTo>
                  <a:lnTo>
                    <a:pt x="216" y="0"/>
                  </a:lnTo>
                  <a:lnTo>
                    <a:pt x="216" y="0"/>
                  </a:lnTo>
                  <a:lnTo>
                    <a:pt x="216" y="0"/>
                  </a:lnTo>
                  <a:lnTo>
                    <a:pt x="216" y="0"/>
                  </a:lnTo>
                  <a:lnTo>
                    <a:pt x="212" y="3"/>
                  </a:lnTo>
                  <a:lnTo>
                    <a:pt x="205" y="8"/>
                  </a:lnTo>
                  <a:lnTo>
                    <a:pt x="182" y="26"/>
                  </a:lnTo>
                  <a:lnTo>
                    <a:pt x="114" y="83"/>
                  </a:lnTo>
                  <a:lnTo>
                    <a:pt x="7" y="175"/>
                  </a:lnTo>
                  <a:lnTo>
                    <a:pt x="7" y="175"/>
                  </a:lnTo>
                  <a:lnTo>
                    <a:pt x="7" y="175"/>
                  </a:lnTo>
                  <a:lnTo>
                    <a:pt x="7" y="175"/>
                  </a:lnTo>
                  <a:lnTo>
                    <a:pt x="6" y="176"/>
                  </a:lnTo>
                  <a:lnTo>
                    <a:pt x="3" y="179"/>
                  </a:lnTo>
                  <a:lnTo>
                    <a:pt x="1" y="184"/>
                  </a:lnTo>
                  <a:lnTo>
                    <a:pt x="0" y="193"/>
                  </a:lnTo>
                  <a:lnTo>
                    <a:pt x="0" y="193"/>
                  </a:lnTo>
                  <a:lnTo>
                    <a:pt x="9" y="200"/>
                  </a:lnTo>
                  <a:lnTo>
                    <a:pt x="19" y="207"/>
                  </a:lnTo>
                  <a:lnTo>
                    <a:pt x="28" y="215"/>
                  </a:lnTo>
                  <a:lnTo>
                    <a:pt x="36" y="224"/>
                  </a:lnTo>
                  <a:lnTo>
                    <a:pt x="52" y="243"/>
                  </a:lnTo>
                  <a:lnTo>
                    <a:pt x="66" y="264"/>
                  </a:lnTo>
                  <a:lnTo>
                    <a:pt x="77" y="286"/>
                  </a:lnTo>
                  <a:lnTo>
                    <a:pt x="86" y="310"/>
                  </a:lnTo>
                  <a:lnTo>
                    <a:pt x="93" y="335"/>
                  </a:lnTo>
                  <a:lnTo>
                    <a:pt x="96" y="348"/>
                  </a:lnTo>
                  <a:lnTo>
                    <a:pt x="98" y="361"/>
                  </a:lnTo>
                  <a:lnTo>
                    <a:pt x="100" y="570"/>
                  </a:lnTo>
                  <a:lnTo>
                    <a:pt x="100" y="570"/>
                  </a:lnTo>
                  <a:lnTo>
                    <a:pt x="100" y="609"/>
                  </a:lnTo>
                  <a:lnTo>
                    <a:pt x="103" y="647"/>
                  </a:lnTo>
                  <a:lnTo>
                    <a:pt x="105" y="667"/>
                  </a:lnTo>
                  <a:lnTo>
                    <a:pt x="109" y="686"/>
                  </a:lnTo>
                  <a:lnTo>
                    <a:pt x="112" y="704"/>
                  </a:lnTo>
                  <a:lnTo>
                    <a:pt x="118" y="722"/>
                  </a:lnTo>
                  <a:lnTo>
                    <a:pt x="118" y="722"/>
                  </a:lnTo>
                  <a:lnTo>
                    <a:pt x="118" y="720"/>
                  </a:lnTo>
                  <a:lnTo>
                    <a:pt x="118" y="720"/>
                  </a:lnTo>
                  <a:lnTo>
                    <a:pt x="130" y="746"/>
                  </a:lnTo>
                  <a:lnTo>
                    <a:pt x="143" y="769"/>
                  </a:lnTo>
                  <a:lnTo>
                    <a:pt x="158" y="793"/>
                  </a:lnTo>
                  <a:lnTo>
                    <a:pt x="176" y="814"/>
                  </a:lnTo>
                  <a:lnTo>
                    <a:pt x="196" y="836"/>
                  </a:lnTo>
                  <a:lnTo>
                    <a:pt x="217" y="853"/>
                  </a:lnTo>
                  <a:lnTo>
                    <a:pt x="241" y="871"/>
                  </a:lnTo>
                  <a:lnTo>
                    <a:pt x="267" y="885"/>
                  </a:lnTo>
                  <a:lnTo>
                    <a:pt x="268" y="886"/>
                  </a:lnTo>
                  <a:lnTo>
                    <a:pt x="268" y="886"/>
                  </a:lnTo>
                  <a:lnTo>
                    <a:pt x="308" y="901"/>
                  </a:lnTo>
                  <a:lnTo>
                    <a:pt x="345" y="911"/>
                  </a:lnTo>
                  <a:lnTo>
                    <a:pt x="377" y="921"/>
                  </a:lnTo>
                  <a:lnTo>
                    <a:pt x="405" y="931"/>
                  </a:lnTo>
                  <a:lnTo>
                    <a:pt x="419" y="937"/>
                  </a:lnTo>
                  <a:lnTo>
                    <a:pt x="432" y="944"/>
                  </a:lnTo>
                  <a:lnTo>
                    <a:pt x="445" y="953"/>
                  </a:lnTo>
                  <a:lnTo>
                    <a:pt x="458" y="962"/>
                  </a:lnTo>
                  <a:lnTo>
                    <a:pt x="470" y="974"/>
                  </a:lnTo>
                  <a:lnTo>
                    <a:pt x="483" y="987"/>
                  </a:lnTo>
                  <a:lnTo>
                    <a:pt x="497" y="1001"/>
                  </a:lnTo>
                  <a:lnTo>
                    <a:pt x="510" y="1019"/>
                  </a:lnTo>
                  <a:lnTo>
                    <a:pt x="510" y="1019"/>
                  </a:lnTo>
                  <a:lnTo>
                    <a:pt x="511" y="1023"/>
                  </a:lnTo>
                  <a:lnTo>
                    <a:pt x="511" y="1023"/>
                  </a:lnTo>
                  <a:lnTo>
                    <a:pt x="513" y="1021"/>
                  </a:lnTo>
                  <a:lnTo>
                    <a:pt x="513" y="1021"/>
                  </a:lnTo>
                  <a:lnTo>
                    <a:pt x="514" y="1023"/>
                  </a:lnTo>
                  <a:lnTo>
                    <a:pt x="514" y="1023"/>
                  </a:lnTo>
                  <a:lnTo>
                    <a:pt x="515" y="1019"/>
                  </a:lnTo>
                  <a:lnTo>
                    <a:pt x="515" y="1019"/>
                  </a:lnTo>
                  <a:lnTo>
                    <a:pt x="528" y="1001"/>
                  </a:lnTo>
                  <a:lnTo>
                    <a:pt x="542" y="987"/>
                  </a:lnTo>
                  <a:lnTo>
                    <a:pt x="555" y="974"/>
                  </a:lnTo>
                  <a:lnTo>
                    <a:pt x="567" y="962"/>
                  </a:lnTo>
                  <a:lnTo>
                    <a:pt x="580" y="953"/>
                  </a:lnTo>
                  <a:lnTo>
                    <a:pt x="593" y="944"/>
                  </a:lnTo>
                  <a:lnTo>
                    <a:pt x="606" y="937"/>
                  </a:lnTo>
                  <a:lnTo>
                    <a:pt x="620" y="931"/>
                  </a:lnTo>
                  <a:lnTo>
                    <a:pt x="648" y="921"/>
                  </a:lnTo>
                  <a:lnTo>
                    <a:pt x="680" y="911"/>
                  </a:lnTo>
                  <a:lnTo>
                    <a:pt x="717" y="901"/>
                  </a:lnTo>
                  <a:lnTo>
                    <a:pt x="757" y="886"/>
                  </a:lnTo>
                  <a:lnTo>
                    <a:pt x="759" y="885"/>
                  </a:lnTo>
                  <a:lnTo>
                    <a:pt x="759" y="885"/>
                  </a:lnTo>
                  <a:lnTo>
                    <a:pt x="784" y="871"/>
                  </a:lnTo>
                  <a:lnTo>
                    <a:pt x="808" y="853"/>
                  </a:lnTo>
                  <a:lnTo>
                    <a:pt x="829" y="836"/>
                  </a:lnTo>
                  <a:lnTo>
                    <a:pt x="849" y="814"/>
                  </a:lnTo>
                  <a:lnTo>
                    <a:pt x="867" y="793"/>
                  </a:lnTo>
                  <a:lnTo>
                    <a:pt x="882" y="769"/>
                  </a:lnTo>
                  <a:lnTo>
                    <a:pt x="895" y="746"/>
                  </a:lnTo>
                  <a:lnTo>
                    <a:pt x="907" y="720"/>
                  </a:lnTo>
                  <a:lnTo>
                    <a:pt x="907" y="720"/>
                  </a:lnTo>
                  <a:lnTo>
                    <a:pt x="907" y="722"/>
                  </a:lnTo>
                  <a:lnTo>
                    <a:pt x="907" y="722"/>
                  </a:lnTo>
                  <a:lnTo>
                    <a:pt x="913" y="704"/>
                  </a:lnTo>
                  <a:lnTo>
                    <a:pt x="916" y="686"/>
                  </a:lnTo>
                  <a:lnTo>
                    <a:pt x="920" y="667"/>
                  </a:lnTo>
                  <a:lnTo>
                    <a:pt x="922" y="647"/>
                  </a:lnTo>
                  <a:lnTo>
                    <a:pt x="925" y="609"/>
                  </a:lnTo>
                  <a:lnTo>
                    <a:pt x="925" y="570"/>
                  </a:lnTo>
                  <a:lnTo>
                    <a:pt x="927" y="361"/>
                  </a:lnTo>
                  <a:lnTo>
                    <a:pt x="927" y="361"/>
                  </a:lnTo>
                  <a:lnTo>
                    <a:pt x="929" y="348"/>
                  </a:lnTo>
                  <a:lnTo>
                    <a:pt x="932" y="335"/>
                  </a:lnTo>
                  <a:lnTo>
                    <a:pt x="939" y="310"/>
                  </a:lnTo>
                  <a:lnTo>
                    <a:pt x="948" y="286"/>
                  </a:lnTo>
                  <a:lnTo>
                    <a:pt x="959" y="264"/>
                  </a:lnTo>
                  <a:lnTo>
                    <a:pt x="973" y="243"/>
                  </a:lnTo>
                  <a:lnTo>
                    <a:pt x="989" y="224"/>
                  </a:lnTo>
                  <a:lnTo>
                    <a:pt x="997" y="215"/>
                  </a:lnTo>
                  <a:lnTo>
                    <a:pt x="1006" y="207"/>
                  </a:lnTo>
                  <a:lnTo>
                    <a:pt x="1016" y="200"/>
                  </a:lnTo>
                  <a:lnTo>
                    <a:pt x="1025" y="193"/>
                  </a:lnTo>
                  <a:lnTo>
                    <a:pt x="1025" y="193"/>
                  </a:lnTo>
                  <a:lnTo>
                    <a:pt x="1024" y="184"/>
                  </a:lnTo>
                  <a:lnTo>
                    <a:pt x="1022" y="179"/>
                  </a:lnTo>
                  <a:lnTo>
                    <a:pt x="1019" y="176"/>
                  </a:lnTo>
                  <a:lnTo>
                    <a:pt x="1018" y="175"/>
                  </a:lnTo>
                  <a:lnTo>
                    <a:pt x="1018" y="175"/>
                  </a:lnTo>
                  <a:lnTo>
                    <a:pt x="1018" y="175"/>
                  </a:lnTo>
                  <a:lnTo>
                    <a:pt x="1018" y="175"/>
                  </a:lnTo>
                  <a:lnTo>
                    <a:pt x="911" y="83"/>
                  </a:lnTo>
                  <a:lnTo>
                    <a:pt x="843" y="26"/>
                  </a:lnTo>
                  <a:lnTo>
                    <a:pt x="820" y="8"/>
                  </a:lnTo>
                  <a:lnTo>
                    <a:pt x="813" y="3"/>
                  </a:lnTo>
                  <a:lnTo>
                    <a:pt x="809" y="0"/>
                  </a:lnTo>
                  <a:lnTo>
                    <a:pt x="809" y="0"/>
                  </a:lnTo>
                  <a:lnTo>
                    <a:pt x="809" y="0"/>
                  </a:lnTo>
                  <a:close/>
                </a:path>
              </a:pathLst>
            </a:custGeom>
            <a:solidFill>
              <a:schemeClr val="bg1"/>
            </a:solidFill>
            <a:ln w="9525">
              <a:noFill/>
            </a:ln>
          </p:spPr>
          <p:txBody>
            <a:bodyPr/>
            <a:lstStyle/>
            <a:p>
              <a:endParaRPr lang="zh-CN" altLang="en-US"/>
            </a:p>
          </p:txBody>
        </p:sp>
        <p:sp>
          <p:nvSpPr>
            <p:cNvPr id="12295" name="未知"/>
            <p:cNvSpPr>
              <a:spLocks noEditPoints="1"/>
            </p:cNvSpPr>
            <p:nvPr/>
          </p:nvSpPr>
          <p:spPr>
            <a:xfrm>
              <a:off x="0" y="0"/>
              <a:ext cx="590" cy="589"/>
            </a:xfrm>
            <a:custGeom>
              <a:avLst/>
              <a:gdLst/>
              <a:ahLst/>
              <a:cxnLst/>
              <a:rect l="0" t="0" r="0" b="0"/>
              <a:pathLst>
                <a:path w="2835" h="2835">
                  <a:moveTo>
                    <a:pt x="1418" y="2752"/>
                  </a:moveTo>
                  <a:lnTo>
                    <a:pt x="1418" y="2752"/>
                  </a:lnTo>
                  <a:lnTo>
                    <a:pt x="1383" y="2752"/>
                  </a:lnTo>
                  <a:lnTo>
                    <a:pt x="1349" y="2750"/>
                  </a:lnTo>
                  <a:lnTo>
                    <a:pt x="1315" y="2749"/>
                  </a:lnTo>
                  <a:lnTo>
                    <a:pt x="1282" y="2745"/>
                  </a:lnTo>
                  <a:lnTo>
                    <a:pt x="1247" y="2742"/>
                  </a:lnTo>
                  <a:lnTo>
                    <a:pt x="1214" y="2737"/>
                  </a:lnTo>
                  <a:lnTo>
                    <a:pt x="1181" y="2731"/>
                  </a:lnTo>
                  <a:lnTo>
                    <a:pt x="1148" y="2725"/>
                  </a:lnTo>
                  <a:lnTo>
                    <a:pt x="1116" y="2718"/>
                  </a:lnTo>
                  <a:lnTo>
                    <a:pt x="1084" y="2710"/>
                  </a:lnTo>
                  <a:lnTo>
                    <a:pt x="1052" y="2702"/>
                  </a:lnTo>
                  <a:lnTo>
                    <a:pt x="1021" y="2692"/>
                  </a:lnTo>
                  <a:lnTo>
                    <a:pt x="990" y="2683"/>
                  </a:lnTo>
                  <a:lnTo>
                    <a:pt x="959" y="2671"/>
                  </a:lnTo>
                  <a:lnTo>
                    <a:pt x="928" y="2659"/>
                  </a:lnTo>
                  <a:lnTo>
                    <a:pt x="898" y="2647"/>
                  </a:lnTo>
                  <a:lnTo>
                    <a:pt x="868" y="2634"/>
                  </a:lnTo>
                  <a:lnTo>
                    <a:pt x="839" y="2620"/>
                  </a:lnTo>
                  <a:lnTo>
                    <a:pt x="810" y="2606"/>
                  </a:lnTo>
                  <a:lnTo>
                    <a:pt x="782" y="2590"/>
                  </a:lnTo>
                  <a:lnTo>
                    <a:pt x="754" y="2575"/>
                  </a:lnTo>
                  <a:lnTo>
                    <a:pt x="725" y="2559"/>
                  </a:lnTo>
                  <a:lnTo>
                    <a:pt x="698" y="2542"/>
                  </a:lnTo>
                  <a:lnTo>
                    <a:pt x="671" y="2524"/>
                  </a:lnTo>
                  <a:lnTo>
                    <a:pt x="645" y="2505"/>
                  </a:lnTo>
                  <a:lnTo>
                    <a:pt x="619" y="2487"/>
                  </a:lnTo>
                  <a:lnTo>
                    <a:pt x="594" y="2468"/>
                  </a:lnTo>
                  <a:lnTo>
                    <a:pt x="568" y="2448"/>
                  </a:lnTo>
                  <a:lnTo>
                    <a:pt x="545" y="2426"/>
                  </a:lnTo>
                  <a:lnTo>
                    <a:pt x="520" y="2405"/>
                  </a:lnTo>
                  <a:lnTo>
                    <a:pt x="497" y="2384"/>
                  </a:lnTo>
                  <a:lnTo>
                    <a:pt x="474" y="2361"/>
                  </a:lnTo>
                  <a:lnTo>
                    <a:pt x="451" y="2338"/>
                  </a:lnTo>
                  <a:lnTo>
                    <a:pt x="430" y="2315"/>
                  </a:lnTo>
                  <a:lnTo>
                    <a:pt x="409" y="2290"/>
                  </a:lnTo>
                  <a:lnTo>
                    <a:pt x="387" y="2267"/>
                  </a:lnTo>
                  <a:lnTo>
                    <a:pt x="367" y="2241"/>
                  </a:lnTo>
                  <a:lnTo>
                    <a:pt x="348" y="2216"/>
                  </a:lnTo>
                  <a:lnTo>
                    <a:pt x="330" y="2190"/>
                  </a:lnTo>
                  <a:lnTo>
                    <a:pt x="311" y="2164"/>
                  </a:lnTo>
                  <a:lnTo>
                    <a:pt x="293" y="2137"/>
                  </a:lnTo>
                  <a:lnTo>
                    <a:pt x="276" y="2110"/>
                  </a:lnTo>
                  <a:lnTo>
                    <a:pt x="260" y="2081"/>
                  </a:lnTo>
                  <a:lnTo>
                    <a:pt x="245" y="2053"/>
                  </a:lnTo>
                  <a:lnTo>
                    <a:pt x="229" y="2025"/>
                  </a:lnTo>
                  <a:lnTo>
                    <a:pt x="215" y="1996"/>
                  </a:lnTo>
                  <a:lnTo>
                    <a:pt x="201" y="1967"/>
                  </a:lnTo>
                  <a:lnTo>
                    <a:pt x="188" y="1937"/>
                  </a:lnTo>
                  <a:lnTo>
                    <a:pt x="176" y="1907"/>
                  </a:lnTo>
                  <a:lnTo>
                    <a:pt x="164" y="1876"/>
                  </a:lnTo>
                  <a:lnTo>
                    <a:pt x="152" y="1845"/>
                  </a:lnTo>
                  <a:lnTo>
                    <a:pt x="143" y="1814"/>
                  </a:lnTo>
                  <a:lnTo>
                    <a:pt x="133" y="1783"/>
                  </a:lnTo>
                  <a:lnTo>
                    <a:pt x="125" y="1751"/>
                  </a:lnTo>
                  <a:lnTo>
                    <a:pt x="117" y="1719"/>
                  </a:lnTo>
                  <a:lnTo>
                    <a:pt x="110" y="1687"/>
                  </a:lnTo>
                  <a:lnTo>
                    <a:pt x="104" y="1654"/>
                  </a:lnTo>
                  <a:lnTo>
                    <a:pt x="98" y="1621"/>
                  </a:lnTo>
                  <a:lnTo>
                    <a:pt x="93" y="1588"/>
                  </a:lnTo>
                  <a:lnTo>
                    <a:pt x="90" y="1553"/>
                  </a:lnTo>
                  <a:lnTo>
                    <a:pt x="86" y="1520"/>
                  </a:lnTo>
                  <a:lnTo>
                    <a:pt x="85" y="1486"/>
                  </a:lnTo>
                  <a:lnTo>
                    <a:pt x="83" y="1452"/>
                  </a:lnTo>
                  <a:lnTo>
                    <a:pt x="83" y="1418"/>
                  </a:lnTo>
                  <a:lnTo>
                    <a:pt x="83" y="1418"/>
                  </a:lnTo>
                  <a:lnTo>
                    <a:pt x="83" y="1383"/>
                  </a:lnTo>
                  <a:lnTo>
                    <a:pt x="85" y="1349"/>
                  </a:lnTo>
                  <a:lnTo>
                    <a:pt x="86" y="1315"/>
                  </a:lnTo>
                  <a:lnTo>
                    <a:pt x="90" y="1282"/>
                  </a:lnTo>
                  <a:lnTo>
                    <a:pt x="93" y="1247"/>
                  </a:lnTo>
                  <a:lnTo>
                    <a:pt x="98" y="1214"/>
                  </a:lnTo>
                  <a:lnTo>
                    <a:pt x="104" y="1181"/>
                  </a:lnTo>
                  <a:lnTo>
                    <a:pt x="110" y="1148"/>
                  </a:lnTo>
                  <a:lnTo>
                    <a:pt x="117" y="1116"/>
                  </a:lnTo>
                  <a:lnTo>
                    <a:pt x="125" y="1084"/>
                  </a:lnTo>
                  <a:lnTo>
                    <a:pt x="133" y="1052"/>
                  </a:lnTo>
                  <a:lnTo>
                    <a:pt x="143" y="1021"/>
                  </a:lnTo>
                  <a:lnTo>
                    <a:pt x="152" y="990"/>
                  </a:lnTo>
                  <a:lnTo>
                    <a:pt x="164" y="959"/>
                  </a:lnTo>
                  <a:lnTo>
                    <a:pt x="176" y="928"/>
                  </a:lnTo>
                  <a:lnTo>
                    <a:pt x="188" y="898"/>
                  </a:lnTo>
                  <a:lnTo>
                    <a:pt x="201" y="868"/>
                  </a:lnTo>
                  <a:lnTo>
                    <a:pt x="215" y="839"/>
                  </a:lnTo>
                  <a:lnTo>
                    <a:pt x="229" y="810"/>
                  </a:lnTo>
                  <a:lnTo>
                    <a:pt x="245" y="782"/>
                  </a:lnTo>
                  <a:lnTo>
                    <a:pt x="260" y="754"/>
                  </a:lnTo>
                  <a:lnTo>
                    <a:pt x="276" y="725"/>
                  </a:lnTo>
                  <a:lnTo>
                    <a:pt x="293" y="698"/>
                  </a:lnTo>
                  <a:lnTo>
                    <a:pt x="311" y="671"/>
                  </a:lnTo>
                  <a:lnTo>
                    <a:pt x="330" y="645"/>
                  </a:lnTo>
                  <a:lnTo>
                    <a:pt x="348" y="619"/>
                  </a:lnTo>
                  <a:lnTo>
                    <a:pt x="367" y="594"/>
                  </a:lnTo>
                  <a:lnTo>
                    <a:pt x="387" y="568"/>
                  </a:lnTo>
                  <a:lnTo>
                    <a:pt x="409" y="545"/>
                  </a:lnTo>
                  <a:lnTo>
                    <a:pt x="430" y="520"/>
                  </a:lnTo>
                  <a:lnTo>
                    <a:pt x="451" y="497"/>
                  </a:lnTo>
                  <a:lnTo>
                    <a:pt x="474" y="474"/>
                  </a:lnTo>
                  <a:lnTo>
                    <a:pt x="497" y="451"/>
                  </a:lnTo>
                  <a:lnTo>
                    <a:pt x="520" y="430"/>
                  </a:lnTo>
                  <a:lnTo>
                    <a:pt x="545" y="409"/>
                  </a:lnTo>
                  <a:lnTo>
                    <a:pt x="568" y="387"/>
                  </a:lnTo>
                  <a:lnTo>
                    <a:pt x="594" y="367"/>
                  </a:lnTo>
                  <a:lnTo>
                    <a:pt x="619" y="348"/>
                  </a:lnTo>
                  <a:lnTo>
                    <a:pt x="645" y="330"/>
                  </a:lnTo>
                  <a:lnTo>
                    <a:pt x="671" y="311"/>
                  </a:lnTo>
                  <a:lnTo>
                    <a:pt x="698" y="293"/>
                  </a:lnTo>
                  <a:lnTo>
                    <a:pt x="725" y="276"/>
                  </a:lnTo>
                  <a:lnTo>
                    <a:pt x="754" y="260"/>
                  </a:lnTo>
                  <a:lnTo>
                    <a:pt x="782" y="245"/>
                  </a:lnTo>
                  <a:lnTo>
                    <a:pt x="810" y="229"/>
                  </a:lnTo>
                  <a:lnTo>
                    <a:pt x="839" y="215"/>
                  </a:lnTo>
                  <a:lnTo>
                    <a:pt x="868" y="201"/>
                  </a:lnTo>
                  <a:lnTo>
                    <a:pt x="898" y="188"/>
                  </a:lnTo>
                  <a:lnTo>
                    <a:pt x="928" y="176"/>
                  </a:lnTo>
                  <a:lnTo>
                    <a:pt x="959" y="164"/>
                  </a:lnTo>
                  <a:lnTo>
                    <a:pt x="990" y="152"/>
                  </a:lnTo>
                  <a:lnTo>
                    <a:pt x="1021" y="143"/>
                  </a:lnTo>
                  <a:lnTo>
                    <a:pt x="1052" y="133"/>
                  </a:lnTo>
                  <a:lnTo>
                    <a:pt x="1084" y="125"/>
                  </a:lnTo>
                  <a:lnTo>
                    <a:pt x="1116" y="117"/>
                  </a:lnTo>
                  <a:lnTo>
                    <a:pt x="1148" y="110"/>
                  </a:lnTo>
                  <a:lnTo>
                    <a:pt x="1181" y="104"/>
                  </a:lnTo>
                  <a:lnTo>
                    <a:pt x="1214" y="98"/>
                  </a:lnTo>
                  <a:lnTo>
                    <a:pt x="1247" y="93"/>
                  </a:lnTo>
                  <a:lnTo>
                    <a:pt x="1282" y="90"/>
                  </a:lnTo>
                  <a:lnTo>
                    <a:pt x="1315" y="86"/>
                  </a:lnTo>
                  <a:lnTo>
                    <a:pt x="1349" y="85"/>
                  </a:lnTo>
                  <a:lnTo>
                    <a:pt x="1383" y="83"/>
                  </a:lnTo>
                  <a:lnTo>
                    <a:pt x="1418" y="83"/>
                  </a:lnTo>
                  <a:lnTo>
                    <a:pt x="1418" y="83"/>
                  </a:lnTo>
                  <a:lnTo>
                    <a:pt x="1452" y="83"/>
                  </a:lnTo>
                  <a:lnTo>
                    <a:pt x="1486" y="85"/>
                  </a:lnTo>
                  <a:lnTo>
                    <a:pt x="1520" y="86"/>
                  </a:lnTo>
                  <a:lnTo>
                    <a:pt x="1553" y="90"/>
                  </a:lnTo>
                  <a:lnTo>
                    <a:pt x="1588" y="93"/>
                  </a:lnTo>
                  <a:lnTo>
                    <a:pt x="1621" y="98"/>
                  </a:lnTo>
                  <a:lnTo>
                    <a:pt x="1654" y="104"/>
                  </a:lnTo>
                  <a:lnTo>
                    <a:pt x="1687" y="110"/>
                  </a:lnTo>
                  <a:lnTo>
                    <a:pt x="1719" y="117"/>
                  </a:lnTo>
                  <a:lnTo>
                    <a:pt x="1751" y="125"/>
                  </a:lnTo>
                  <a:lnTo>
                    <a:pt x="1783" y="133"/>
                  </a:lnTo>
                  <a:lnTo>
                    <a:pt x="1814" y="143"/>
                  </a:lnTo>
                  <a:lnTo>
                    <a:pt x="1845" y="152"/>
                  </a:lnTo>
                  <a:lnTo>
                    <a:pt x="1876" y="164"/>
                  </a:lnTo>
                  <a:lnTo>
                    <a:pt x="1907" y="176"/>
                  </a:lnTo>
                  <a:lnTo>
                    <a:pt x="1937" y="188"/>
                  </a:lnTo>
                  <a:lnTo>
                    <a:pt x="1967" y="201"/>
                  </a:lnTo>
                  <a:lnTo>
                    <a:pt x="1996" y="215"/>
                  </a:lnTo>
                  <a:lnTo>
                    <a:pt x="2025" y="229"/>
                  </a:lnTo>
                  <a:lnTo>
                    <a:pt x="2053" y="245"/>
                  </a:lnTo>
                  <a:lnTo>
                    <a:pt x="2081" y="260"/>
                  </a:lnTo>
                  <a:lnTo>
                    <a:pt x="2110" y="276"/>
                  </a:lnTo>
                  <a:lnTo>
                    <a:pt x="2137" y="293"/>
                  </a:lnTo>
                  <a:lnTo>
                    <a:pt x="2164" y="311"/>
                  </a:lnTo>
                  <a:lnTo>
                    <a:pt x="2190" y="330"/>
                  </a:lnTo>
                  <a:lnTo>
                    <a:pt x="2216" y="348"/>
                  </a:lnTo>
                  <a:lnTo>
                    <a:pt x="2241" y="367"/>
                  </a:lnTo>
                  <a:lnTo>
                    <a:pt x="2267" y="387"/>
                  </a:lnTo>
                  <a:lnTo>
                    <a:pt x="2290" y="409"/>
                  </a:lnTo>
                  <a:lnTo>
                    <a:pt x="2315" y="430"/>
                  </a:lnTo>
                  <a:lnTo>
                    <a:pt x="2338" y="451"/>
                  </a:lnTo>
                  <a:lnTo>
                    <a:pt x="2361" y="474"/>
                  </a:lnTo>
                  <a:lnTo>
                    <a:pt x="2384" y="497"/>
                  </a:lnTo>
                  <a:lnTo>
                    <a:pt x="2405" y="520"/>
                  </a:lnTo>
                  <a:lnTo>
                    <a:pt x="2426" y="545"/>
                  </a:lnTo>
                  <a:lnTo>
                    <a:pt x="2448" y="568"/>
                  </a:lnTo>
                  <a:lnTo>
                    <a:pt x="2468" y="594"/>
                  </a:lnTo>
                  <a:lnTo>
                    <a:pt x="2487" y="619"/>
                  </a:lnTo>
                  <a:lnTo>
                    <a:pt x="2505" y="645"/>
                  </a:lnTo>
                  <a:lnTo>
                    <a:pt x="2524" y="671"/>
                  </a:lnTo>
                  <a:lnTo>
                    <a:pt x="2542" y="698"/>
                  </a:lnTo>
                  <a:lnTo>
                    <a:pt x="2559" y="725"/>
                  </a:lnTo>
                  <a:lnTo>
                    <a:pt x="2575" y="754"/>
                  </a:lnTo>
                  <a:lnTo>
                    <a:pt x="2590" y="782"/>
                  </a:lnTo>
                  <a:lnTo>
                    <a:pt x="2606" y="810"/>
                  </a:lnTo>
                  <a:lnTo>
                    <a:pt x="2620" y="839"/>
                  </a:lnTo>
                  <a:lnTo>
                    <a:pt x="2634" y="868"/>
                  </a:lnTo>
                  <a:lnTo>
                    <a:pt x="2647" y="898"/>
                  </a:lnTo>
                  <a:lnTo>
                    <a:pt x="2659" y="928"/>
                  </a:lnTo>
                  <a:lnTo>
                    <a:pt x="2671" y="959"/>
                  </a:lnTo>
                  <a:lnTo>
                    <a:pt x="2683" y="990"/>
                  </a:lnTo>
                  <a:lnTo>
                    <a:pt x="2692" y="1021"/>
                  </a:lnTo>
                  <a:lnTo>
                    <a:pt x="2702" y="1052"/>
                  </a:lnTo>
                  <a:lnTo>
                    <a:pt x="2710" y="1084"/>
                  </a:lnTo>
                  <a:lnTo>
                    <a:pt x="2718" y="1116"/>
                  </a:lnTo>
                  <a:lnTo>
                    <a:pt x="2725" y="1148"/>
                  </a:lnTo>
                  <a:lnTo>
                    <a:pt x="2731" y="1181"/>
                  </a:lnTo>
                  <a:lnTo>
                    <a:pt x="2737" y="1214"/>
                  </a:lnTo>
                  <a:lnTo>
                    <a:pt x="2742" y="1247"/>
                  </a:lnTo>
                  <a:lnTo>
                    <a:pt x="2745" y="1282"/>
                  </a:lnTo>
                  <a:lnTo>
                    <a:pt x="2749" y="1315"/>
                  </a:lnTo>
                  <a:lnTo>
                    <a:pt x="2750" y="1349"/>
                  </a:lnTo>
                  <a:lnTo>
                    <a:pt x="2752" y="1383"/>
                  </a:lnTo>
                  <a:lnTo>
                    <a:pt x="2752" y="1418"/>
                  </a:lnTo>
                  <a:lnTo>
                    <a:pt x="2752" y="1418"/>
                  </a:lnTo>
                  <a:lnTo>
                    <a:pt x="2752" y="1452"/>
                  </a:lnTo>
                  <a:lnTo>
                    <a:pt x="2750" y="1486"/>
                  </a:lnTo>
                  <a:lnTo>
                    <a:pt x="2749" y="1520"/>
                  </a:lnTo>
                  <a:lnTo>
                    <a:pt x="2745" y="1553"/>
                  </a:lnTo>
                  <a:lnTo>
                    <a:pt x="2742" y="1588"/>
                  </a:lnTo>
                  <a:lnTo>
                    <a:pt x="2737" y="1621"/>
                  </a:lnTo>
                  <a:lnTo>
                    <a:pt x="2731" y="1654"/>
                  </a:lnTo>
                  <a:lnTo>
                    <a:pt x="2725" y="1687"/>
                  </a:lnTo>
                  <a:lnTo>
                    <a:pt x="2718" y="1719"/>
                  </a:lnTo>
                  <a:lnTo>
                    <a:pt x="2710" y="1751"/>
                  </a:lnTo>
                  <a:lnTo>
                    <a:pt x="2702" y="1783"/>
                  </a:lnTo>
                  <a:lnTo>
                    <a:pt x="2692" y="1814"/>
                  </a:lnTo>
                  <a:lnTo>
                    <a:pt x="2683" y="1845"/>
                  </a:lnTo>
                  <a:lnTo>
                    <a:pt x="2671" y="1876"/>
                  </a:lnTo>
                  <a:lnTo>
                    <a:pt x="2659" y="1907"/>
                  </a:lnTo>
                  <a:lnTo>
                    <a:pt x="2647" y="1937"/>
                  </a:lnTo>
                  <a:lnTo>
                    <a:pt x="2634" y="1967"/>
                  </a:lnTo>
                  <a:lnTo>
                    <a:pt x="2620" y="1996"/>
                  </a:lnTo>
                  <a:lnTo>
                    <a:pt x="2606" y="2025"/>
                  </a:lnTo>
                  <a:lnTo>
                    <a:pt x="2590" y="2053"/>
                  </a:lnTo>
                  <a:lnTo>
                    <a:pt x="2575" y="2081"/>
                  </a:lnTo>
                  <a:lnTo>
                    <a:pt x="2559" y="2110"/>
                  </a:lnTo>
                  <a:lnTo>
                    <a:pt x="2542" y="2137"/>
                  </a:lnTo>
                  <a:lnTo>
                    <a:pt x="2524" y="2164"/>
                  </a:lnTo>
                  <a:lnTo>
                    <a:pt x="2505" y="2190"/>
                  </a:lnTo>
                  <a:lnTo>
                    <a:pt x="2487" y="2216"/>
                  </a:lnTo>
                  <a:lnTo>
                    <a:pt x="2468" y="2241"/>
                  </a:lnTo>
                  <a:lnTo>
                    <a:pt x="2448" y="2267"/>
                  </a:lnTo>
                  <a:lnTo>
                    <a:pt x="2426" y="2290"/>
                  </a:lnTo>
                  <a:lnTo>
                    <a:pt x="2405" y="2315"/>
                  </a:lnTo>
                  <a:lnTo>
                    <a:pt x="2384" y="2338"/>
                  </a:lnTo>
                  <a:lnTo>
                    <a:pt x="2361" y="2361"/>
                  </a:lnTo>
                  <a:lnTo>
                    <a:pt x="2338" y="2384"/>
                  </a:lnTo>
                  <a:lnTo>
                    <a:pt x="2315" y="2405"/>
                  </a:lnTo>
                  <a:lnTo>
                    <a:pt x="2290" y="2426"/>
                  </a:lnTo>
                  <a:lnTo>
                    <a:pt x="2267" y="2448"/>
                  </a:lnTo>
                  <a:lnTo>
                    <a:pt x="2241" y="2468"/>
                  </a:lnTo>
                  <a:lnTo>
                    <a:pt x="2216" y="2487"/>
                  </a:lnTo>
                  <a:lnTo>
                    <a:pt x="2190" y="2505"/>
                  </a:lnTo>
                  <a:lnTo>
                    <a:pt x="2164" y="2524"/>
                  </a:lnTo>
                  <a:lnTo>
                    <a:pt x="2137" y="2542"/>
                  </a:lnTo>
                  <a:lnTo>
                    <a:pt x="2110" y="2559"/>
                  </a:lnTo>
                  <a:lnTo>
                    <a:pt x="2081" y="2575"/>
                  </a:lnTo>
                  <a:lnTo>
                    <a:pt x="2053" y="2590"/>
                  </a:lnTo>
                  <a:lnTo>
                    <a:pt x="2025" y="2606"/>
                  </a:lnTo>
                  <a:lnTo>
                    <a:pt x="1996" y="2620"/>
                  </a:lnTo>
                  <a:lnTo>
                    <a:pt x="1967" y="2634"/>
                  </a:lnTo>
                  <a:lnTo>
                    <a:pt x="1937" y="2647"/>
                  </a:lnTo>
                  <a:lnTo>
                    <a:pt x="1907" y="2659"/>
                  </a:lnTo>
                  <a:lnTo>
                    <a:pt x="1876" y="2671"/>
                  </a:lnTo>
                  <a:lnTo>
                    <a:pt x="1845" y="2683"/>
                  </a:lnTo>
                  <a:lnTo>
                    <a:pt x="1814" y="2692"/>
                  </a:lnTo>
                  <a:lnTo>
                    <a:pt x="1783" y="2702"/>
                  </a:lnTo>
                  <a:lnTo>
                    <a:pt x="1751" y="2710"/>
                  </a:lnTo>
                  <a:lnTo>
                    <a:pt x="1719" y="2718"/>
                  </a:lnTo>
                  <a:lnTo>
                    <a:pt x="1687" y="2725"/>
                  </a:lnTo>
                  <a:lnTo>
                    <a:pt x="1654" y="2731"/>
                  </a:lnTo>
                  <a:lnTo>
                    <a:pt x="1621" y="2737"/>
                  </a:lnTo>
                  <a:lnTo>
                    <a:pt x="1588" y="2742"/>
                  </a:lnTo>
                  <a:lnTo>
                    <a:pt x="1553" y="2745"/>
                  </a:lnTo>
                  <a:lnTo>
                    <a:pt x="1520" y="2749"/>
                  </a:lnTo>
                  <a:lnTo>
                    <a:pt x="1486" y="2750"/>
                  </a:lnTo>
                  <a:lnTo>
                    <a:pt x="1452" y="2752"/>
                  </a:lnTo>
                  <a:lnTo>
                    <a:pt x="1418" y="2752"/>
                  </a:lnTo>
                  <a:close/>
                  <a:moveTo>
                    <a:pt x="1418" y="0"/>
                  </a:moveTo>
                  <a:lnTo>
                    <a:pt x="1418" y="0"/>
                  </a:lnTo>
                  <a:lnTo>
                    <a:pt x="1381" y="0"/>
                  </a:lnTo>
                  <a:lnTo>
                    <a:pt x="1344" y="2"/>
                  </a:lnTo>
                  <a:lnTo>
                    <a:pt x="1309" y="5"/>
                  </a:lnTo>
                  <a:lnTo>
                    <a:pt x="1272" y="7"/>
                  </a:lnTo>
                  <a:lnTo>
                    <a:pt x="1237" y="12"/>
                  </a:lnTo>
                  <a:lnTo>
                    <a:pt x="1201" y="17"/>
                  </a:lnTo>
                  <a:lnTo>
                    <a:pt x="1167" y="22"/>
                  </a:lnTo>
                  <a:lnTo>
                    <a:pt x="1132" y="28"/>
                  </a:lnTo>
                  <a:lnTo>
                    <a:pt x="1097" y="37"/>
                  </a:lnTo>
                  <a:lnTo>
                    <a:pt x="1063" y="45"/>
                  </a:lnTo>
                  <a:lnTo>
                    <a:pt x="1030" y="54"/>
                  </a:lnTo>
                  <a:lnTo>
                    <a:pt x="996" y="64"/>
                  </a:lnTo>
                  <a:lnTo>
                    <a:pt x="963" y="74"/>
                  </a:lnTo>
                  <a:lnTo>
                    <a:pt x="931" y="86"/>
                  </a:lnTo>
                  <a:lnTo>
                    <a:pt x="898" y="98"/>
                  </a:lnTo>
                  <a:lnTo>
                    <a:pt x="866" y="111"/>
                  </a:lnTo>
                  <a:lnTo>
                    <a:pt x="834" y="125"/>
                  </a:lnTo>
                  <a:lnTo>
                    <a:pt x="803" y="139"/>
                  </a:lnTo>
                  <a:lnTo>
                    <a:pt x="773" y="155"/>
                  </a:lnTo>
                  <a:lnTo>
                    <a:pt x="742" y="171"/>
                  </a:lnTo>
                  <a:lnTo>
                    <a:pt x="712" y="188"/>
                  </a:lnTo>
                  <a:lnTo>
                    <a:pt x="683" y="206"/>
                  </a:lnTo>
                  <a:lnTo>
                    <a:pt x="653" y="223"/>
                  </a:lnTo>
                  <a:lnTo>
                    <a:pt x="625" y="242"/>
                  </a:lnTo>
                  <a:lnTo>
                    <a:pt x="597" y="262"/>
                  </a:lnTo>
                  <a:lnTo>
                    <a:pt x="569" y="282"/>
                  </a:lnTo>
                  <a:lnTo>
                    <a:pt x="542" y="302"/>
                  </a:lnTo>
                  <a:lnTo>
                    <a:pt x="516" y="324"/>
                  </a:lnTo>
                  <a:lnTo>
                    <a:pt x="490" y="346"/>
                  </a:lnTo>
                  <a:lnTo>
                    <a:pt x="464" y="369"/>
                  </a:lnTo>
                  <a:lnTo>
                    <a:pt x="439" y="391"/>
                  </a:lnTo>
                  <a:lnTo>
                    <a:pt x="416" y="416"/>
                  </a:lnTo>
                  <a:lnTo>
                    <a:pt x="391" y="439"/>
                  </a:lnTo>
                  <a:lnTo>
                    <a:pt x="369" y="464"/>
                  </a:lnTo>
                  <a:lnTo>
                    <a:pt x="346" y="490"/>
                  </a:lnTo>
                  <a:lnTo>
                    <a:pt x="324" y="516"/>
                  </a:lnTo>
                  <a:lnTo>
                    <a:pt x="302" y="542"/>
                  </a:lnTo>
                  <a:lnTo>
                    <a:pt x="282" y="569"/>
                  </a:lnTo>
                  <a:lnTo>
                    <a:pt x="262" y="597"/>
                  </a:lnTo>
                  <a:lnTo>
                    <a:pt x="242" y="625"/>
                  </a:lnTo>
                  <a:lnTo>
                    <a:pt x="223" y="653"/>
                  </a:lnTo>
                  <a:lnTo>
                    <a:pt x="206" y="683"/>
                  </a:lnTo>
                  <a:lnTo>
                    <a:pt x="188" y="712"/>
                  </a:lnTo>
                  <a:lnTo>
                    <a:pt x="171" y="742"/>
                  </a:lnTo>
                  <a:lnTo>
                    <a:pt x="155" y="773"/>
                  </a:lnTo>
                  <a:lnTo>
                    <a:pt x="139" y="803"/>
                  </a:lnTo>
                  <a:lnTo>
                    <a:pt x="125" y="834"/>
                  </a:lnTo>
                  <a:lnTo>
                    <a:pt x="111" y="866"/>
                  </a:lnTo>
                  <a:lnTo>
                    <a:pt x="98" y="898"/>
                  </a:lnTo>
                  <a:lnTo>
                    <a:pt x="86" y="931"/>
                  </a:lnTo>
                  <a:lnTo>
                    <a:pt x="74" y="963"/>
                  </a:lnTo>
                  <a:lnTo>
                    <a:pt x="64" y="996"/>
                  </a:lnTo>
                  <a:lnTo>
                    <a:pt x="54" y="1030"/>
                  </a:lnTo>
                  <a:lnTo>
                    <a:pt x="45" y="1063"/>
                  </a:lnTo>
                  <a:lnTo>
                    <a:pt x="37" y="1097"/>
                  </a:lnTo>
                  <a:lnTo>
                    <a:pt x="28" y="1132"/>
                  </a:lnTo>
                  <a:lnTo>
                    <a:pt x="22" y="1167"/>
                  </a:lnTo>
                  <a:lnTo>
                    <a:pt x="17" y="1201"/>
                  </a:lnTo>
                  <a:lnTo>
                    <a:pt x="12" y="1237"/>
                  </a:lnTo>
                  <a:lnTo>
                    <a:pt x="7" y="1272"/>
                  </a:lnTo>
                  <a:lnTo>
                    <a:pt x="5" y="1309"/>
                  </a:lnTo>
                  <a:lnTo>
                    <a:pt x="2" y="1344"/>
                  </a:lnTo>
                  <a:lnTo>
                    <a:pt x="0" y="1381"/>
                  </a:lnTo>
                  <a:lnTo>
                    <a:pt x="0" y="1418"/>
                  </a:lnTo>
                  <a:lnTo>
                    <a:pt x="0" y="1418"/>
                  </a:lnTo>
                  <a:lnTo>
                    <a:pt x="0" y="1454"/>
                  </a:lnTo>
                  <a:lnTo>
                    <a:pt x="2" y="1491"/>
                  </a:lnTo>
                  <a:lnTo>
                    <a:pt x="5" y="1526"/>
                  </a:lnTo>
                  <a:lnTo>
                    <a:pt x="7" y="1563"/>
                  </a:lnTo>
                  <a:lnTo>
                    <a:pt x="12" y="1598"/>
                  </a:lnTo>
                  <a:lnTo>
                    <a:pt x="17" y="1634"/>
                  </a:lnTo>
                  <a:lnTo>
                    <a:pt x="22" y="1668"/>
                  </a:lnTo>
                  <a:lnTo>
                    <a:pt x="28" y="1703"/>
                  </a:lnTo>
                  <a:lnTo>
                    <a:pt x="37" y="1738"/>
                  </a:lnTo>
                  <a:lnTo>
                    <a:pt x="45" y="1772"/>
                  </a:lnTo>
                  <a:lnTo>
                    <a:pt x="54" y="1805"/>
                  </a:lnTo>
                  <a:lnTo>
                    <a:pt x="64" y="1839"/>
                  </a:lnTo>
                  <a:lnTo>
                    <a:pt x="74" y="1872"/>
                  </a:lnTo>
                  <a:lnTo>
                    <a:pt x="86" y="1904"/>
                  </a:lnTo>
                  <a:lnTo>
                    <a:pt x="98" y="1937"/>
                  </a:lnTo>
                  <a:lnTo>
                    <a:pt x="111" y="1969"/>
                  </a:lnTo>
                  <a:lnTo>
                    <a:pt x="125" y="2001"/>
                  </a:lnTo>
                  <a:lnTo>
                    <a:pt x="139" y="2032"/>
                  </a:lnTo>
                  <a:lnTo>
                    <a:pt x="155" y="2062"/>
                  </a:lnTo>
                  <a:lnTo>
                    <a:pt x="171" y="2093"/>
                  </a:lnTo>
                  <a:lnTo>
                    <a:pt x="188" y="2123"/>
                  </a:lnTo>
                  <a:lnTo>
                    <a:pt x="206" y="2152"/>
                  </a:lnTo>
                  <a:lnTo>
                    <a:pt x="223" y="2182"/>
                  </a:lnTo>
                  <a:lnTo>
                    <a:pt x="242" y="2210"/>
                  </a:lnTo>
                  <a:lnTo>
                    <a:pt x="262" y="2238"/>
                  </a:lnTo>
                  <a:lnTo>
                    <a:pt x="282" y="2266"/>
                  </a:lnTo>
                  <a:lnTo>
                    <a:pt x="302" y="2293"/>
                  </a:lnTo>
                  <a:lnTo>
                    <a:pt x="324" y="2319"/>
                  </a:lnTo>
                  <a:lnTo>
                    <a:pt x="346" y="2345"/>
                  </a:lnTo>
                  <a:lnTo>
                    <a:pt x="369" y="2371"/>
                  </a:lnTo>
                  <a:lnTo>
                    <a:pt x="391" y="2396"/>
                  </a:lnTo>
                  <a:lnTo>
                    <a:pt x="416" y="2419"/>
                  </a:lnTo>
                  <a:lnTo>
                    <a:pt x="439" y="2444"/>
                  </a:lnTo>
                  <a:lnTo>
                    <a:pt x="464" y="2466"/>
                  </a:lnTo>
                  <a:lnTo>
                    <a:pt x="490" y="2489"/>
                  </a:lnTo>
                  <a:lnTo>
                    <a:pt x="516" y="2511"/>
                  </a:lnTo>
                  <a:lnTo>
                    <a:pt x="542" y="2533"/>
                  </a:lnTo>
                  <a:lnTo>
                    <a:pt x="569" y="2553"/>
                  </a:lnTo>
                  <a:lnTo>
                    <a:pt x="597" y="2573"/>
                  </a:lnTo>
                  <a:lnTo>
                    <a:pt x="625" y="2593"/>
                  </a:lnTo>
                  <a:lnTo>
                    <a:pt x="653" y="2612"/>
                  </a:lnTo>
                  <a:lnTo>
                    <a:pt x="683" y="2629"/>
                  </a:lnTo>
                  <a:lnTo>
                    <a:pt x="712" y="2647"/>
                  </a:lnTo>
                  <a:lnTo>
                    <a:pt x="742" y="2664"/>
                  </a:lnTo>
                  <a:lnTo>
                    <a:pt x="773" y="2680"/>
                  </a:lnTo>
                  <a:lnTo>
                    <a:pt x="803" y="2696"/>
                  </a:lnTo>
                  <a:lnTo>
                    <a:pt x="834" y="2710"/>
                  </a:lnTo>
                  <a:lnTo>
                    <a:pt x="866" y="2724"/>
                  </a:lnTo>
                  <a:lnTo>
                    <a:pt x="898" y="2737"/>
                  </a:lnTo>
                  <a:lnTo>
                    <a:pt x="931" y="2749"/>
                  </a:lnTo>
                  <a:lnTo>
                    <a:pt x="963" y="2761"/>
                  </a:lnTo>
                  <a:lnTo>
                    <a:pt x="996" y="2771"/>
                  </a:lnTo>
                  <a:lnTo>
                    <a:pt x="1030" y="2781"/>
                  </a:lnTo>
                  <a:lnTo>
                    <a:pt x="1063" y="2790"/>
                  </a:lnTo>
                  <a:lnTo>
                    <a:pt x="1097" y="2798"/>
                  </a:lnTo>
                  <a:lnTo>
                    <a:pt x="1132" y="2807"/>
                  </a:lnTo>
                  <a:lnTo>
                    <a:pt x="1167" y="2813"/>
                  </a:lnTo>
                  <a:lnTo>
                    <a:pt x="1201" y="2818"/>
                  </a:lnTo>
                  <a:lnTo>
                    <a:pt x="1237" y="2823"/>
                  </a:lnTo>
                  <a:lnTo>
                    <a:pt x="1272" y="2828"/>
                  </a:lnTo>
                  <a:lnTo>
                    <a:pt x="1309" y="2830"/>
                  </a:lnTo>
                  <a:lnTo>
                    <a:pt x="1344" y="2833"/>
                  </a:lnTo>
                  <a:lnTo>
                    <a:pt x="1381" y="2835"/>
                  </a:lnTo>
                  <a:lnTo>
                    <a:pt x="1418" y="2835"/>
                  </a:lnTo>
                  <a:lnTo>
                    <a:pt x="1418" y="2835"/>
                  </a:lnTo>
                  <a:lnTo>
                    <a:pt x="1454" y="2835"/>
                  </a:lnTo>
                  <a:lnTo>
                    <a:pt x="1491" y="2833"/>
                  </a:lnTo>
                  <a:lnTo>
                    <a:pt x="1526" y="2830"/>
                  </a:lnTo>
                  <a:lnTo>
                    <a:pt x="1563" y="2828"/>
                  </a:lnTo>
                  <a:lnTo>
                    <a:pt x="1598" y="2823"/>
                  </a:lnTo>
                  <a:lnTo>
                    <a:pt x="1634" y="2818"/>
                  </a:lnTo>
                  <a:lnTo>
                    <a:pt x="1668" y="2813"/>
                  </a:lnTo>
                  <a:lnTo>
                    <a:pt x="1703" y="2807"/>
                  </a:lnTo>
                  <a:lnTo>
                    <a:pt x="1738" y="2798"/>
                  </a:lnTo>
                  <a:lnTo>
                    <a:pt x="1772" y="2790"/>
                  </a:lnTo>
                  <a:lnTo>
                    <a:pt x="1805" y="2781"/>
                  </a:lnTo>
                  <a:lnTo>
                    <a:pt x="1839" y="2771"/>
                  </a:lnTo>
                  <a:lnTo>
                    <a:pt x="1872" y="2761"/>
                  </a:lnTo>
                  <a:lnTo>
                    <a:pt x="1904" y="2749"/>
                  </a:lnTo>
                  <a:lnTo>
                    <a:pt x="1937" y="2737"/>
                  </a:lnTo>
                  <a:lnTo>
                    <a:pt x="1969" y="2724"/>
                  </a:lnTo>
                  <a:lnTo>
                    <a:pt x="2001" y="2710"/>
                  </a:lnTo>
                  <a:lnTo>
                    <a:pt x="2032" y="2696"/>
                  </a:lnTo>
                  <a:lnTo>
                    <a:pt x="2062" y="2680"/>
                  </a:lnTo>
                  <a:lnTo>
                    <a:pt x="2093" y="2664"/>
                  </a:lnTo>
                  <a:lnTo>
                    <a:pt x="2123" y="2647"/>
                  </a:lnTo>
                  <a:lnTo>
                    <a:pt x="2152" y="2629"/>
                  </a:lnTo>
                  <a:lnTo>
                    <a:pt x="2182" y="2612"/>
                  </a:lnTo>
                  <a:lnTo>
                    <a:pt x="2210" y="2593"/>
                  </a:lnTo>
                  <a:lnTo>
                    <a:pt x="2238" y="2573"/>
                  </a:lnTo>
                  <a:lnTo>
                    <a:pt x="2266" y="2553"/>
                  </a:lnTo>
                  <a:lnTo>
                    <a:pt x="2293" y="2533"/>
                  </a:lnTo>
                  <a:lnTo>
                    <a:pt x="2319" y="2511"/>
                  </a:lnTo>
                  <a:lnTo>
                    <a:pt x="2345" y="2489"/>
                  </a:lnTo>
                  <a:lnTo>
                    <a:pt x="2371" y="2466"/>
                  </a:lnTo>
                  <a:lnTo>
                    <a:pt x="2396" y="2444"/>
                  </a:lnTo>
                  <a:lnTo>
                    <a:pt x="2419" y="2419"/>
                  </a:lnTo>
                  <a:lnTo>
                    <a:pt x="2444" y="2396"/>
                  </a:lnTo>
                  <a:lnTo>
                    <a:pt x="2466" y="2371"/>
                  </a:lnTo>
                  <a:lnTo>
                    <a:pt x="2489" y="2345"/>
                  </a:lnTo>
                  <a:lnTo>
                    <a:pt x="2511" y="2319"/>
                  </a:lnTo>
                  <a:lnTo>
                    <a:pt x="2533" y="2293"/>
                  </a:lnTo>
                  <a:lnTo>
                    <a:pt x="2553" y="2266"/>
                  </a:lnTo>
                  <a:lnTo>
                    <a:pt x="2573" y="2238"/>
                  </a:lnTo>
                  <a:lnTo>
                    <a:pt x="2593" y="2210"/>
                  </a:lnTo>
                  <a:lnTo>
                    <a:pt x="2612" y="2182"/>
                  </a:lnTo>
                  <a:lnTo>
                    <a:pt x="2629" y="2152"/>
                  </a:lnTo>
                  <a:lnTo>
                    <a:pt x="2647" y="2123"/>
                  </a:lnTo>
                  <a:lnTo>
                    <a:pt x="2664" y="2093"/>
                  </a:lnTo>
                  <a:lnTo>
                    <a:pt x="2680" y="2062"/>
                  </a:lnTo>
                  <a:lnTo>
                    <a:pt x="2696" y="2032"/>
                  </a:lnTo>
                  <a:lnTo>
                    <a:pt x="2710" y="2001"/>
                  </a:lnTo>
                  <a:lnTo>
                    <a:pt x="2724" y="1969"/>
                  </a:lnTo>
                  <a:lnTo>
                    <a:pt x="2737" y="1937"/>
                  </a:lnTo>
                  <a:lnTo>
                    <a:pt x="2749" y="1904"/>
                  </a:lnTo>
                  <a:lnTo>
                    <a:pt x="2761" y="1872"/>
                  </a:lnTo>
                  <a:lnTo>
                    <a:pt x="2771" y="1839"/>
                  </a:lnTo>
                  <a:lnTo>
                    <a:pt x="2781" y="1805"/>
                  </a:lnTo>
                  <a:lnTo>
                    <a:pt x="2790" y="1772"/>
                  </a:lnTo>
                  <a:lnTo>
                    <a:pt x="2798" y="1738"/>
                  </a:lnTo>
                  <a:lnTo>
                    <a:pt x="2807" y="1703"/>
                  </a:lnTo>
                  <a:lnTo>
                    <a:pt x="2813" y="1668"/>
                  </a:lnTo>
                  <a:lnTo>
                    <a:pt x="2818" y="1634"/>
                  </a:lnTo>
                  <a:lnTo>
                    <a:pt x="2823" y="1598"/>
                  </a:lnTo>
                  <a:lnTo>
                    <a:pt x="2828" y="1563"/>
                  </a:lnTo>
                  <a:lnTo>
                    <a:pt x="2830" y="1526"/>
                  </a:lnTo>
                  <a:lnTo>
                    <a:pt x="2833" y="1491"/>
                  </a:lnTo>
                  <a:lnTo>
                    <a:pt x="2835" y="1454"/>
                  </a:lnTo>
                  <a:lnTo>
                    <a:pt x="2835" y="1418"/>
                  </a:lnTo>
                  <a:lnTo>
                    <a:pt x="2835" y="1418"/>
                  </a:lnTo>
                  <a:lnTo>
                    <a:pt x="2835" y="1381"/>
                  </a:lnTo>
                  <a:lnTo>
                    <a:pt x="2833" y="1344"/>
                  </a:lnTo>
                  <a:lnTo>
                    <a:pt x="2830" y="1309"/>
                  </a:lnTo>
                  <a:lnTo>
                    <a:pt x="2828" y="1272"/>
                  </a:lnTo>
                  <a:lnTo>
                    <a:pt x="2823" y="1237"/>
                  </a:lnTo>
                  <a:lnTo>
                    <a:pt x="2818" y="1201"/>
                  </a:lnTo>
                  <a:lnTo>
                    <a:pt x="2813" y="1167"/>
                  </a:lnTo>
                  <a:lnTo>
                    <a:pt x="2807" y="1132"/>
                  </a:lnTo>
                  <a:lnTo>
                    <a:pt x="2798" y="1097"/>
                  </a:lnTo>
                  <a:lnTo>
                    <a:pt x="2790" y="1063"/>
                  </a:lnTo>
                  <a:lnTo>
                    <a:pt x="2781" y="1030"/>
                  </a:lnTo>
                  <a:lnTo>
                    <a:pt x="2771" y="996"/>
                  </a:lnTo>
                  <a:lnTo>
                    <a:pt x="2761" y="963"/>
                  </a:lnTo>
                  <a:lnTo>
                    <a:pt x="2749" y="931"/>
                  </a:lnTo>
                  <a:lnTo>
                    <a:pt x="2737" y="898"/>
                  </a:lnTo>
                  <a:lnTo>
                    <a:pt x="2724" y="866"/>
                  </a:lnTo>
                  <a:lnTo>
                    <a:pt x="2710" y="834"/>
                  </a:lnTo>
                  <a:lnTo>
                    <a:pt x="2696" y="803"/>
                  </a:lnTo>
                  <a:lnTo>
                    <a:pt x="2680" y="773"/>
                  </a:lnTo>
                  <a:lnTo>
                    <a:pt x="2664" y="742"/>
                  </a:lnTo>
                  <a:lnTo>
                    <a:pt x="2647" y="712"/>
                  </a:lnTo>
                  <a:lnTo>
                    <a:pt x="2629" y="683"/>
                  </a:lnTo>
                  <a:lnTo>
                    <a:pt x="2612" y="653"/>
                  </a:lnTo>
                  <a:lnTo>
                    <a:pt x="2593" y="625"/>
                  </a:lnTo>
                  <a:lnTo>
                    <a:pt x="2573" y="597"/>
                  </a:lnTo>
                  <a:lnTo>
                    <a:pt x="2553" y="569"/>
                  </a:lnTo>
                  <a:lnTo>
                    <a:pt x="2533" y="542"/>
                  </a:lnTo>
                  <a:lnTo>
                    <a:pt x="2511" y="516"/>
                  </a:lnTo>
                  <a:lnTo>
                    <a:pt x="2489" y="490"/>
                  </a:lnTo>
                  <a:lnTo>
                    <a:pt x="2466" y="464"/>
                  </a:lnTo>
                  <a:lnTo>
                    <a:pt x="2444" y="439"/>
                  </a:lnTo>
                  <a:lnTo>
                    <a:pt x="2419" y="416"/>
                  </a:lnTo>
                  <a:lnTo>
                    <a:pt x="2396" y="391"/>
                  </a:lnTo>
                  <a:lnTo>
                    <a:pt x="2371" y="369"/>
                  </a:lnTo>
                  <a:lnTo>
                    <a:pt x="2345" y="346"/>
                  </a:lnTo>
                  <a:lnTo>
                    <a:pt x="2319" y="324"/>
                  </a:lnTo>
                  <a:lnTo>
                    <a:pt x="2293" y="302"/>
                  </a:lnTo>
                  <a:lnTo>
                    <a:pt x="2266" y="282"/>
                  </a:lnTo>
                  <a:lnTo>
                    <a:pt x="2238" y="262"/>
                  </a:lnTo>
                  <a:lnTo>
                    <a:pt x="2210" y="242"/>
                  </a:lnTo>
                  <a:lnTo>
                    <a:pt x="2182" y="223"/>
                  </a:lnTo>
                  <a:lnTo>
                    <a:pt x="2152" y="206"/>
                  </a:lnTo>
                  <a:lnTo>
                    <a:pt x="2123" y="188"/>
                  </a:lnTo>
                  <a:lnTo>
                    <a:pt x="2093" y="171"/>
                  </a:lnTo>
                  <a:lnTo>
                    <a:pt x="2062" y="155"/>
                  </a:lnTo>
                  <a:lnTo>
                    <a:pt x="2032" y="139"/>
                  </a:lnTo>
                  <a:lnTo>
                    <a:pt x="2001" y="125"/>
                  </a:lnTo>
                  <a:lnTo>
                    <a:pt x="1969" y="111"/>
                  </a:lnTo>
                  <a:lnTo>
                    <a:pt x="1937" y="98"/>
                  </a:lnTo>
                  <a:lnTo>
                    <a:pt x="1904" y="86"/>
                  </a:lnTo>
                  <a:lnTo>
                    <a:pt x="1872" y="74"/>
                  </a:lnTo>
                  <a:lnTo>
                    <a:pt x="1839" y="64"/>
                  </a:lnTo>
                  <a:lnTo>
                    <a:pt x="1805" y="54"/>
                  </a:lnTo>
                  <a:lnTo>
                    <a:pt x="1772" y="45"/>
                  </a:lnTo>
                  <a:lnTo>
                    <a:pt x="1738" y="37"/>
                  </a:lnTo>
                  <a:lnTo>
                    <a:pt x="1703" y="28"/>
                  </a:lnTo>
                  <a:lnTo>
                    <a:pt x="1668" y="22"/>
                  </a:lnTo>
                  <a:lnTo>
                    <a:pt x="1634" y="17"/>
                  </a:lnTo>
                  <a:lnTo>
                    <a:pt x="1598" y="12"/>
                  </a:lnTo>
                  <a:lnTo>
                    <a:pt x="1563" y="7"/>
                  </a:lnTo>
                  <a:lnTo>
                    <a:pt x="1526" y="5"/>
                  </a:lnTo>
                  <a:lnTo>
                    <a:pt x="1491" y="2"/>
                  </a:lnTo>
                  <a:lnTo>
                    <a:pt x="1454" y="0"/>
                  </a:lnTo>
                  <a:lnTo>
                    <a:pt x="1418" y="0"/>
                  </a:lnTo>
                  <a:close/>
                </a:path>
              </a:pathLst>
            </a:custGeom>
            <a:solidFill>
              <a:schemeClr val="bg1"/>
            </a:solidFill>
            <a:ln w="9525">
              <a:noFill/>
            </a:ln>
          </p:spPr>
          <p:txBody>
            <a:bodyPr/>
            <a:lstStyle/>
            <a:p>
              <a:endParaRPr lang="zh-CN" altLang="en-US"/>
            </a:p>
          </p:txBody>
        </p:sp>
        <p:sp>
          <p:nvSpPr>
            <p:cNvPr id="12296" name="未知"/>
            <p:cNvSpPr>
              <a:spLocks noEditPoints="1"/>
            </p:cNvSpPr>
            <p:nvPr/>
          </p:nvSpPr>
          <p:spPr>
            <a:xfrm>
              <a:off x="33" y="33"/>
              <a:ext cx="524" cy="523"/>
            </a:xfrm>
            <a:custGeom>
              <a:avLst/>
              <a:gdLst/>
              <a:ahLst/>
              <a:cxnLst/>
              <a:rect l="0" t="0" r="0" b="0"/>
              <a:pathLst>
                <a:path w="2519" h="2519">
                  <a:moveTo>
                    <a:pt x="1260" y="2471"/>
                  </a:moveTo>
                  <a:lnTo>
                    <a:pt x="1260" y="2471"/>
                  </a:lnTo>
                  <a:lnTo>
                    <a:pt x="1229" y="2471"/>
                  </a:lnTo>
                  <a:lnTo>
                    <a:pt x="1197" y="2470"/>
                  </a:lnTo>
                  <a:lnTo>
                    <a:pt x="1166" y="2468"/>
                  </a:lnTo>
                  <a:lnTo>
                    <a:pt x="1135" y="2466"/>
                  </a:lnTo>
                  <a:lnTo>
                    <a:pt x="1105" y="2462"/>
                  </a:lnTo>
                  <a:lnTo>
                    <a:pt x="1075" y="2458"/>
                  </a:lnTo>
                  <a:lnTo>
                    <a:pt x="1045" y="2453"/>
                  </a:lnTo>
                  <a:lnTo>
                    <a:pt x="1015" y="2448"/>
                  </a:lnTo>
                  <a:lnTo>
                    <a:pt x="985" y="2441"/>
                  </a:lnTo>
                  <a:lnTo>
                    <a:pt x="957" y="2434"/>
                  </a:lnTo>
                  <a:lnTo>
                    <a:pt x="928" y="2425"/>
                  </a:lnTo>
                  <a:lnTo>
                    <a:pt x="899" y="2417"/>
                  </a:lnTo>
                  <a:lnTo>
                    <a:pt x="871" y="2408"/>
                  </a:lnTo>
                  <a:lnTo>
                    <a:pt x="843" y="2398"/>
                  </a:lnTo>
                  <a:lnTo>
                    <a:pt x="815" y="2388"/>
                  </a:lnTo>
                  <a:lnTo>
                    <a:pt x="788" y="2377"/>
                  </a:lnTo>
                  <a:lnTo>
                    <a:pt x="761" y="2365"/>
                  </a:lnTo>
                  <a:lnTo>
                    <a:pt x="734" y="2352"/>
                  </a:lnTo>
                  <a:lnTo>
                    <a:pt x="708" y="2339"/>
                  </a:lnTo>
                  <a:lnTo>
                    <a:pt x="682" y="2325"/>
                  </a:lnTo>
                  <a:lnTo>
                    <a:pt x="656" y="2311"/>
                  </a:lnTo>
                  <a:lnTo>
                    <a:pt x="631" y="2297"/>
                  </a:lnTo>
                  <a:lnTo>
                    <a:pt x="581" y="2265"/>
                  </a:lnTo>
                  <a:lnTo>
                    <a:pt x="534" y="2230"/>
                  </a:lnTo>
                  <a:lnTo>
                    <a:pt x="488" y="2195"/>
                  </a:lnTo>
                  <a:lnTo>
                    <a:pt x="444" y="2157"/>
                  </a:lnTo>
                  <a:lnTo>
                    <a:pt x="402" y="2117"/>
                  </a:lnTo>
                  <a:lnTo>
                    <a:pt x="362" y="2075"/>
                  </a:lnTo>
                  <a:lnTo>
                    <a:pt x="324" y="2031"/>
                  </a:lnTo>
                  <a:lnTo>
                    <a:pt x="289" y="1985"/>
                  </a:lnTo>
                  <a:lnTo>
                    <a:pt x="254" y="1938"/>
                  </a:lnTo>
                  <a:lnTo>
                    <a:pt x="222" y="1888"/>
                  </a:lnTo>
                  <a:lnTo>
                    <a:pt x="208" y="1863"/>
                  </a:lnTo>
                  <a:lnTo>
                    <a:pt x="194" y="1837"/>
                  </a:lnTo>
                  <a:lnTo>
                    <a:pt x="180" y="1811"/>
                  </a:lnTo>
                  <a:lnTo>
                    <a:pt x="167" y="1785"/>
                  </a:lnTo>
                  <a:lnTo>
                    <a:pt x="154" y="1758"/>
                  </a:lnTo>
                  <a:lnTo>
                    <a:pt x="142" y="1731"/>
                  </a:lnTo>
                  <a:lnTo>
                    <a:pt x="131" y="1704"/>
                  </a:lnTo>
                  <a:lnTo>
                    <a:pt x="121" y="1676"/>
                  </a:lnTo>
                  <a:lnTo>
                    <a:pt x="111" y="1648"/>
                  </a:lnTo>
                  <a:lnTo>
                    <a:pt x="102" y="1620"/>
                  </a:lnTo>
                  <a:lnTo>
                    <a:pt x="94" y="1591"/>
                  </a:lnTo>
                  <a:lnTo>
                    <a:pt x="85" y="1562"/>
                  </a:lnTo>
                  <a:lnTo>
                    <a:pt x="78" y="1534"/>
                  </a:lnTo>
                  <a:lnTo>
                    <a:pt x="71" y="1504"/>
                  </a:lnTo>
                  <a:lnTo>
                    <a:pt x="66" y="1474"/>
                  </a:lnTo>
                  <a:lnTo>
                    <a:pt x="61" y="1444"/>
                  </a:lnTo>
                  <a:lnTo>
                    <a:pt x="57" y="1414"/>
                  </a:lnTo>
                  <a:lnTo>
                    <a:pt x="53" y="1384"/>
                  </a:lnTo>
                  <a:lnTo>
                    <a:pt x="51" y="1353"/>
                  </a:lnTo>
                  <a:lnTo>
                    <a:pt x="49" y="1322"/>
                  </a:lnTo>
                  <a:lnTo>
                    <a:pt x="48" y="1290"/>
                  </a:lnTo>
                  <a:lnTo>
                    <a:pt x="48" y="1260"/>
                  </a:lnTo>
                  <a:lnTo>
                    <a:pt x="48" y="1260"/>
                  </a:lnTo>
                  <a:lnTo>
                    <a:pt x="48" y="1229"/>
                  </a:lnTo>
                  <a:lnTo>
                    <a:pt x="49" y="1197"/>
                  </a:lnTo>
                  <a:lnTo>
                    <a:pt x="51" y="1166"/>
                  </a:lnTo>
                  <a:lnTo>
                    <a:pt x="53" y="1135"/>
                  </a:lnTo>
                  <a:lnTo>
                    <a:pt x="57" y="1105"/>
                  </a:lnTo>
                  <a:lnTo>
                    <a:pt x="61" y="1075"/>
                  </a:lnTo>
                  <a:lnTo>
                    <a:pt x="66" y="1045"/>
                  </a:lnTo>
                  <a:lnTo>
                    <a:pt x="71" y="1015"/>
                  </a:lnTo>
                  <a:lnTo>
                    <a:pt x="78" y="985"/>
                  </a:lnTo>
                  <a:lnTo>
                    <a:pt x="85" y="957"/>
                  </a:lnTo>
                  <a:lnTo>
                    <a:pt x="94" y="928"/>
                  </a:lnTo>
                  <a:lnTo>
                    <a:pt x="102" y="899"/>
                  </a:lnTo>
                  <a:lnTo>
                    <a:pt x="111" y="871"/>
                  </a:lnTo>
                  <a:lnTo>
                    <a:pt x="121" y="843"/>
                  </a:lnTo>
                  <a:lnTo>
                    <a:pt x="131" y="815"/>
                  </a:lnTo>
                  <a:lnTo>
                    <a:pt x="142" y="788"/>
                  </a:lnTo>
                  <a:lnTo>
                    <a:pt x="154" y="761"/>
                  </a:lnTo>
                  <a:lnTo>
                    <a:pt x="167" y="734"/>
                  </a:lnTo>
                  <a:lnTo>
                    <a:pt x="180" y="708"/>
                  </a:lnTo>
                  <a:lnTo>
                    <a:pt x="194" y="682"/>
                  </a:lnTo>
                  <a:lnTo>
                    <a:pt x="208" y="656"/>
                  </a:lnTo>
                  <a:lnTo>
                    <a:pt x="222" y="631"/>
                  </a:lnTo>
                  <a:lnTo>
                    <a:pt x="254" y="581"/>
                  </a:lnTo>
                  <a:lnTo>
                    <a:pt x="289" y="534"/>
                  </a:lnTo>
                  <a:lnTo>
                    <a:pt x="324" y="488"/>
                  </a:lnTo>
                  <a:lnTo>
                    <a:pt x="362" y="444"/>
                  </a:lnTo>
                  <a:lnTo>
                    <a:pt x="402" y="402"/>
                  </a:lnTo>
                  <a:lnTo>
                    <a:pt x="444" y="362"/>
                  </a:lnTo>
                  <a:lnTo>
                    <a:pt x="488" y="324"/>
                  </a:lnTo>
                  <a:lnTo>
                    <a:pt x="534" y="289"/>
                  </a:lnTo>
                  <a:lnTo>
                    <a:pt x="581" y="254"/>
                  </a:lnTo>
                  <a:lnTo>
                    <a:pt x="631" y="222"/>
                  </a:lnTo>
                  <a:lnTo>
                    <a:pt x="656" y="208"/>
                  </a:lnTo>
                  <a:lnTo>
                    <a:pt x="682" y="194"/>
                  </a:lnTo>
                  <a:lnTo>
                    <a:pt x="708" y="180"/>
                  </a:lnTo>
                  <a:lnTo>
                    <a:pt x="734" y="167"/>
                  </a:lnTo>
                  <a:lnTo>
                    <a:pt x="761" y="154"/>
                  </a:lnTo>
                  <a:lnTo>
                    <a:pt x="788" y="142"/>
                  </a:lnTo>
                  <a:lnTo>
                    <a:pt x="815" y="131"/>
                  </a:lnTo>
                  <a:lnTo>
                    <a:pt x="843" y="121"/>
                  </a:lnTo>
                  <a:lnTo>
                    <a:pt x="871" y="111"/>
                  </a:lnTo>
                  <a:lnTo>
                    <a:pt x="899" y="102"/>
                  </a:lnTo>
                  <a:lnTo>
                    <a:pt x="928" y="94"/>
                  </a:lnTo>
                  <a:lnTo>
                    <a:pt x="957" y="85"/>
                  </a:lnTo>
                  <a:lnTo>
                    <a:pt x="985" y="78"/>
                  </a:lnTo>
                  <a:lnTo>
                    <a:pt x="1015" y="71"/>
                  </a:lnTo>
                  <a:lnTo>
                    <a:pt x="1045" y="66"/>
                  </a:lnTo>
                  <a:lnTo>
                    <a:pt x="1075" y="61"/>
                  </a:lnTo>
                  <a:lnTo>
                    <a:pt x="1105" y="57"/>
                  </a:lnTo>
                  <a:lnTo>
                    <a:pt x="1135" y="53"/>
                  </a:lnTo>
                  <a:lnTo>
                    <a:pt x="1166" y="51"/>
                  </a:lnTo>
                  <a:lnTo>
                    <a:pt x="1197" y="49"/>
                  </a:lnTo>
                  <a:lnTo>
                    <a:pt x="1229" y="48"/>
                  </a:lnTo>
                  <a:lnTo>
                    <a:pt x="1260" y="48"/>
                  </a:lnTo>
                  <a:lnTo>
                    <a:pt x="1260" y="48"/>
                  </a:lnTo>
                  <a:lnTo>
                    <a:pt x="1290" y="48"/>
                  </a:lnTo>
                  <a:lnTo>
                    <a:pt x="1322" y="49"/>
                  </a:lnTo>
                  <a:lnTo>
                    <a:pt x="1353" y="51"/>
                  </a:lnTo>
                  <a:lnTo>
                    <a:pt x="1384" y="53"/>
                  </a:lnTo>
                  <a:lnTo>
                    <a:pt x="1414" y="57"/>
                  </a:lnTo>
                  <a:lnTo>
                    <a:pt x="1444" y="61"/>
                  </a:lnTo>
                  <a:lnTo>
                    <a:pt x="1474" y="66"/>
                  </a:lnTo>
                  <a:lnTo>
                    <a:pt x="1504" y="71"/>
                  </a:lnTo>
                  <a:lnTo>
                    <a:pt x="1534" y="78"/>
                  </a:lnTo>
                  <a:lnTo>
                    <a:pt x="1562" y="85"/>
                  </a:lnTo>
                  <a:lnTo>
                    <a:pt x="1591" y="94"/>
                  </a:lnTo>
                  <a:lnTo>
                    <a:pt x="1620" y="102"/>
                  </a:lnTo>
                  <a:lnTo>
                    <a:pt x="1648" y="111"/>
                  </a:lnTo>
                  <a:lnTo>
                    <a:pt x="1676" y="121"/>
                  </a:lnTo>
                  <a:lnTo>
                    <a:pt x="1704" y="131"/>
                  </a:lnTo>
                  <a:lnTo>
                    <a:pt x="1731" y="142"/>
                  </a:lnTo>
                  <a:lnTo>
                    <a:pt x="1758" y="154"/>
                  </a:lnTo>
                  <a:lnTo>
                    <a:pt x="1785" y="167"/>
                  </a:lnTo>
                  <a:lnTo>
                    <a:pt x="1811" y="180"/>
                  </a:lnTo>
                  <a:lnTo>
                    <a:pt x="1837" y="194"/>
                  </a:lnTo>
                  <a:lnTo>
                    <a:pt x="1863" y="208"/>
                  </a:lnTo>
                  <a:lnTo>
                    <a:pt x="1888" y="222"/>
                  </a:lnTo>
                  <a:lnTo>
                    <a:pt x="1938" y="254"/>
                  </a:lnTo>
                  <a:lnTo>
                    <a:pt x="1985" y="289"/>
                  </a:lnTo>
                  <a:lnTo>
                    <a:pt x="2031" y="324"/>
                  </a:lnTo>
                  <a:lnTo>
                    <a:pt x="2075" y="362"/>
                  </a:lnTo>
                  <a:lnTo>
                    <a:pt x="2117" y="402"/>
                  </a:lnTo>
                  <a:lnTo>
                    <a:pt x="2157" y="444"/>
                  </a:lnTo>
                  <a:lnTo>
                    <a:pt x="2195" y="488"/>
                  </a:lnTo>
                  <a:lnTo>
                    <a:pt x="2230" y="534"/>
                  </a:lnTo>
                  <a:lnTo>
                    <a:pt x="2265" y="581"/>
                  </a:lnTo>
                  <a:lnTo>
                    <a:pt x="2297" y="631"/>
                  </a:lnTo>
                  <a:lnTo>
                    <a:pt x="2311" y="656"/>
                  </a:lnTo>
                  <a:lnTo>
                    <a:pt x="2325" y="682"/>
                  </a:lnTo>
                  <a:lnTo>
                    <a:pt x="2339" y="708"/>
                  </a:lnTo>
                  <a:lnTo>
                    <a:pt x="2352" y="734"/>
                  </a:lnTo>
                  <a:lnTo>
                    <a:pt x="2365" y="761"/>
                  </a:lnTo>
                  <a:lnTo>
                    <a:pt x="2377" y="788"/>
                  </a:lnTo>
                  <a:lnTo>
                    <a:pt x="2388" y="815"/>
                  </a:lnTo>
                  <a:lnTo>
                    <a:pt x="2398" y="843"/>
                  </a:lnTo>
                  <a:lnTo>
                    <a:pt x="2408" y="871"/>
                  </a:lnTo>
                  <a:lnTo>
                    <a:pt x="2417" y="899"/>
                  </a:lnTo>
                  <a:lnTo>
                    <a:pt x="2425" y="928"/>
                  </a:lnTo>
                  <a:lnTo>
                    <a:pt x="2434" y="957"/>
                  </a:lnTo>
                  <a:lnTo>
                    <a:pt x="2441" y="985"/>
                  </a:lnTo>
                  <a:lnTo>
                    <a:pt x="2448" y="1015"/>
                  </a:lnTo>
                  <a:lnTo>
                    <a:pt x="2453" y="1045"/>
                  </a:lnTo>
                  <a:lnTo>
                    <a:pt x="2458" y="1075"/>
                  </a:lnTo>
                  <a:lnTo>
                    <a:pt x="2462" y="1105"/>
                  </a:lnTo>
                  <a:lnTo>
                    <a:pt x="2466" y="1135"/>
                  </a:lnTo>
                  <a:lnTo>
                    <a:pt x="2468" y="1166"/>
                  </a:lnTo>
                  <a:lnTo>
                    <a:pt x="2470" y="1197"/>
                  </a:lnTo>
                  <a:lnTo>
                    <a:pt x="2471" y="1229"/>
                  </a:lnTo>
                  <a:lnTo>
                    <a:pt x="2471" y="1260"/>
                  </a:lnTo>
                  <a:lnTo>
                    <a:pt x="2471" y="1260"/>
                  </a:lnTo>
                  <a:lnTo>
                    <a:pt x="2471" y="1290"/>
                  </a:lnTo>
                  <a:lnTo>
                    <a:pt x="2470" y="1322"/>
                  </a:lnTo>
                  <a:lnTo>
                    <a:pt x="2468" y="1353"/>
                  </a:lnTo>
                  <a:lnTo>
                    <a:pt x="2466" y="1384"/>
                  </a:lnTo>
                  <a:lnTo>
                    <a:pt x="2462" y="1414"/>
                  </a:lnTo>
                  <a:lnTo>
                    <a:pt x="2458" y="1444"/>
                  </a:lnTo>
                  <a:lnTo>
                    <a:pt x="2453" y="1474"/>
                  </a:lnTo>
                  <a:lnTo>
                    <a:pt x="2448" y="1504"/>
                  </a:lnTo>
                  <a:lnTo>
                    <a:pt x="2441" y="1534"/>
                  </a:lnTo>
                  <a:lnTo>
                    <a:pt x="2434" y="1562"/>
                  </a:lnTo>
                  <a:lnTo>
                    <a:pt x="2425" y="1591"/>
                  </a:lnTo>
                  <a:lnTo>
                    <a:pt x="2417" y="1620"/>
                  </a:lnTo>
                  <a:lnTo>
                    <a:pt x="2408" y="1648"/>
                  </a:lnTo>
                  <a:lnTo>
                    <a:pt x="2398" y="1676"/>
                  </a:lnTo>
                  <a:lnTo>
                    <a:pt x="2388" y="1704"/>
                  </a:lnTo>
                  <a:lnTo>
                    <a:pt x="2377" y="1731"/>
                  </a:lnTo>
                  <a:lnTo>
                    <a:pt x="2365" y="1758"/>
                  </a:lnTo>
                  <a:lnTo>
                    <a:pt x="2352" y="1785"/>
                  </a:lnTo>
                  <a:lnTo>
                    <a:pt x="2339" y="1811"/>
                  </a:lnTo>
                  <a:lnTo>
                    <a:pt x="2325" y="1837"/>
                  </a:lnTo>
                  <a:lnTo>
                    <a:pt x="2311" y="1863"/>
                  </a:lnTo>
                  <a:lnTo>
                    <a:pt x="2297" y="1888"/>
                  </a:lnTo>
                  <a:lnTo>
                    <a:pt x="2265" y="1938"/>
                  </a:lnTo>
                  <a:lnTo>
                    <a:pt x="2230" y="1985"/>
                  </a:lnTo>
                  <a:lnTo>
                    <a:pt x="2195" y="2031"/>
                  </a:lnTo>
                  <a:lnTo>
                    <a:pt x="2157" y="2075"/>
                  </a:lnTo>
                  <a:lnTo>
                    <a:pt x="2117" y="2117"/>
                  </a:lnTo>
                  <a:lnTo>
                    <a:pt x="2075" y="2157"/>
                  </a:lnTo>
                  <a:lnTo>
                    <a:pt x="2031" y="2195"/>
                  </a:lnTo>
                  <a:lnTo>
                    <a:pt x="1985" y="2230"/>
                  </a:lnTo>
                  <a:lnTo>
                    <a:pt x="1938" y="2265"/>
                  </a:lnTo>
                  <a:lnTo>
                    <a:pt x="1888" y="2297"/>
                  </a:lnTo>
                  <a:lnTo>
                    <a:pt x="1863" y="2311"/>
                  </a:lnTo>
                  <a:lnTo>
                    <a:pt x="1837" y="2325"/>
                  </a:lnTo>
                  <a:lnTo>
                    <a:pt x="1811" y="2339"/>
                  </a:lnTo>
                  <a:lnTo>
                    <a:pt x="1785" y="2352"/>
                  </a:lnTo>
                  <a:lnTo>
                    <a:pt x="1758" y="2365"/>
                  </a:lnTo>
                  <a:lnTo>
                    <a:pt x="1731" y="2377"/>
                  </a:lnTo>
                  <a:lnTo>
                    <a:pt x="1704" y="2388"/>
                  </a:lnTo>
                  <a:lnTo>
                    <a:pt x="1676" y="2398"/>
                  </a:lnTo>
                  <a:lnTo>
                    <a:pt x="1648" y="2408"/>
                  </a:lnTo>
                  <a:lnTo>
                    <a:pt x="1620" y="2417"/>
                  </a:lnTo>
                  <a:lnTo>
                    <a:pt x="1591" y="2425"/>
                  </a:lnTo>
                  <a:lnTo>
                    <a:pt x="1562" y="2434"/>
                  </a:lnTo>
                  <a:lnTo>
                    <a:pt x="1534" y="2441"/>
                  </a:lnTo>
                  <a:lnTo>
                    <a:pt x="1504" y="2448"/>
                  </a:lnTo>
                  <a:lnTo>
                    <a:pt x="1474" y="2453"/>
                  </a:lnTo>
                  <a:lnTo>
                    <a:pt x="1444" y="2458"/>
                  </a:lnTo>
                  <a:lnTo>
                    <a:pt x="1414" y="2462"/>
                  </a:lnTo>
                  <a:lnTo>
                    <a:pt x="1384" y="2466"/>
                  </a:lnTo>
                  <a:lnTo>
                    <a:pt x="1353" y="2468"/>
                  </a:lnTo>
                  <a:lnTo>
                    <a:pt x="1322" y="2470"/>
                  </a:lnTo>
                  <a:lnTo>
                    <a:pt x="1290" y="2471"/>
                  </a:lnTo>
                  <a:lnTo>
                    <a:pt x="1260" y="2471"/>
                  </a:lnTo>
                  <a:close/>
                  <a:moveTo>
                    <a:pt x="1260" y="0"/>
                  </a:moveTo>
                  <a:lnTo>
                    <a:pt x="1260" y="0"/>
                  </a:lnTo>
                  <a:lnTo>
                    <a:pt x="1228" y="0"/>
                  </a:lnTo>
                  <a:lnTo>
                    <a:pt x="1195" y="1"/>
                  </a:lnTo>
                  <a:lnTo>
                    <a:pt x="1163" y="4"/>
                  </a:lnTo>
                  <a:lnTo>
                    <a:pt x="1131" y="7"/>
                  </a:lnTo>
                  <a:lnTo>
                    <a:pt x="1099" y="11"/>
                  </a:lnTo>
                  <a:lnTo>
                    <a:pt x="1068" y="14"/>
                  </a:lnTo>
                  <a:lnTo>
                    <a:pt x="1036" y="20"/>
                  </a:lnTo>
                  <a:lnTo>
                    <a:pt x="1006" y="26"/>
                  </a:lnTo>
                  <a:lnTo>
                    <a:pt x="975" y="32"/>
                  </a:lnTo>
                  <a:lnTo>
                    <a:pt x="945" y="40"/>
                  </a:lnTo>
                  <a:lnTo>
                    <a:pt x="915" y="49"/>
                  </a:lnTo>
                  <a:lnTo>
                    <a:pt x="885" y="57"/>
                  </a:lnTo>
                  <a:lnTo>
                    <a:pt x="856" y="66"/>
                  </a:lnTo>
                  <a:lnTo>
                    <a:pt x="827" y="77"/>
                  </a:lnTo>
                  <a:lnTo>
                    <a:pt x="798" y="88"/>
                  </a:lnTo>
                  <a:lnTo>
                    <a:pt x="769" y="100"/>
                  </a:lnTo>
                  <a:lnTo>
                    <a:pt x="741" y="111"/>
                  </a:lnTo>
                  <a:lnTo>
                    <a:pt x="714" y="124"/>
                  </a:lnTo>
                  <a:lnTo>
                    <a:pt x="687" y="138"/>
                  </a:lnTo>
                  <a:lnTo>
                    <a:pt x="659" y="153"/>
                  </a:lnTo>
                  <a:lnTo>
                    <a:pt x="633" y="167"/>
                  </a:lnTo>
                  <a:lnTo>
                    <a:pt x="606" y="182"/>
                  </a:lnTo>
                  <a:lnTo>
                    <a:pt x="581" y="199"/>
                  </a:lnTo>
                  <a:lnTo>
                    <a:pt x="555" y="215"/>
                  </a:lnTo>
                  <a:lnTo>
                    <a:pt x="531" y="233"/>
                  </a:lnTo>
                  <a:lnTo>
                    <a:pt x="506" y="251"/>
                  </a:lnTo>
                  <a:lnTo>
                    <a:pt x="482" y="268"/>
                  </a:lnTo>
                  <a:lnTo>
                    <a:pt x="459" y="289"/>
                  </a:lnTo>
                  <a:lnTo>
                    <a:pt x="436" y="307"/>
                  </a:lnTo>
                  <a:lnTo>
                    <a:pt x="413" y="327"/>
                  </a:lnTo>
                  <a:lnTo>
                    <a:pt x="391" y="349"/>
                  </a:lnTo>
                  <a:lnTo>
                    <a:pt x="369" y="369"/>
                  </a:lnTo>
                  <a:lnTo>
                    <a:pt x="349" y="391"/>
                  </a:lnTo>
                  <a:lnTo>
                    <a:pt x="327" y="413"/>
                  </a:lnTo>
                  <a:lnTo>
                    <a:pt x="307" y="436"/>
                  </a:lnTo>
                  <a:lnTo>
                    <a:pt x="289" y="459"/>
                  </a:lnTo>
                  <a:lnTo>
                    <a:pt x="268" y="482"/>
                  </a:lnTo>
                  <a:lnTo>
                    <a:pt x="251" y="506"/>
                  </a:lnTo>
                  <a:lnTo>
                    <a:pt x="233" y="531"/>
                  </a:lnTo>
                  <a:lnTo>
                    <a:pt x="215" y="555"/>
                  </a:lnTo>
                  <a:lnTo>
                    <a:pt x="199" y="581"/>
                  </a:lnTo>
                  <a:lnTo>
                    <a:pt x="182" y="606"/>
                  </a:lnTo>
                  <a:lnTo>
                    <a:pt x="167" y="633"/>
                  </a:lnTo>
                  <a:lnTo>
                    <a:pt x="153" y="659"/>
                  </a:lnTo>
                  <a:lnTo>
                    <a:pt x="138" y="687"/>
                  </a:lnTo>
                  <a:lnTo>
                    <a:pt x="124" y="714"/>
                  </a:lnTo>
                  <a:lnTo>
                    <a:pt x="111" y="741"/>
                  </a:lnTo>
                  <a:lnTo>
                    <a:pt x="100" y="769"/>
                  </a:lnTo>
                  <a:lnTo>
                    <a:pt x="88" y="798"/>
                  </a:lnTo>
                  <a:lnTo>
                    <a:pt x="77" y="827"/>
                  </a:lnTo>
                  <a:lnTo>
                    <a:pt x="66" y="856"/>
                  </a:lnTo>
                  <a:lnTo>
                    <a:pt x="57" y="885"/>
                  </a:lnTo>
                  <a:lnTo>
                    <a:pt x="49" y="915"/>
                  </a:lnTo>
                  <a:lnTo>
                    <a:pt x="40" y="945"/>
                  </a:lnTo>
                  <a:lnTo>
                    <a:pt x="32" y="975"/>
                  </a:lnTo>
                  <a:lnTo>
                    <a:pt x="26" y="1006"/>
                  </a:lnTo>
                  <a:lnTo>
                    <a:pt x="20" y="1036"/>
                  </a:lnTo>
                  <a:lnTo>
                    <a:pt x="14" y="1068"/>
                  </a:lnTo>
                  <a:lnTo>
                    <a:pt x="11" y="1099"/>
                  </a:lnTo>
                  <a:lnTo>
                    <a:pt x="7" y="1131"/>
                  </a:lnTo>
                  <a:lnTo>
                    <a:pt x="4" y="1163"/>
                  </a:lnTo>
                  <a:lnTo>
                    <a:pt x="1" y="1195"/>
                  </a:lnTo>
                  <a:lnTo>
                    <a:pt x="0" y="1228"/>
                  </a:lnTo>
                  <a:lnTo>
                    <a:pt x="0" y="1260"/>
                  </a:lnTo>
                  <a:lnTo>
                    <a:pt x="0" y="1260"/>
                  </a:lnTo>
                  <a:lnTo>
                    <a:pt x="0" y="1291"/>
                  </a:lnTo>
                  <a:lnTo>
                    <a:pt x="1" y="1324"/>
                  </a:lnTo>
                  <a:lnTo>
                    <a:pt x="4" y="1356"/>
                  </a:lnTo>
                  <a:lnTo>
                    <a:pt x="7" y="1388"/>
                  </a:lnTo>
                  <a:lnTo>
                    <a:pt x="11" y="1420"/>
                  </a:lnTo>
                  <a:lnTo>
                    <a:pt x="14" y="1451"/>
                  </a:lnTo>
                  <a:lnTo>
                    <a:pt x="20" y="1483"/>
                  </a:lnTo>
                  <a:lnTo>
                    <a:pt x="26" y="1513"/>
                  </a:lnTo>
                  <a:lnTo>
                    <a:pt x="32" y="1544"/>
                  </a:lnTo>
                  <a:lnTo>
                    <a:pt x="40" y="1574"/>
                  </a:lnTo>
                  <a:lnTo>
                    <a:pt x="49" y="1604"/>
                  </a:lnTo>
                  <a:lnTo>
                    <a:pt x="57" y="1634"/>
                  </a:lnTo>
                  <a:lnTo>
                    <a:pt x="66" y="1663"/>
                  </a:lnTo>
                  <a:lnTo>
                    <a:pt x="77" y="1692"/>
                  </a:lnTo>
                  <a:lnTo>
                    <a:pt x="88" y="1721"/>
                  </a:lnTo>
                  <a:lnTo>
                    <a:pt x="100" y="1750"/>
                  </a:lnTo>
                  <a:lnTo>
                    <a:pt x="111" y="1778"/>
                  </a:lnTo>
                  <a:lnTo>
                    <a:pt x="124" y="1805"/>
                  </a:lnTo>
                  <a:lnTo>
                    <a:pt x="138" y="1832"/>
                  </a:lnTo>
                  <a:lnTo>
                    <a:pt x="153" y="1860"/>
                  </a:lnTo>
                  <a:lnTo>
                    <a:pt x="167" y="1886"/>
                  </a:lnTo>
                  <a:lnTo>
                    <a:pt x="182" y="1913"/>
                  </a:lnTo>
                  <a:lnTo>
                    <a:pt x="199" y="1938"/>
                  </a:lnTo>
                  <a:lnTo>
                    <a:pt x="215" y="1964"/>
                  </a:lnTo>
                  <a:lnTo>
                    <a:pt x="233" y="1988"/>
                  </a:lnTo>
                  <a:lnTo>
                    <a:pt x="251" y="2013"/>
                  </a:lnTo>
                  <a:lnTo>
                    <a:pt x="268" y="2037"/>
                  </a:lnTo>
                  <a:lnTo>
                    <a:pt x="289" y="2060"/>
                  </a:lnTo>
                  <a:lnTo>
                    <a:pt x="307" y="2083"/>
                  </a:lnTo>
                  <a:lnTo>
                    <a:pt x="327" y="2106"/>
                  </a:lnTo>
                  <a:lnTo>
                    <a:pt x="349" y="2128"/>
                  </a:lnTo>
                  <a:lnTo>
                    <a:pt x="369" y="2150"/>
                  </a:lnTo>
                  <a:lnTo>
                    <a:pt x="391" y="2170"/>
                  </a:lnTo>
                  <a:lnTo>
                    <a:pt x="413" y="2192"/>
                  </a:lnTo>
                  <a:lnTo>
                    <a:pt x="436" y="2212"/>
                  </a:lnTo>
                  <a:lnTo>
                    <a:pt x="459" y="2230"/>
                  </a:lnTo>
                  <a:lnTo>
                    <a:pt x="482" y="2251"/>
                  </a:lnTo>
                  <a:lnTo>
                    <a:pt x="506" y="2268"/>
                  </a:lnTo>
                  <a:lnTo>
                    <a:pt x="531" y="2286"/>
                  </a:lnTo>
                  <a:lnTo>
                    <a:pt x="555" y="2304"/>
                  </a:lnTo>
                  <a:lnTo>
                    <a:pt x="581" y="2320"/>
                  </a:lnTo>
                  <a:lnTo>
                    <a:pt x="606" y="2337"/>
                  </a:lnTo>
                  <a:lnTo>
                    <a:pt x="633" y="2352"/>
                  </a:lnTo>
                  <a:lnTo>
                    <a:pt x="659" y="2366"/>
                  </a:lnTo>
                  <a:lnTo>
                    <a:pt x="687" y="2381"/>
                  </a:lnTo>
                  <a:lnTo>
                    <a:pt x="714" y="2395"/>
                  </a:lnTo>
                  <a:lnTo>
                    <a:pt x="741" y="2408"/>
                  </a:lnTo>
                  <a:lnTo>
                    <a:pt x="769" y="2419"/>
                  </a:lnTo>
                  <a:lnTo>
                    <a:pt x="798" y="2431"/>
                  </a:lnTo>
                  <a:lnTo>
                    <a:pt x="827" y="2442"/>
                  </a:lnTo>
                  <a:lnTo>
                    <a:pt x="856" y="2453"/>
                  </a:lnTo>
                  <a:lnTo>
                    <a:pt x="885" y="2462"/>
                  </a:lnTo>
                  <a:lnTo>
                    <a:pt x="915" y="2470"/>
                  </a:lnTo>
                  <a:lnTo>
                    <a:pt x="945" y="2479"/>
                  </a:lnTo>
                  <a:lnTo>
                    <a:pt x="975" y="2487"/>
                  </a:lnTo>
                  <a:lnTo>
                    <a:pt x="1006" y="2493"/>
                  </a:lnTo>
                  <a:lnTo>
                    <a:pt x="1036" y="2499"/>
                  </a:lnTo>
                  <a:lnTo>
                    <a:pt x="1068" y="2505"/>
                  </a:lnTo>
                  <a:lnTo>
                    <a:pt x="1099" y="2508"/>
                  </a:lnTo>
                  <a:lnTo>
                    <a:pt x="1131" y="2512"/>
                  </a:lnTo>
                  <a:lnTo>
                    <a:pt x="1163" y="2515"/>
                  </a:lnTo>
                  <a:lnTo>
                    <a:pt x="1195" y="2518"/>
                  </a:lnTo>
                  <a:lnTo>
                    <a:pt x="1228" y="2519"/>
                  </a:lnTo>
                  <a:lnTo>
                    <a:pt x="1260" y="2519"/>
                  </a:lnTo>
                  <a:lnTo>
                    <a:pt x="1260" y="2519"/>
                  </a:lnTo>
                  <a:lnTo>
                    <a:pt x="1291" y="2519"/>
                  </a:lnTo>
                  <a:lnTo>
                    <a:pt x="1324" y="2518"/>
                  </a:lnTo>
                  <a:lnTo>
                    <a:pt x="1356" y="2515"/>
                  </a:lnTo>
                  <a:lnTo>
                    <a:pt x="1388" y="2512"/>
                  </a:lnTo>
                  <a:lnTo>
                    <a:pt x="1420" y="2508"/>
                  </a:lnTo>
                  <a:lnTo>
                    <a:pt x="1451" y="2505"/>
                  </a:lnTo>
                  <a:lnTo>
                    <a:pt x="1483" y="2499"/>
                  </a:lnTo>
                  <a:lnTo>
                    <a:pt x="1513" y="2493"/>
                  </a:lnTo>
                  <a:lnTo>
                    <a:pt x="1544" y="2487"/>
                  </a:lnTo>
                  <a:lnTo>
                    <a:pt x="1574" y="2479"/>
                  </a:lnTo>
                  <a:lnTo>
                    <a:pt x="1604" y="2470"/>
                  </a:lnTo>
                  <a:lnTo>
                    <a:pt x="1634" y="2462"/>
                  </a:lnTo>
                  <a:lnTo>
                    <a:pt x="1663" y="2453"/>
                  </a:lnTo>
                  <a:lnTo>
                    <a:pt x="1692" y="2442"/>
                  </a:lnTo>
                  <a:lnTo>
                    <a:pt x="1721" y="2431"/>
                  </a:lnTo>
                  <a:lnTo>
                    <a:pt x="1750" y="2419"/>
                  </a:lnTo>
                  <a:lnTo>
                    <a:pt x="1778" y="2408"/>
                  </a:lnTo>
                  <a:lnTo>
                    <a:pt x="1805" y="2395"/>
                  </a:lnTo>
                  <a:lnTo>
                    <a:pt x="1832" y="2381"/>
                  </a:lnTo>
                  <a:lnTo>
                    <a:pt x="1860" y="2366"/>
                  </a:lnTo>
                  <a:lnTo>
                    <a:pt x="1886" y="2352"/>
                  </a:lnTo>
                  <a:lnTo>
                    <a:pt x="1913" y="2337"/>
                  </a:lnTo>
                  <a:lnTo>
                    <a:pt x="1938" y="2320"/>
                  </a:lnTo>
                  <a:lnTo>
                    <a:pt x="1964" y="2304"/>
                  </a:lnTo>
                  <a:lnTo>
                    <a:pt x="1988" y="2286"/>
                  </a:lnTo>
                  <a:lnTo>
                    <a:pt x="2013" y="2268"/>
                  </a:lnTo>
                  <a:lnTo>
                    <a:pt x="2037" y="2251"/>
                  </a:lnTo>
                  <a:lnTo>
                    <a:pt x="2060" y="2230"/>
                  </a:lnTo>
                  <a:lnTo>
                    <a:pt x="2083" y="2212"/>
                  </a:lnTo>
                  <a:lnTo>
                    <a:pt x="2106" y="2192"/>
                  </a:lnTo>
                  <a:lnTo>
                    <a:pt x="2128" y="2170"/>
                  </a:lnTo>
                  <a:lnTo>
                    <a:pt x="2150" y="2150"/>
                  </a:lnTo>
                  <a:lnTo>
                    <a:pt x="2170" y="2128"/>
                  </a:lnTo>
                  <a:lnTo>
                    <a:pt x="2192" y="2106"/>
                  </a:lnTo>
                  <a:lnTo>
                    <a:pt x="2212" y="2083"/>
                  </a:lnTo>
                  <a:lnTo>
                    <a:pt x="2230" y="2060"/>
                  </a:lnTo>
                  <a:lnTo>
                    <a:pt x="2251" y="2037"/>
                  </a:lnTo>
                  <a:lnTo>
                    <a:pt x="2268" y="2013"/>
                  </a:lnTo>
                  <a:lnTo>
                    <a:pt x="2286" y="1988"/>
                  </a:lnTo>
                  <a:lnTo>
                    <a:pt x="2304" y="1964"/>
                  </a:lnTo>
                  <a:lnTo>
                    <a:pt x="2320" y="1938"/>
                  </a:lnTo>
                  <a:lnTo>
                    <a:pt x="2337" y="1913"/>
                  </a:lnTo>
                  <a:lnTo>
                    <a:pt x="2352" y="1886"/>
                  </a:lnTo>
                  <a:lnTo>
                    <a:pt x="2366" y="1860"/>
                  </a:lnTo>
                  <a:lnTo>
                    <a:pt x="2381" y="1832"/>
                  </a:lnTo>
                  <a:lnTo>
                    <a:pt x="2395" y="1805"/>
                  </a:lnTo>
                  <a:lnTo>
                    <a:pt x="2408" y="1778"/>
                  </a:lnTo>
                  <a:lnTo>
                    <a:pt x="2419" y="1750"/>
                  </a:lnTo>
                  <a:lnTo>
                    <a:pt x="2431" y="1721"/>
                  </a:lnTo>
                  <a:lnTo>
                    <a:pt x="2442" y="1692"/>
                  </a:lnTo>
                  <a:lnTo>
                    <a:pt x="2453" y="1663"/>
                  </a:lnTo>
                  <a:lnTo>
                    <a:pt x="2462" y="1634"/>
                  </a:lnTo>
                  <a:lnTo>
                    <a:pt x="2470" y="1604"/>
                  </a:lnTo>
                  <a:lnTo>
                    <a:pt x="2479" y="1574"/>
                  </a:lnTo>
                  <a:lnTo>
                    <a:pt x="2487" y="1544"/>
                  </a:lnTo>
                  <a:lnTo>
                    <a:pt x="2493" y="1513"/>
                  </a:lnTo>
                  <a:lnTo>
                    <a:pt x="2499" y="1483"/>
                  </a:lnTo>
                  <a:lnTo>
                    <a:pt x="2505" y="1451"/>
                  </a:lnTo>
                  <a:lnTo>
                    <a:pt x="2508" y="1420"/>
                  </a:lnTo>
                  <a:lnTo>
                    <a:pt x="2512" y="1388"/>
                  </a:lnTo>
                  <a:lnTo>
                    <a:pt x="2515" y="1356"/>
                  </a:lnTo>
                  <a:lnTo>
                    <a:pt x="2518" y="1324"/>
                  </a:lnTo>
                  <a:lnTo>
                    <a:pt x="2519" y="1291"/>
                  </a:lnTo>
                  <a:lnTo>
                    <a:pt x="2519" y="1260"/>
                  </a:lnTo>
                  <a:lnTo>
                    <a:pt x="2519" y="1260"/>
                  </a:lnTo>
                  <a:lnTo>
                    <a:pt x="2519" y="1228"/>
                  </a:lnTo>
                  <a:lnTo>
                    <a:pt x="2518" y="1195"/>
                  </a:lnTo>
                  <a:lnTo>
                    <a:pt x="2515" y="1163"/>
                  </a:lnTo>
                  <a:lnTo>
                    <a:pt x="2512" y="1131"/>
                  </a:lnTo>
                  <a:lnTo>
                    <a:pt x="2508" y="1099"/>
                  </a:lnTo>
                  <a:lnTo>
                    <a:pt x="2505" y="1068"/>
                  </a:lnTo>
                  <a:lnTo>
                    <a:pt x="2499" y="1036"/>
                  </a:lnTo>
                  <a:lnTo>
                    <a:pt x="2493" y="1006"/>
                  </a:lnTo>
                  <a:lnTo>
                    <a:pt x="2487" y="975"/>
                  </a:lnTo>
                  <a:lnTo>
                    <a:pt x="2479" y="945"/>
                  </a:lnTo>
                  <a:lnTo>
                    <a:pt x="2470" y="915"/>
                  </a:lnTo>
                  <a:lnTo>
                    <a:pt x="2462" y="885"/>
                  </a:lnTo>
                  <a:lnTo>
                    <a:pt x="2453" y="856"/>
                  </a:lnTo>
                  <a:lnTo>
                    <a:pt x="2442" y="827"/>
                  </a:lnTo>
                  <a:lnTo>
                    <a:pt x="2431" y="798"/>
                  </a:lnTo>
                  <a:lnTo>
                    <a:pt x="2419" y="769"/>
                  </a:lnTo>
                  <a:lnTo>
                    <a:pt x="2408" y="741"/>
                  </a:lnTo>
                  <a:lnTo>
                    <a:pt x="2395" y="714"/>
                  </a:lnTo>
                  <a:lnTo>
                    <a:pt x="2381" y="687"/>
                  </a:lnTo>
                  <a:lnTo>
                    <a:pt x="2366" y="659"/>
                  </a:lnTo>
                  <a:lnTo>
                    <a:pt x="2352" y="633"/>
                  </a:lnTo>
                  <a:lnTo>
                    <a:pt x="2337" y="606"/>
                  </a:lnTo>
                  <a:lnTo>
                    <a:pt x="2320" y="581"/>
                  </a:lnTo>
                  <a:lnTo>
                    <a:pt x="2304" y="555"/>
                  </a:lnTo>
                  <a:lnTo>
                    <a:pt x="2286" y="531"/>
                  </a:lnTo>
                  <a:lnTo>
                    <a:pt x="2268" y="506"/>
                  </a:lnTo>
                  <a:lnTo>
                    <a:pt x="2251" y="482"/>
                  </a:lnTo>
                  <a:lnTo>
                    <a:pt x="2230" y="459"/>
                  </a:lnTo>
                  <a:lnTo>
                    <a:pt x="2212" y="436"/>
                  </a:lnTo>
                  <a:lnTo>
                    <a:pt x="2192" y="413"/>
                  </a:lnTo>
                  <a:lnTo>
                    <a:pt x="2170" y="391"/>
                  </a:lnTo>
                  <a:lnTo>
                    <a:pt x="2150" y="369"/>
                  </a:lnTo>
                  <a:lnTo>
                    <a:pt x="2128" y="349"/>
                  </a:lnTo>
                  <a:lnTo>
                    <a:pt x="2106" y="327"/>
                  </a:lnTo>
                  <a:lnTo>
                    <a:pt x="2083" y="307"/>
                  </a:lnTo>
                  <a:lnTo>
                    <a:pt x="2060" y="289"/>
                  </a:lnTo>
                  <a:lnTo>
                    <a:pt x="2037" y="268"/>
                  </a:lnTo>
                  <a:lnTo>
                    <a:pt x="2013" y="251"/>
                  </a:lnTo>
                  <a:lnTo>
                    <a:pt x="1988" y="233"/>
                  </a:lnTo>
                  <a:lnTo>
                    <a:pt x="1964" y="215"/>
                  </a:lnTo>
                  <a:lnTo>
                    <a:pt x="1938" y="199"/>
                  </a:lnTo>
                  <a:lnTo>
                    <a:pt x="1913" y="182"/>
                  </a:lnTo>
                  <a:lnTo>
                    <a:pt x="1886" y="167"/>
                  </a:lnTo>
                  <a:lnTo>
                    <a:pt x="1860" y="153"/>
                  </a:lnTo>
                  <a:lnTo>
                    <a:pt x="1832" y="138"/>
                  </a:lnTo>
                  <a:lnTo>
                    <a:pt x="1805" y="124"/>
                  </a:lnTo>
                  <a:lnTo>
                    <a:pt x="1778" y="111"/>
                  </a:lnTo>
                  <a:lnTo>
                    <a:pt x="1750" y="100"/>
                  </a:lnTo>
                  <a:lnTo>
                    <a:pt x="1721" y="88"/>
                  </a:lnTo>
                  <a:lnTo>
                    <a:pt x="1692" y="77"/>
                  </a:lnTo>
                  <a:lnTo>
                    <a:pt x="1663" y="66"/>
                  </a:lnTo>
                  <a:lnTo>
                    <a:pt x="1634" y="57"/>
                  </a:lnTo>
                  <a:lnTo>
                    <a:pt x="1604" y="49"/>
                  </a:lnTo>
                  <a:lnTo>
                    <a:pt x="1574" y="40"/>
                  </a:lnTo>
                  <a:lnTo>
                    <a:pt x="1544" y="32"/>
                  </a:lnTo>
                  <a:lnTo>
                    <a:pt x="1513" y="26"/>
                  </a:lnTo>
                  <a:lnTo>
                    <a:pt x="1483" y="20"/>
                  </a:lnTo>
                  <a:lnTo>
                    <a:pt x="1451" y="14"/>
                  </a:lnTo>
                  <a:lnTo>
                    <a:pt x="1420" y="11"/>
                  </a:lnTo>
                  <a:lnTo>
                    <a:pt x="1388" y="7"/>
                  </a:lnTo>
                  <a:lnTo>
                    <a:pt x="1356" y="4"/>
                  </a:lnTo>
                  <a:lnTo>
                    <a:pt x="1324" y="1"/>
                  </a:lnTo>
                  <a:lnTo>
                    <a:pt x="1291" y="0"/>
                  </a:lnTo>
                  <a:lnTo>
                    <a:pt x="1260" y="0"/>
                  </a:lnTo>
                  <a:close/>
                </a:path>
              </a:pathLst>
            </a:custGeom>
            <a:solidFill>
              <a:schemeClr val="bg1"/>
            </a:solidFill>
            <a:ln w="9525">
              <a:noFill/>
            </a:ln>
          </p:spPr>
          <p:txBody>
            <a:bodyPr/>
            <a:lstStyle/>
            <a:p>
              <a:endParaRPr lang="zh-CN" altLang="en-US"/>
            </a:p>
          </p:txBody>
        </p:sp>
        <p:sp>
          <p:nvSpPr>
            <p:cNvPr id="12297" name="未知"/>
            <p:cNvSpPr>
              <a:spLocks noEditPoints="1"/>
            </p:cNvSpPr>
            <p:nvPr/>
          </p:nvSpPr>
          <p:spPr>
            <a:xfrm>
              <a:off x="123" y="130"/>
              <a:ext cx="344" cy="342"/>
            </a:xfrm>
            <a:custGeom>
              <a:avLst/>
              <a:gdLst/>
              <a:ahLst/>
              <a:cxnLst/>
              <a:rect l="0" t="0" r="0" b="0"/>
              <a:pathLst>
                <a:path w="1649" h="1648">
                  <a:moveTo>
                    <a:pt x="825" y="1623"/>
                  </a:moveTo>
                  <a:lnTo>
                    <a:pt x="825" y="1623"/>
                  </a:lnTo>
                  <a:lnTo>
                    <a:pt x="783" y="1622"/>
                  </a:lnTo>
                  <a:lnTo>
                    <a:pt x="743" y="1618"/>
                  </a:lnTo>
                  <a:lnTo>
                    <a:pt x="703" y="1613"/>
                  </a:lnTo>
                  <a:lnTo>
                    <a:pt x="664" y="1606"/>
                  </a:lnTo>
                  <a:lnTo>
                    <a:pt x="625" y="1598"/>
                  </a:lnTo>
                  <a:lnTo>
                    <a:pt x="587" y="1586"/>
                  </a:lnTo>
                  <a:lnTo>
                    <a:pt x="550" y="1574"/>
                  </a:lnTo>
                  <a:lnTo>
                    <a:pt x="514" y="1560"/>
                  </a:lnTo>
                  <a:lnTo>
                    <a:pt x="478" y="1544"/>
                  </a:lnTo>
                  <a:lnTo>
                    <a:pt x="444" y="1526"/>
                  </a:lnTo>
                  <a:lnTo>
                    <a:pt x="410" y="1507"/>
                  </a:lnTo>
                  <a:lnTo>
                    <a:pt x="378" y="1486"/>
                  </a:lnTo>
                  <a:lnTo>
                    <a:pt x="346" y="1463"/>
                  </a:lnTo>
                  <a:lnTo>
                    <a:pt x="317" y="1440"/>
                  </a:lnTo>
                  <a:lnTo>
                    <a:pt x="287" y="1415"/>
                  </a:lnTo>
                  <a:lnTo>
                    <a:pt x="260" y="1389"/>
                  </a:lnTo>
                  <a:lnTo>
                    <a:pt x="234" y="1361"/>
                  </a:lnTo>
                  <a:lnTo>
                    <a:pt x="208" y="1332"/>
                  </a:lnTo>
                  <a:lnTo>
                    <a:pt x="184" y="1301"/>
                  </a:lnTo>
                  <a:lnTo>
                    <a:pt x="162" y="1271"/>
                  </a:lnTo>
                  <a:lnTo>
                    <a:pt x="142" y="1238"/>
                  </a:lnTo>
                  <a:lnTo>
                    <a:pt x="122" y="1205"/>
                  </a:lnTo>
                  <a:lnTo>
                    <a:pt x="104" y="1170"/>
                  </a:lnTo>
                  <a:lnTo>
                    <a:pt x="89" y="1135"/>
                  </a:lnTo>
                  <a:lnTo>
                    <a:pt x="74" y="1098"/>
                  </a:lnTo>
                  <a:lnTo>
                    <a:pt x="61" y="1062"/>
                  </a:lnTo>
                  <a:lnTo>
                    <a:pt x="51" y="1023"/>
                  </a:lnTo>
                  <a:lnTo>
                    <a:pt x="41" y="985"/>
                  </a:lnTo>
                  <a:lnTo>
                    <a:pt x="35" y="945"/>
                  </a:lnTo>
                  <a:lnTo>
                    <a:pt x="30" y="906"/>
                  </a:lnTo>
                  <a:lnTo>
                    <a:pt x="27" y="864"/>
                  </a:lnTo>
                  <a:lnTo>
                    <a:pt x="26" y="824"/>
                  </a:lnTo>
                  <a:lnTo>
                    <a:pt x="26" y="824"/>
                  </a:lnTo>
                  <a:lnTo>
                    <a:pt x="27" y="783"/>
                  </a:lnTo>
                  <a:lnTo>
                    <a:pt x="30" y="742"/>
                  </a:lnTo>
                  <a:lnTo>
                    <a:pt x="35" y="703"/>
                  </a:lnTo>
                  <a:lnTo>
                    <a:pt x="41" y="662"/>
                  </a:lnTo>
                  <a:lnTo>
                    <a:pt x="51" y="625"/>
                  </a:lnTo>
                  <a:lnTo>
                    <a:pt x="61" y="586"/>
                  </a:lnTo>
                  <a:lnTo>
                    <a:pt x="74" y="549"/>
                  </a:lnTo>
                  <a:lnTo>
                    <a:pt x="89" y="512"/>
                  </a:lnTo>
                  <a:lnTo>
                    <a:pt x="104" y="477"/>
                  </a:lnTo>
                  <a:lnTo>
                    <a:pt x="122" y="443"/>
                  </a:lnTo>
                  <a:lnTo>
                    <a:pt x="142" y="410"/>
                  </a:lnTo>
                  <a:lnTo>
                    <a:pt x="162" y="378"/>
                  </a:lnTo>
                  <a:lnTo>
                    <a:pt x="184" y="346"/>
                  </a:lnTo>
                  <a:lnTo>
                    <a:pt x="208" y="315"/>
                  </a:lnTo>
                  <a:lnTo>
                    <a:pt x="234" y="287"/>
                  </a:lnTo>
                  <a:lnTo>
                    <a:pt x="260" y="258"/>
                  </a:lnTo>
                  <a:lnTo>
                    <a:pt x="287" y="232"/>
                  </a:lnTo>
                  <a:lnTo>
                    <a:pt x="317" y="208"/>
                  </a:lnTo>
                  <a:lnTo>
                    <a:pt x="346" y="184"/>
                  </a:lnTo>
                  <a:lnTo>
                    <a:pt x="378" y="162"/>
                  </a:lnTo>
                  <a:lnTo>
                    <a:pt x="410" y="140"/>
                  </a:lnTo>
                  <a:lnTo>
                    <a:pt x="444" y="121"/>
                  </a:lnTo>
                  <a:lnTo>
                    <a:pt x="478" y="104"/>
                  </a:lnTo>
                  <a:lnTo>
                    <a:pt x="514" y="87"/>
                  </a:lnTo>
                  <a:lnTo>
                    <a:pt x="550" y="73"/>
                  </a:lnTo>
                  <a:lnTo>
                    <a:pt x="587" y="61"/>
                  </a:lnTo>
                  <a:lnTo>
                    <a:pt x="625" y="50"/>
                  </a:lnTo>
                  <a:lnTo>
                    <a:pt x="664" y="41"/>
                  </a:lnTo>
                  <a:lnTo>
                    <a:pt x="703" y="34"/>
                  </a:lnTo>
                  <a:lnTo>
                    <a:pt x="743" y="29"/>
                  </a:lnTo>
                  <a:lnTo>
                    <a:pt x="783" y="26"/>
                  </a:lnTo>
                  <a:lnTo>
                    <a:pt x="825" y="25"/>
                  </a:lnTo>
                  <a:lnTo>
                    <a:pt x="825" y="25"/>
                  </a:lnTo>
                  <a:lnTo>
                    <a:pt x="866" y="26"/>
                  </a:lnTo>
                  <a:lnTo>
                    <a:pt x="906" y="29"/>
                  </a:lnTo>
                  <a:lnTo>
                    <a:pt x="946" y="34"/>
                  </a:lnTo>
                  <a:lnTo>
                    <a:pt x="985" y="41"/>
                  </a:lnTo>
                  <a:lnTo>
                    <a:pt x="1024" y="50"/>
                  </a:lnTo>
                  <a:lnTo>
                    <a:pt x="1062" y="61"/>
                  </a:lnTo>
                  <a:lnTo>
                    <a:pt x="1100" y="73"/>
                  </a:lnTo>
                  <a:lnTo>
                    <a:pt x="1135" y="87"/>
                  </a:lnTo>
                  <a:lnTo>
                    <a:pt x="1171" y="104"/>
                  </a:lnTo>
                  <a:lnTo>
                    <a:pt x="1205" y="121"/>
                  </a:lnTo>
                  <a:lnTo>
                    <a:pt x="1239" y="140"/>
                  </a:lnTo>
                  <a:lnTo>
                    <a:pt x="1271" y="162"/>
                  </a:lnTo>
                  <a:lnTo>
                    <a:pt x="1303" y="184"/>
                  </a:lnTo>
                  <a:lnTo>
                    <a:pt x="1332" y="208"/>
                  </a:lnTo>
                  <a:lnTo>
                    <a:pt x="1362" y="232"/>
                  </a:lnTo>
                  <a:lnTo>
                    <a:pt x="1389" y="258"/>
                  </a:lnTo>
                  <a:lnTo>
                    <a:pt x="1416" y="287"/>
                  </a:lnTo>
                  <a:lnTo>
                    <a:pt x="1441" y="315"/>
                  </a:lnTo>
                  <a:lnTo>
                    <a:pt x="1465" y="346"/>
                  </a:lnTo>
                  <a:lnTo>
                    <a:pt x="1487" y="378"/>
                  </a:lnTo>
                  <a:lnTo>
                    <a:pt x="1507" y="410"/>
                  </a:lnTo>
                  <a:lnTo>
                    <a:pt x="1527" y="443"/>
                  </a:lnTo>
                  <a:lnTo>
                    <a:pt x="1545" y="477"/>
                  </a:lnTo>
                  <a:lnTo>
                    <a:pt x="1560" y="512"/>
                  </a:lnTo>
                  <a:lnTo>
                    <a:pt x="1575" y="549"/>
                  </a:lnTo>
                  <a:lnTo>
                    <a:pt x="1588" y="586"/>
                  </a:lnTo>
                  <a:lnTo>
                    <a:pt x="1598" y="625"/>
                  </a:lnTo>
                  <a:lnTo>
                    <a:pt x="1608" y="662"/>
                  </a:lnTo>
                  <a:lnTo>
                    <a:pt x="1614" y="703"/>
                  </a:lnTo>
                  <a:lnTo>
                    <a:pt x="1619" y="742"/>
                  </a:lnTo>
                  <a:lnTo>
                    <a:pt x="1622" y="783"/>
                  </a:lnTo>
                  <a:lnTo>
                    <a:pt x="1623" y="824"/>
                  </a:lnTo>
                  <a:lnTo>
                    <a:pt x="1623" y="824"/>
                  </a:lnTo>
                  <a:lnTo>
                    <a:pt x="1622" y="864"/>
                  </a:lnTo>
                  <a:lnTo>
                    <a:pt x="1619" y="906"/>
                  </a:lnTo>
                  <a:lnTo>
                    <a:pt x="1614" y="945"/>
                  </a:lnTo>
                  <a:lnTo>
                    <a:pt x="1608" y="985"/>
                  </a:lnTo>
                  <a:lnTo>
                    <a:pt x="1598" y="1023"/>
                  </a:lnTo>
                  <a:lnTo>
                    <a:pt x="1588" y="1062"/>
                  </a:lnTo>
                  <a:lnTo>
                    <a:pt x="1575" y="1098"/>
                  </a:lnTo>
                  <a:lnTo>
                    <a:pt x="1560" y="1135"/>
                  </a:lnTo>
                  <a:lnTo>
                    <a:pt x="1545" y="1170"/>
                  </a:lnTo>
                  <a:lnTo>
                    <a:pt x="1527" y="1205"/>
                  </a:lnTo>
                  <a:lnTo>
                    <a:pt x="1507" y="1238"/>
                  </a:lnTo>
                  <a:lnTo>
                    <a:pt x="1487" y="1271"/>
                  </a:lnTo>
                  <a:lnTo>
                    <a:pt x="1465" y="1301"/>
                  </a:lnTo>
                  <a:lnTo>
                    <a:pt x="1441" y="1332"/>
                  </a:lnTo>
                  <a:lnTo>
                    <a:pt x="1416" y="1361"/>
                  </a:lnTo>
                  <a:lnTo>
                    <a:pt x="1389" y="1389"/>
                  </a:lnTo>
                  <a:lnTo>
                    <a:pt x="1362" y="1415"/>
                  </a:lnTo>
                  <a:lnTo>
                    <a:pt x="1332" y="1440"/>
                  </a:lnTo>
                  <a:lnTo>
                    <a:pt x="1303" y="1463"/>
                  </a:lnTo>
                  <a:lnTo>
                    <a:pt x="1271" y="1486"/>
                  </a:lnTo>
                  <a:lnTo>
                    <a:pt x="1239" y="1507"/>
                  </a:lnTo>
                  <a:lnTo>
                    <a:pt x="1205" y="1526"/>
                  </a:lnTo>
                  <a:lnTo>
                    <a:pt x="1171" y="1544"/>
                  </a:lnTo>
                  <a:lnTo>
                    <a:pt x="1135" y="1560"/>
                  </a:lnTo>
                  <a:lnTo>
                    <a:pt x="1100" y="1574"/>
                  </a:lnTo>
                  <a:lnTo>
                    <a:pt x="1062" y="1586"/>
                  </a:lnTo>
                  <a:lnTo>
                    <a:pt x="1024" y="1598"/>
                  </a:lnTo>
                  <a:lnTo>
                    <a:pt x="985" y="1606"/>
                  </a:lnTo>
                  <a:lnTo>
                    <a:pt x="946" y="1613"/>
                  </a:lnTo>
                  <a:lnTo>
                    <a:pt x="906" y="1618"/>
                  </a:lnTo>
                  <a:lnTo>
                    <a:pt x="866" y="1622"/>
                  </a:lnTo>
                  <a:lnTo>
                    <a:pt x="825" y="1623"/>
                  </a:lnTo>
                  <a:close/>
                  <a:moveTo>
                    <a:pt x="825" y="0"/>
                  </a:moveTo>
                  <a:lnTo>
                    <a:pt x="825" y="0"/>
                  </a:lnTo>
                  <a:lnTo>
                    <a:pt x="782" y="1"/>
                  </a:lnTo>
                  <a:lnTo>
                    <a:pt x="741" y="3"/>
                  </a:lnTo>
                  <a:lnTo>
                    <a:pt x="699" y="9"/>
                  </a:lnTo>
                  <a:lnTo>
                    <a:pt x="658" y="16"/>
                  </a:lnTo>
                  <a:lnTo>
                    <a:pt x="619" y="26"/>
                  </a:lnTo>
                  <a:lnTo>
                    <a:pt x="580" y="36"/>
                  </a:lnTo>
                  <a:lnTo>
                    <a:pt x="541" y="49"/>
                  </a:lnTo>
                  <a:lnTo>
                    <a:pt x="504" y="65"/>
                  </a:lnTo>
                  <a:lnTo>
                    <a:pt x="468" y="81"/>
                  </a:lnTo>
                  <a:lnTo>
                    <a:pt x="432" y="99"/>
                  </a:lnTo>
                  <a:lnTo>
                    <a:pt x="397" y="119"/>
                  </a:lnTo>
                  <a:lnTo>
                    <a:pt x="364" y="140"/>
                  </a:lnTo>
                  <a:lnTo>
                    <a:pt x="332" y="163"/>
                  </a:lnTo>
                  <a:lnTo>
                    <a:pt x="300" y="188"/>
                  </a:lnTo>
                  <a:lnTo>
                    <a:pt x="270" y="214"/>
                  </a:lnTo>
                  <a:lnTo>
                    <a:pt x="242" y="241"/>
                  </a:lnTo>
                  <a:lnTo>
                    <a:pt x="215" y="269"/>
                  </a:lnTo>
                  <a:lnTo>
                    <a:pt x="189" y="300"/>
                  </a:lnTo>
                  <a:lnTo>
                    <a:pt x="164" y="330"/>
                  </a:lnTo>
                  <a:lnTo>
                    <a:pt x="141" y="362"/>
                  </a:lnTo>
                  <a:lnTo>
                    <a:pt x="119" y="397"/>
                  </a:lnTo>
                  <a:lnTo>
                    <a:pt x="99" y="431"/>
                  </a:lnTo>
                  <a:lnTo>
                    <a:pt x="81" y="466"/>
                  </a:lnTo>
                  <a:lnTo>
                    <a:pt x="65" y="503"/>
                  </a:lnTo>
                  <a:lnTo>
                    <a:pt x="51" y="541"/>
                  </a:lnTo>
                  <a:lnTo>
                    <a:pt x="38" y="579"/>
                  </a:lnTo>
                  <a:lnTo>
                    <a:pt x="26" y="617"/>
                  </a:lnTo>
                  <a:lnTo>
                    <a:pt x="17" y="658"/>
                  </a:lnTo>
                  <a:lnTo>
                    <a:pt x="9" y="698"/>
                  </a:lnTo>
                  <a:lnTo>
                    <a:pt x="5" y="739"/>
                  </a:lnTo>
                  <a:lnTo>
                    <a:pt x="1" y="782"/>
                  </a:lnTo>
                  <a:lnTo>
                    <a:pt x="0" y="824"/>
                  </a:lnTo>
                  <a:lnTo>
                    <a:pt x="0" y="824"/>
                  </a:lnTo>
                  <a:lnTo>
                    <a:pt x="1" y="866"/>
                  </a:lnTo>
                  <a:lnTo>
                    <a:pt x="5" y="908"/>
                  </a:lnTo>
                  <a:lnTo>
                    <a:pt x="9" y="949"/>
                  </a:lnTo>
                  <a:lnTo>
                    <a:pt x="17" y="990"/>
                  </a:lnTo>
                  <a:lnTo>
                    <a:pt x="26" y="1030"/>
                  </a:lnTo>
                  <a:lnTo>
                    <a:pt x="38" y="1069"/>
                  </a:lnTo>
                  <a:lnTo>
                    <a:pt x="51" y="1107"/>
                  </a:lnTo>
                  <a:lnTo>
                    <a:pt x="65" y="1144"/>
                  </a:lnTo>
                  <a:lnTo>
                    <a:pt x="81" y="1181"/>
                  </a:lnTo>
                  <a:lnTo>
                    <a:pt x="99" y="1216"/>
                  </a:lnTo>
                  <a:lnTo>
                    <a:pt x="119" y="1251"/>
                  </a:lnTo>
                  <a:lnTo>
                    <a:pt x="141" y="1285"/>
                  </a:lnTo>
                  <a:lnTo>
                    <a:pt x="164" y="1317"/>
                  </a:lnTo>
                  <a:lnTo>
                    <a:pt x="189" y="1348"/>
                  </a:lnTo>
                  <a:lnTo>
                    <a:pt x="215" y="1378"/>
                  </a:lnTo>
                  <a:lnTo>
                    <a:pt x="242" y="1407"/>
                  </a:lnTo>
                  <a:lnTo>
                    <a:pt x="270" y="1434"/>
                  </a:lnTo>
                  <a:lnTo>
                    <a:pt x="300" y="1460"/>
                  </a:lnTo>
                  <a:lnTo>
                    <a:pt x="332" y="1485"/>
                  </a:lnTo>
                  <a:lnTo>
                    <a:pt x="364" y="1507"/>
                  </a:lnTo>
                  <a:lnTo>
                    <a:pt x="397" y="1528"/>
                  </a:lnTo>
                  <a:lnTo>
                    <a:pt x="432" y="1548"/>
                  </a:lnTo>
                  <a:lnTo>
                    <a:pt x="468" y="1567"/>
                  </a:lnTo>
                  <a:lnTo>
                    <a:pt x="504" y="1584"/>
                  </a:lnTo>
                  <a:lnTo>
                    <a:pt x="541" y="1598"/>
                  </a:lnTo>
                  <a:lnTo>
                    <a:pt x="580" y="1611"/>
                  </a:lnTo>
                  <a:lnTo>
                    <a:pt x="619" y="1622"/>
                  </a:lnTo>
                  <a:lnTo>
                    <a:pt x="658" y="1631"/>
                  </a:lnTo>
                  <a:lnTo>
                    <a:pt x="699" y="1638"/>
                  </a:lnTo>
                  <a:lnTo>
                    <a:pt x="741" y="1644"/>
                  </a:lnTo>
                  <a:lnTo>
                    <a:pt x="782" y="1646"/>
                  </a:lnTo>
                  <a:lnTo>
                    <a:pt x="825" y="1648"/>
                  </a:lnTo>
                  <a:lnTo>
                    <a:pt x="825" y="1648"/>
                  </a:lnTo>
                  <a:lnTo>
                    <a:pt x="867" y="1646"/>
                  </a:lnTo>
                  <a:lnTo>
                    <a:pt x="908" y="1644"/>
                  </a:lnTo>
                  <a:lnTo>
                    <a:pt x="950" y="1638"/>
                  </a:lnTo>
                  <a:lnTo>
                    <a:pt x="991" y="1631"/>
                  </a:lnTo>
                  <a:lnTo>
                    <a:pt x="1030" y="1622"/>
                  </a:lnTo>
                  <a:lnTo>
                    <a:pt x="1069" y="1611"/>
                  </a:lnTo>
                  <a:lnTo>
                    <a:pt x="1108" y="1598"/>
                  </a:lnTo>
                  <a:lnTo>
                    <a:pt x="1146" y="1584"/>
                  </a:lnTo>
                  <a:lnTo>
                    <a:pt x="1181" y="1567"/>
                  </a:lnTo>
                  <a:lnTo>
                    <a:pt x="1218" y="1548"/>
                  </a:lnTo>
                  <a:lnTo>
                    <a:pt x="1252" y="1528"/>
                  </a:lnTo>
                  <a:lnTo>
                    <a:pt x="1285" y="1507"/>
                  </a:lnTo>
                  <a:lnTo>
                    <a:pt x="1317" y="1485"/>
                  </a:lnTo>
                  <a:lnTo>
                    <a:pt x="1349" y="1460"/>
                  </a:lnTo>
                  <a:lnTo>
                    <a:pt x="1379" y="1434"/>
                  </a:lnTo>
                  <a:lnTo>
                    <a:pt x="1407" y="1407"/>
                  </a:lnTo>
                  <a:lnTo>
                    <a:pt x="1434" y="1378"/>
                  </a:lnTo>
                  <a:lnTo>
                    <a:pt x="1460" y="1348"/>
                  </a:lnTo>
                  <a:lnTo>
                    <a:pt x="1485" y="1317"/>
                  </a:lnTo>
                  <a:lnTo>
                    <a:pt x="1508" y="1285"/>
                  </a:lnTo>
                  <a:lnTo>
                    <a:pt x="1530" y="1251"/>
                  </a:lnTo>
                  <a:lnTo>
                    <a:pt x="1550" y="1216"/>
                  </a:lnTo>
                  <a:lnTo>
                    <a:pt x="1568" y="1181"/>
                  </a:lnTo>
                  <a:lnTo>
                    <a:pt x="1584" y="1144"/>
                  </a:lnTo>
                  <a:lnTo>
                    <a:pt x="1598" y="1107"/>
                  </a:lnTo>
                  <a:lnTo>
                    <a:pt x="1611" y="1069"/>
                  </a:lnTo>
                  <a:lnTo>
                    <a:pt x="1623" y="1030"/>
                  </a:lnTo>
                  <a:lnTo>
                    <a:pt x="1632" y="990"/>
                  </a:lnTo>
                  <a:lnTo>
                    <a:pt x="1640" y="949"/>
                  </a:lnTo>
                  <a:lnTo>
                    <a:pt x="1644" y="908"/>
                  </a:lnTo>
                  <a:lnTo>
                    <a:pt x="1648" y="866"/>
                  </a:lnTo>
                  <a:lnTo>
                    <a:pt x="1649" y="824"/>
                  </a:lnTo>
                  <a:lnTo>
                    <a:pt x="1649" y="824"/>
                  </a:lnTo>
                  <a:lnTo>
                    <a:pt x="1648" y="782"/>
                  </a:lnTo>
                  <a:lnTo>
                    <a:pt x="1644" y="739"/>
                  </a:lnTo>
                  <a:lnTo>
                    <a:pt x="1640" y="698"/>
                  </a:lnTo>
                  <a:lnTo>
                    <a:pt x="1632" y="658"/>
                  </a:lnTo>
                  <a:lnTo>
                    <a:pt x="1623" y="617"/>
                  </a:lnTo>
                  <a:lnTo>
                    <a:pt x="1611" y="579"/>
                  </a:lnTo>
                  <a:lnTo>
                    <a:pt x="1598" y="541"/>
                  </a:lnTo>
                  <a:lnTo>
                    <a:pt x="1584" y="503"/>
                  </a:lnTo>
                  <a:lnTo>
                    <a:pt x="1568" y="466"/>
                  </a:lnTo>
                  <a:lnTo>
                    <a:pt x="1550" y="431"/>
                  </a:lnTo>
                  <a:lnTo>
                    <a:pt x="1530" y="397"/>
                  </a:lnTo>
                  <a:lnTo>
                    <a:pt x="1508" y="362"/>
                  </a:lnTo>
                  <a:lnTo>
                    <a:pt x="1485" y="330"/>
                  </a:lnTo>
                  <a:lnTo>
                    <a:pt x="1460" y="300"/>
                  </a:lnTo>
                  <a:lnTo>
                    <a:pt x="1434" y="269"/>
                  </a:lnTo>
                  <a:lnTo>
                    <a:pt x="1407" y="241"/>
                  </a:lnTo>
                  <a:lnTo>
                    <a:pt x="1379" y="214"/>
                  </a:lnTo>
                  <a:lnTo>
                    <a:pt x="1349" y="188"/>
                  </a:lnTo>
                  <a:lnTo>
                    <a:pt x="1317" y="163"/>
                  </a:lnTo>
                  <a:lnTo>
                    <a:pt x="1285" y="140"/>
                  </a:lnTo>
                  <a:lnTo>
                    <a:pt x="1252" y="119"/>
                  </a:lnTo>
                  <a:lnTo>
                    <a:pt x="1218" y="99"/>
                  </a:lnTo>
                  <a:lnTo>
                    <a:pt x="1181" y="81"/>
                  </a:lnTo>
                  <a:lnTo>
                    <a:pt x="1146" y="65"/>
                  </a:lnTo>
                  <a:lnTo>
                    <a:pt x="1108" y="49"/>
                  </a:lnTo>
                  <a:lnTo>
                    <a:pt x="1069" y="36"/>
                  </a:lnTo>
                  <a:lnTo>
                    <a:pt x="1030" y="26"/>
                  </a:lnTo>
                  <a:lnTo>
                    <a:pt x="991" y="16"/>
                  </a:lnTo>
                  <a:lnTo>
                    <a:pt x="950" y="9"/>
                  </a:lnTo>
                  <a:lnTo>
                    <a:pt x="908" y="3"/>
                  </a:lnTo>
                  <a:lnTo>
                    <a:pt x="867" y="1"/>
                  </a:lnTo>
                  <a:lnTo>
                    <a:pt x="825" y="0"/>
                  </a:lnTo>
                  <a:close/>
                </a:path>
              </a:pathLst>
            </a:custGeom>
            <a:solidFill>
              <a:schemeClr val="bg1"/>
            </a:solidFill>
            <a:ln w="9525">
              <a:noFill/>
            </a:ln>
          </p:spPr>
          <p:txBody>
            <a:bodyPr/>
            <a:lstStyle/>
            <a:p>
              <a:endParaRPr lang="zh-CN" altLang="en-US"/>
            </a:p>
          </p:txBody>
        </p:sp>
        <p:sp>
          <p:nvSpPr>
            <p:cNvPr id="12298" name="未知"/>
            <p:cNvSpPr>
              <a:spLocks noEditPoints="1"/>
            </p:cNvSpPr>
            <p:nvPr/>
          </p:nvSpPr>
          <p:spPr>
            <a:xfrm>
              <a:off x="220" y="394"/>
              <a:ext cx="144" cy="29"/>
            </a:xfrm>
            <a:custGeom>
              <a:avLst/>
              <a:gdLst/>
              <a:ahLst/>
              <a:cxnLst/>
              <a:rect l="0" t="0" r="0" b="0"/>
              <a:pathLst>
                <a:path w="696" h="144">
                  <a:moveTo>
                    <a:pt x="55" y="131"/>
                  </a:moveTo>
                  <a:lnTo>
                    <a:pt x="55" y="131"/>
                  </a:lnTo>
                  <a:lnTo>
                    <a:pt x="53" y="129"/>
                  </a:lnTo>
                  <a:lnTo>
                    <a:pt x="49" y="126"/>
                  </a:lnTo>
                  <a:lnTo>
                    <a:pt x="49" y="126"/>
                  </a:lnTo>
                  <a:lnTo>
                    <a:pt x="47" y="121"/>
                  </a:lnTo>
                  <a:lnTo>
                    <a:pt x="47" y="119"/>
                  </a:lnTo>
                  <a:lnTo>
                    <a:pt x="47" y="119"/>
                  </a:lnTo>
                  <a:lnTo>
                    <a:pt x="67" y="114"/>
                  </a:lnTo>
                  <a:lnTo>
                    <a:pt x="77" y="112"/>
                  </a:lnTo>
                  <a:lnTo>
                    <a:pt x="85" y="108"/>
                  </a:lnTo>
                  <a:lnTo>
                    <a:pt x="85" y="108"/>
                  </a:lnTo>
                  <a:lnTo>
                    <a:pt x="85" y="109"/>
                  </a:lnTo>
                  <a:lnTo>
                    <a:pt x="85" y="113"/>
                  </a:lnTo>
                  <a:lnTo>
                    <a:pt x="85" y="118"/>
                  </a:lnTo>
                  <a:lnTo>
                    <a:pt x="84" y="121"/>
                  </a:lnTo>
                  <a:lnTo>
                    <a:pt x="84" y="121"/>
                  </a:lnTo>
                  <a:lnTo>
                    <a:pt x="81" y="124"/>
                  </a:lnTo>
                  <a:lnTo>
                    <a:pt x="79" y="126"/>
                  </a:lnTo>
                  <a:lnTo>
                    <a:pt x="71" y="128"/>
                  </a:lnTo>
                  <a:lnTo>
                    <a:pt x="71" y="128"/>
                  </a:lnTo>
                  <a:lnTo>
                    <a:pt x="57" y="131"/>
                  </a:lnTo>
                  <a:lnTo>
                    <a:pt x="57" y="131"/>
                  </a:lnTo>
                  <a:lnTo>
                    <a:pt x="55" y="131"/>
                  </a:lnTo>
                  <a:close/>
                  <a:moveTo>
                    <a:pt x="91" y="100"/>
                  </a:moveTo>
                  <a:lnTo>
                    <a:pt x="91" y="100"/>
                  </a:lnTo>
                  <a:lnTo>
                    <a:pt x="87" y="101"/>
                  </a:lnTo>
                  <a:lnTo>
                    <a:pt x="83" y="102"/>
                  </a:lnTo>
                  <a:lnTo>
                    <a:pt x="83" y="102"/>
                  </a:lnTo>
                  <a:lnTo>
                    <a:pt x="74" y="106"/>
                  </a:lnTo>
                  <a:lnTo>
                    <a:pt x="66" y="108"/>
                  </a:lnTo>
                  <a:lnTo>
                    <a:pt x="57" y="111"/>
                  </a:lnTo>
                  <a:lnTo>
                    <a:pt x="47" y="112"/>
                  </a:lnTo>
                  <a:lnTo>
                    <a:pt x="47" y="112"/>
                  </a:lnTo>
                  <a:lnTo>
                    <a:pt x="40" y="113"/>
                  </a:lnTo>
                  <a:lnTo>
                    <a:pt x="36" y="114"/>
                  </a:lnTo>
                  <a:lnTo>
                    <a:pt x="35" y="115"/>
                  </a:lnTo>
                  <a:lnTo>
                    <a:pt x="36" y="118"/>
                  </a:lnTo>
                  <a:lnTo>
                    <a:pt x="36" y="118"/>
                  </a:lnTo>
                  <a:lnTo>
                    <a:pt x="40" y="124"/>
                  </a:lnTo>
                  <a:lnTo>
                    <a:pt x="44" y="137"/>
                  </a:lnTo>
                  <a:lnTo>
                    <a:pt x="44" y="137"/>
                  </a:lnTo>
                  <a:lnTo>
                    <a:pt x="45" y="141"/>
                  </a:lnTo>
                  <a:lnTo>
                    <a:pt x="47" y="144"/>
                  </a:lnTo>
                  <a:lnTo>
                    <a:pt x="47" y="144"/>
                  </a:lnTo>
                  <a:lnTo>
                    <a:pt x="49" y="142"/>
                  </a:lnTo>
                  <a:lnTo>
                    <a:pt x="49" y="140"/>
                  </a:lnTo>
                  <a:lnTo>
                    <a:pt x="49" y="140"/>
                  </a:lnTo>
                  <a:lnTo>
                    <a:pt x="51" y="139"/>
                  </a:lnTo>
                  <a:lnTo>
                    <a:pt x="52" y="138"/>
                  </a:lnTo>
                  <a:lnTo>
                    <a:pt x="58" y="137"/>
                  </a:lnTo>
                  <a:lnTo>
                    <a:pt x="58" y="137"/>
                  </a:lnTo>
                  <a:lnTo>
                    <a:pt x="79" y="132"/>
                  </a:lnTo>
                  <a:lnTo>
                    <a:pt x="96" y="127"/>
                  </a:lnTo>
                  <a:lnTo>
                    <a:pt x="96" y="127"/>
                  </a:lnTo>
                  <a:lnTo>
                    <a:pt x="94" y="124"/>
                  </a:lnTo>
                  <a:lnTo>
                    <a:pt x="94" y="124"/>
                  </a:lnTo>
                  <a:lnTo>
                    <a:pt x="94" y="121"/>
                  </a:lnTo>
                  <a:lnTo>
                    <a:pt x="94" y="120"/>
                  </a:lnTo>
                  <a:lnTo>
                    <a:pt x="99" y="114"/>
                  </a:lnTo>
                  <a:lnTo>
                    <a:pt x="99" y="114"/>
                  </a:lnTo>
                  <a:lnTo>
                    <a:pt x="103" y="109"/>
                  </a:lnTo>
                  <a:lnTo>
                    <a:pt x="104" y="106"/>
                  </a:lnTo>
                  <a:lnTo>
                    <a:pt x="104" y="106"/>
                  </a:lnTo>
                  <a:lnTo>
                    <a:pt x="101" y="103"/>
                  </a:lnTo>
                  <a:lnTo>
                    <a:pt x="96" y="101"/>
                  </a:lnTo>
                  <a:lnTo>
                    <a:pt x="96" y="101"/>
                  </a:lnTo>
                  <a:lnTo>
                    <a:pt x="91" y="100"/>
                  </a:lnTo>
                  <a:close/>
                  <a:moveTo>
                    <a:pt x="469" y="91"/>
                  </a:moveTo>
                  <a:lnTo>
                    <a:pt x="469" y="91"/>
                  </a:lnTo>
                  <a:lnTo>
                    <a:pt x="468" y="92"/>
                  </a:lnTo>
                  <a:lnTo>
                    <a:pt x="466" y="93"/>
                  </a:lnTo>
                  <a:lnTo>
                    <a:pt x="471" y="98"/>
                  </a:lnTo>
                  <a:lnTo>
                    <a:pt x="471" y="98"/>
                  </a:lnTo>
                  <a:lnTo>
                    <a:pt x="479" y="107"/>
                  </a:lnTo>
                  <a:lnTo>
                    <a:pt x="479" y="107"/>
                  </a:lnTo>
                  <a:lnTo>
                    <a:pt x="483" y="109"/>
                  </a:lnTo>
                  <a:lnTo>
                    <a:pt x="485" y="111"/>
                  </a:lnTo>
                  <a:lnTo>
                    <a:pt x="485" y="111"/>
                  </a:lnTo>
                  <a:lnTo>
                    <a:pt x="488" y="109"/>
                  </a:lnTo>
                  <a:lnTo>
                    <a:pt x="488" y="107"/>
                  </a:lnTo>
                  <a:lnTo>
                    <a:pt x="488" y="107"/>
                  </a:lnTo>
                  <a:lnTo>
                    <a:pt x="487" y="102"/>
                  </a:lnTo>
                  <a:lnTo>
                    <a:pt x="483" y="98"/>
                  </a:lnTo>
                  <a:lnTo>
                    <a:pt x="478" y="94"/>
                  </a:lnTo>
                  <a:lnTo>
                    <a:pt x="472" y="92"/>
                  </a:lnTo>
                  <a:lnTo>
                    <a:pt x="472" y="92"/>
                  </a:lnTo>
                  <a:lnTo>
                    <a:pt x="469" y="91"/>
                  </a:lnTo>
                  <a:close/>
                  <a:moveTo>
                    <a:pt x="475" y="66"/>
                  </a:moveTo>
                  <a:lnTo>
                    <a:pt x="475" y="66"/>
                  </a:lnTo>
                  <a:lnTo>
                    <a:pt x="471" y="67"/>
                  </a:lnTo>
                  <a:lnTo>
                    <a:pt x="470" y="68"/>
                  </a:lnTo>
                  <a:lnTo>
                    <a:pt x="471" y="72"/>
                  </a:lnTo>
                  <a:lnTo>
                    <a:pt x="475" y="76"/>
                  </a:lnTo>
                  <a:lnTo>
                    <a:pt x="475" y="76"/>
                  </a:lnTo>
                  <a:lnTo>
                    <a:pt x="479" y="81"/>
                  </a:lnTo>
                  <a:lnTo>
                    <a:pt x="483" y="82"/>
                  </a:lnTo>
                  <a:lnTo>
                    <a:pt x="483" y="82"/>
                  </a:lnTo>
                  <a:lnTo>
                    <a:pt x="485" y="82"/>
                  </a:lnTo>
                  <a:lnTo>
                    <a:pt x="485" y="80"/>
                  </a:lnTo>
                  <a:lnTo>
                    <a:pt x="485" y="76"/>
                  </a:lnTo>
                  <a:lnTo>
                    <a:pt x="484" y="72"/>
                  </a:lnTo>
                  <a:lnTo>
                    <a:pt x="484" y="72"/>
                  </a:lnTo>
                  <a:lnTo>
                    <a:pt x="481" y="67"/>
                  </a:lnTo>
                  <a:lnTo>
                    <a:pt x="478" y="66"/>
                  </a:lnTo>
                  <a:lnTo>
                    <a:pt x="476" y="66"/>
                  </a:lnTo>
                  <a:lnTo>
                    <a:pt x="476" y="66"/>
                  </a:lnTo>
                  <a:lnTo>
                    <a:pt x="475" y="66"/>
                  </a:lnTo>
                  <a:close/>
                  <a:moveTo>
                    <a:pt x="253" y="54"/>
                  </a:moveTo>
                  <a:lnTo>
                    <a:pt x="253" y="54"/>
                  </a:lnTo>
                  <a:lnTo>
                    <a:pt x="251" y="54"/>
                  </a:lnTo>
                  <a:lnTo>
                    <a:pt x="250" y="55"/>
                  </a:lnTo>
                  <a:lnTo>
                    <a:pt x="251" y="59"/>
                  </a:lnTo>
                  <a:lnTo>
                    <a:pt x="251" y="59"/>
                  </a:lnTo>
                  <a:lnTo>
                    <a:pt x="254" y="66"/>
                  </a:lnTo>
                  <a:lnTo>
                    <a:pt x="254" y="68"/>
                  </a:lnTo>
                  <a:lnTo>
                    <a:pt x="253" y="69"/>
                  </a:lnTo>
                  <a:lnTo>
                    <a:pt x="251" y="72"/>
                  </a:lnTo>
                  <a:lnTo>
                    <a:pt x="249" y="73"/>
                  </a:lnTo>
                  <a:lnTo>
                    <a:pt x="241" y="74"/>
                  </a:lnTo>
                  <a:lnTo>
                    <a:pt x="241" y="74"/>
                  </a:lnTo>
                  <a:lnTo>
                    <a:pt x="229" y="76"/>
                  </a:lnTo>
                  <a:lnTo>
                    <a:pt x="229" y="76"/>
                  </a:lnTo>
                  <a:lnTo>
                    <a:pt x="227" y="79"/>
                  </a:lnTo>
                  <a:lnTo>
                    <a:pt x="228" y="80"/>
                  </a:lnTo>
                  <a:lnTo>
                    <a:pt x="228" y="80"/>
                  </a:lnTo>
                  <a:lnTo>
                    <a:pt x="231" y="81"/>
                  </a:lnTo>
                  <a:lnTo>
                    <a:pt x="238" y="81"/>
                  </a:lnTo>
                  <a:lnTo>
                    <a:pt x="238" y="81"/>
                  </a:lnTo>
                  <a:lnTo>
                    <a:pt x="242" y="81"/>
                  </a:lnTo>
                  <a:lnTo>
                    <a:pt x="253" y="80"/>
                  </a:lnTo>
                  <a:lnTo>
                    <a:pt x="253" y="88"/>
                  </a:lnTo>
                  <a:lnTo>
                    <a:pt x="253" y="88"/>
                  </a:lnTo>
                  <a:lnTo>
                    <a:pt x="253" y="96"/>
                  </a:lnTo>
                  <a:lnTo>
                    <a:pt x="253" y="96"/>
                  </a:lnTo>
                  <a:lnTo>
                    <a:pt x="237" y="99"/>
                  </a:lnTo>
                  <a:lnTo>
                    <a:pt x="237" y="99"/>
                  </a:lnTo>
                  <a:lnTo>
                    <a:pt x="212" y="103"/>
                  </a:lnTo>
                  <a:lnTo>
                    <a:pt x="212" y="103"/>
                  </a:lnTo>
                  <a:lnTo>
                    <a:pt x="198" y="107"/>
                  </a:lnTo>
                  <a:lnTo>
                    <a:pt x="198" y="107"/>
                  </a:lnTo>
                  <a:lnTo>
                    <a:pt x="196" y="109"/>
                  </a:lnTo>
                  <a:lnTo>
                    <a:pt x="199" y="111"/>
                  </a:lnTo>
                  <a:lnTo>
                    <a:pt x="199" y="111"/>
                  </a:lnTo>
                  <a:lnTo>
                    <a:pt x="203" y="112"/>
                  </a:lnTo>
                  <a:lnTo>
                    <a:pt x="208" y="112"/>
                  </a:lnTo>
                  <a:lnTo>
                    <a:pt x="208" y="112"/>
                  </a:lnTo>
                  <a:lnTo>
                    <a:pt x="216" y="112"/>
                  </a:lnTo>
                  <a:lnTo>
                    <a:pt x="225" y="109"/>
                  </a:lnTo>
                  <a:lnTo>
                    <a:pt x="225" y="109"/>
                  </a:lnTo>
                  <a:lnTo>
                    <a:pt x="242" y="106"/>
                  </a:lnTo>
                  <a:lnTo>
                    <a:pt x="260" y="102"/>
                  </a:lnTo>
                  <a:lnTo>
                    <a:pt x="279" y="100"/>
                  </a:lnTo>
                  <a:lnTo>
                    <a:pt x="298" y="99"/>
                  </a:lnTo>
                  <a:lnTo>
                    <a:pt x="298" y="99"/>
                  </a:lnTo>
                  <a:lnTo>
                    <a:pt x="313" y="98"/>
                  </a:lnTo>
                  <a:lnTo>
                    <a:pt x="320" y="96"/>
                  </a:lnTo>
                  <a:lnTo>
                    <a:pt x="321" y="95"/>
                  </a:lnTo>
                  <a:lnTo>
                    <a:pt x="320" y="94"/>
                  </a:lnTo>
                  <a:lnTo>
                    <a:pt x="314" y="91"/>
                  </a:lnTo>
                  <a:lnTo>
                    <a:pt x="314" y="91"/>
                  </a:lnTo>
                  <a:lnTo>
                    <a:pt x="311" y="88"/>
                  </a:lnTo>
                  <a:lnTo>
                    <a:pt x="306" y="88"/>
                  </a:lnTo>
                  <a:lnTo>
                    <a:pt x="306" y="88"/>
                  </a:lnTo>
                  <a:lnTo>
                    <a:pt x="299" y="88"/>
                  </a:lnTo>
                  <a:lnTo>
                    <a:pt x="299" y="88"/>
                  </a:lnTo>
                  <a:lnTo>
                    <a:pt x="277" y="92"/>
                  </a:lnTo>
                  <a:lnTo>
                    <a:pt x="277" y="92"/>
                  </a:lnTo>
                  <a:lnTo>
                    <a:pt x="268" y="93"/>
                  </a:lnTo>
                  <a:lnTo>
                    <a:pt x="268" y="93"/>
                  </a:lnTo>
                  <a:lnTo>
                    <a:pt x="264" y="93"/>
                  </a:lnTo>
                  <a:lnTo>
                    <a:pt x="262" y="91"/>
                  </a:lnTo>
                  <a:lnTo>
                    <a:pt x="262" y="88"/>
                  </a:lnTo>
                  <a:lnTo>
                    <a:pt x="262" y="82"/>
                  </a:lnTo>
                  <a:lnTo>
                    <a:pt x="262" y="75"/>
                  </a:lnTo>
                  <a:lnTo>
                    <a:pt x="275" y="73"/>
                  </a:lnTo>
                  <a:lnTo>
                    <a:pt x="275" y="73"/>
                  </a:lnTo>
                  <a:lnTo>
                    <a:pt x="285" y="70"/>
                  </a:lnTo>
                  <a:lnTo>
                    <a:pt x="287" y="69"/>
                  </a:lnTo>
                  <a:lnTo>
                    <a:pt x="288" y="68"/>
                  </a:lnTo>
                  <a:lnTo>
                    <a:pt x="288" y="68"/>
                  </a:lnTo>
                  <a:lnTo>
                    <a:pt x="287" y="67"/>
                  </a:lnTo>
                  <a:lnTo>
                    <a:pt x="285" y="66"/>
                  </a:lnTo>
                  <a:lnTo>
                    <a:pt x="277" y="65"/>
                  </a:lnTo>
                  <a:lnTo>
                    <a:pt x="277" y="65"/>
                  </a:lnTo>
                  <a:lnTo>
                    <a:pt x="272" y="66"/>
                  </a:lnTo>
                  <a:lnTo>
                    <a:pt x="272" y="66"/>
                  </a:lnTo>
                  <a:lnTo>
                    <a:pt x="264" y="67"/>
                  </a:lnTo>
                  <a:lnTo>
                    <a:pt x="264" y="67"/>
                  </a:lnTo>
                  <a:lnTo>
                    <a:pt x="264" y="67"/>
                  </a:lnTo>
                  <a:lnTo>
                    <a:pt x="264" y="67"/>
                  </a:lnTo>
                  <a:lnTo>
                    <a:pt x="263" y="66"/>
                  </a:lnTo>
                  <a:lnTo>
                    <a:pt x="263" y="61"/>
                  </a:lnTo>
                  <a:lnTo>
                    <a:pt x="263" y="61"/>
                  </a:lnTo>
                  <a:lnTo>
                    <a:pt x="262" y="59"/>
                  </a:lnTo>
                  <a:lnTo>
                    <a:pt x="262" y="56"/>
                  </a:lnTo>
                  <a:lnTo>
                    <a:pt x="260" y="55"/>
                  </a:lnTo>
                  <a:lnTo>
                    <a:pt x="257" y="54"/>
                  </a:lnTo>
                  <a:lnTo>
                    <a:pt x="257" y="54"/>
                  </a:lnTo>
                  <a:lnTo>
                    <a:pt x="253" y="54"/>
                  </a:lnTo>
                  <a:close/>
                  <a:moveTo>
                    <a:pt x="96" y="26"/>
                  </a:moveTo>
                  <a:lnTo>
                    <a:pt x="96" y="26"/>
                  </a:lnTo>
                  <a:lnTo>
                    <a:pt x="84" y="28"/>
                  </a:lnTo>
                  <a:lnTo>
                    <a:pt x="66" y="33"/>
                  </a:lnTo>
                  <a:lnTo>
                    <a:pt x="48" y="39"/>
                  </a:lnTo>
                  <a:lnTo>
                    <a:pt x="40" y="42"/>
                  </a:lnTo>
                  <a:lnTo>
                    <a:pt x="40" y="42"/>
                  </a:lnTo>
                  <a:lnTo>
                    <a:pt x="44" y="43"/>
                  </a:lnTo>
                  <a:lnTo>
                    <a:pt x="52" y="44"/>
                  </a:lnTo>
                  <a:lnTo>
                    <a:pt x="52" y="44"/>
                  </a:lnTo>
                  <a:lnTo>
                    <a:pt x="61" y="44"/>
                  </a:lnTo>
                  <a:lnTo>
                    <a:pt x="62" y="46"/>
                  </a:lnTo>
                  <a:lnTo>
                    <a:pt x="62" y="48"/>
                  </a:lnTo>
                  <a:lnTo>
                    <a:pt x="62" y="48"/>
                  </a:lnTo>
                  <a:lnTo>
                    <a:pt x="62" y="49"/>
                  </a:lnTo>
                  <a:lnTo>
                    <a:pt x="61" y="50"/>
                  </a:lnTo>
                  <a:lnTo>
                    <a:pt x="54" y="54"/>
                  </a:lnTo>
                  <a:lnTo>
                    <a:pt x="54" y="54"/>
                  </a:lnTo>
                  <a:lnTo>
                    <a:pt x="45" y="57"/>
                  </a:lnTo>
                  <a:lnTo>
                    <a:pt x="45" y="59"/>
                  </a:lnTo>
                  <a:lnTo>
                    <a:pt x="47" y="59"/>
                  </a:lnTo>
                  <a:lnTo>
                    <a:pt x="47" y="59"/>
                  </a:lnTo>
                  <a:lnTo>
                    <a:pt x="53" y="59"/>
                  </a:lnTo>
                  <a:lnTo>
                    <a:pt x="64" y="57"/>
                  </a:lnTo>
                  <a:lnTo>
                    <a:pt x="64" y="62"/>
                  </a:lnTo>
                  <a:lnTo>
                    <a:pt x="64" y="62"/>
                  </a:lnTo>
                  <a:lnTo>
                    <a:pt x="62" y="65"/>
                  </a:lnTo>
                  <a:lnTo>
                    <a:pt x="61" y="66"/>
                  </a:lnTo>
                  <a:lnTo>
                    <a:pt x="53" y="69"/>
                  </a:lnTo>
                  <a:lnTo>
                    <a:pt x="53" y="69"/>
                  </a:lnTo>
                  <a:lnTo>
                    <a:pt x="39" y="74"/>
                  </a:lnTo>
                  <a:lnTo>
                    <a:pt x="36" y="75"/>
                  </a:lnTo>
                  <a:lnTo>
                    <a:pt x="35" y="76"/>
                  </a:lnTo>
                  <a:lnTo>
                    <a:pt x="35" y="76"/>
                  </a:lnTo>
                  <a:lnTo>
                    <a:pt x="36" y="79"/>
                  </a:lnTo>
                  <a:lnTo>
                    <a:pt x="40" y="79"/>
                  </a:lnTo>
                  <a:lnTo>
                    <a:pt x="40" y="79"/>
                  </a:lnTo>
                  <a:lnTo>
                    <a:pt x="45" y="79"/>
                  </a:lnTo>
                  <a:lnTo>
                    <a:pt x="52" y="76"/>
                  </a:lnTo>
                  <a:lnTo>
                    <a:pt x="52" y="76"/>
                  </a:lnTo>
                  <a:lnTo>
                    <a:pt x="62" y="74"/>
                  </a:lnTo>
                  <a:lnTo>
                    <a:pt x="62" y="74"/>
                  </a:lnTo>
                  <a:lnTo>
                    <a:pt x="62" y="74"/>
                  </a:lnTo>
                  <a:lnTo>
                    <a:pt x="62" y="74"/>
                  </a:lnTo>
                  <a:lnTo>
                    <a:pt x="62" y="81"/>
                  </a:lnTo>
                  <a:lnTo>
                    <a:pt x="62" y="81"/>
                  </a:lnTo>
                  <a:lnTo>
                    <a:pt x="62" y="87"/>
                  </a:lnTo>
                  <a:lnTo>
                    <a:pt x="61" y="89"/>
                  </a:lnTo>
                  <a:lnTo>
                    <a:pt x="59" y="92"/>
                  </a:lnTo>
                  <a:lnTo>
                    <a:pt x="55" y="93"/>
                  </a:lnTo>
                  <a:lnTo>
                    <a:pt x="55" y="93"/>
                  </a:lnTo>
                  <a:lnTo>
                    <a:pt x="52" y="93"/>
                  </a:lnTo>
                  <a:lnTo>
                    <a:pt x="52" y="93"/>
                  </a:lnTo>
                  <a:lnTo>
                    <a:pt x="49" y="93"/>
                  </a:lnTo>
                  <a:lnTo>
                    <a:pt x="49" y="89"/>
                  </a:lnTo>
                  <a:lnTo>
                    <a:pt x="49" y="89"/>
                  </a:lnTo>
                  <a:lnTo>
                    <a:pt x="48" y="87"/>
                  </a:lnTo>
                  <a:lnTo>
                    <a:pt x="47" y="85"/>
                  </a:lnTo>
                  <a:lnTo>
                    <a:pt x="44" y="83"/>
                  </a:lnTo>
                  <a:lnTo>
                    <a:pt x="40" y="82"/>
                  </a:lnTo>
                  <a:lnTo>
                    <a:pt x="40" y="82"/>
                  </a:lnTo>
                  <a:lnTo>
                    <a:pt x="39" y="83"/>
                  </a:lnTo>
                  <a:lnTo>
                    <a:pt x="39" y="86"/>
                  </a:lnTo>
                  <a:lnTo>
                    <a:pt x="39" y="88"/>
                  </a:lnTo>
                  <a:lnTo>
                    <a:pt x="40" y="91"/>
                  </a:lnTo>
                  <a:lnTo>
                    <a:pt x="40" y="91"/>
                  </a:lnTo>
                  <a:lnTo>
                    <a:pt x="42" y="94"/>
                  </a:lnTo>
                  <a:lnTo>
                    <a:pt x="41" y="95"/>
                  </a:lnTo>
                  <a:lnTo>
                    <a:pt x="38" y="98"/>
                  </a:lnTo>
                  <a:lnTo>
                    <a:pt x="32" y="100"/>
                  </a:lnTo>
                  <a:lnTo>
                    <a:pt x="32" y="100"/>
                  </a:lnTo>
                  <a:lnTo>
                    <a:pt x="14" y="106"/>
                  </a:lnTo>
                  <a:lnTo>
                    <a:pt x="0" y="109"/>
                  </a:lnTo>
                  <a:lnTo>
                    <a:pt x="0" y="109"/>
                  </a:lnTo>
                  <a:lnTo>
                    <a:pt x="9" y="113"/>
                  </a:lnTo>
                  <a:lnTo>
                    <a:pt x="16" y="114"/>
                  </a:lnTo>
                  <a:lnTo>
                    <a:pt x="16" y="114"/>
                  </a:lnTo>
                  <a:lnTo>
                    <a:pt x="21" y="113"/>
                  </a:lnTo>
                  <a:lnTo>
                    <a:pt x="25" y="111"/>
                  </a:lnTo>
                  <a:lnTo>
                    <a:pt x="25" y="111"/>
                  </a:lnTo>
                  <a:lnTo>
                    <a:pt x="42" y="105"/>
                  </a:lnTo>
                  <a:lnTo>
                    <a:pt x="73" y="95"/>
                  </a:lnTo>
                  <a:lnTo>
                    <a:pt x="105" y="88"/>
                  </a:lnTo>
                  <a:lnTo>
                    <a:pt x="119" y="85"/>
                  </a:lnTo>
                  <a:lnTo>
                    <a:pt x="130" y="85"/>
                  </a:lnTo>
                  <a:lnTo>
                    <a:pt x="130" y="85"/>
                  </a:lnTo>
                  <a:lnTo>
                    <a:pt x="136" y="83"/>
                  </a:lnTo>
                  <a:lnTo>
                    <a:pt x="137" y="82"/>
                  </a:lnTo>
                  <a:lnTo>
                    <a:pt x="137" y="81"/>
                  </a:lnTo>
                  <a:lnTo>
                    <a:pt x="137" y="81"/>
                  </a:lnTo>
                  <a:lnTo>
                    <a:pt x="136" y="79"/>
                  </a:lnTo>
                  <a:lnTo>
                    <a:pt x="133" y="76"/>
                  </a:lnTo>
                  <a:lnTo>
                    <a:pt x="130" y="75"/>
                  </a:lnTo>
                  <a:lnTo>
                    <a:pt x="124" y="75"/>
                  </a:lnTo>
                  <a:lnTo>
                    <a:pt x="124" y="75"/>
                  </a:lnTo>
                  <a:lnTo>
                    <a:pt x="118" y="76"/>
                  </a:lnTo>
                  <a:lnTo>
                    <a:pt x="107" y="79"/>
                  </a:lnTo>
                  <a:lnTo>
                    <a:pt x="107" y="79"/>
                  </a:lnTo>
                  <a:lnTo>
                    <a:pt x="94" y="82"/>
                  </a:lnTo>
                  <a:lnTo>
                    <a:pt x="94" y="82"/>
                  </a:lnTo>
                  <a:lnTo>
                    <a:pt x="93" y="82"/>
                  </a:lnTo>
                  <a:lnTo>
                    <a:pt x="93" y="82"/>
                  </a:lnTo>
                  <a:lnTo>
                    <a:pt x="94" y="80"/>
                  </a:lnTo>
                  <a:lnTo>
                    <a:pt x="96" y="78"/>
                  </a:lnTo>
                  <a:lnTo>
                    <a:pt x="96" y="78"/>
                  </a:lnTo>
                  <a:lnTo>
                    <a:pt x="97" y="74"/>
                  </a:lnTo>
                  <a:lnTo>
                    <a:pt x="97" y="72"/>
                  </a:lnTo>
                  <a:lnTo>
                    <a:pt x="96" y="70"/>
                  </a:lnTo>
                  <a:lnTo>
                    <a:pt x="92" y="70"/>
                  </a:lnTo>
                  <a:lnTo>
                    <a:pt x="92" y="70"/>
                  </a:lnTo>
                  <a:lnTo>
                    <a:pt x="88" y="72"/>
                  </a:lnTo>
                  <a:lnTo>
                    <a:pt x="87" y="74"/>
                  </a:lnTo>
                  <a:lnTo>
                    <a:pt x="87" y="74"/>
                  </a:lnTo>
                  <a:lnTo>
                    <a:pt x="85" y="80"/>
                  </a:lnTo>
                  <a:lnTo>
                    <a:pt x="83" y="83"/>
                  </a:lnTo>
                  <a:lnTo>
                    <a:pt x="80" y="85"/>
                  </a:lnTo>
                  <a:lnTo>
                    <a:pt x="77" y="87"/>
                  </a:lnTo>
                  <a:lnTo>
                    <a:pt x="77" y="87"/>
                  </a:lnTo>
                  <a:lnTo>
                    <a:pt x="73" y="87"/>
                  </a:lnTo>
                  <a:lnTo>
                    <a:pt x="73" y="87"/>
                  </a:lnTo>
                  <a:lnTo>
                    <a:pt x="71" y="87"/>
                  </a:lnTo>
                  <a:lnTo>
                    <a:pt x="71" y="86"/>
                  </a:lnTo>
                  <a:lnTo>
                    <a:pt x="71" y="81"/>
                  </a:lnTo>
                  <a:lnTo>
                    <a:pt x="71" y="81"/>
                  </a:lnTo>
                  <a:lnTo>
                    <a:pt x="71" y="74"/>
                  </a:lnTo>
                  <a:lnTo>
                    <a:pt x="71" y="74"/>
                  </a:lnTo>
                  <a:lnTo>
                    <a:pt x="72" y="73"/>
                  </a:lnTo>
                  <a:lnTo>
                    <a:pt x="73" y="70"/>
                  </a:lnTo>
                  <a:lnTo>
                    <a:pt x="83" y="68"/>
                  </a:lnTo>
                  <a:lnTo>
                    <a:pt x="83" y="68"/>
                  </a:lnTo>
                  <a:lnTo>
                    <a:pt x="92" y="66"/>
                  </a:lnTo>
                  <a:lnTo>
                    <a:pt x="98" y="63"/>
                  </a:lnTo>
                  <a:lnTo>
                    <a:pt x="98" y="63"/>
                  </a:lnTo>
                  <a:lnTo>
                    <a:pt x="99" y="61"/>
                  </a:lnTo>
                  <a:lnTo>
                    <a:pt x="96" y="60"/>
                  </a:lnTo>
                  <a:lnTo>
                    <a:pt x="96" y="60"/>
                  </a:lnTo>
                  <a:lnTo>
                    <a:pt x="92" y="59"/>
                  </a:lnTo>
                  <a:lnTo>
                    <a:pt x="92" y="59"/>
                  </a:lnTo>
                  <a:lnTo>
                    <a:pt x="84" y="60"/>
                  </a:lnTo>
                  <a:lnTo>
                    <a:pt x="84" y="60"/>
                  </a:lnTo>
                  <a:lnTo>
                    <a:pt x="74" y="62"/>
                  </a:lnTo>
                  <a:lnTo>
                    <a:pt x="74" y="62"/>
                  </a:lnTo>
                  <a:lnTo>
                    <a:pt x="72" y="61"/>
                  </a:lnTo>
                  <a:lnTo>
                    <a:pt x="72" y="59"/>
                  </a:lnTo>
                  <a:lnTo>
                    <a:pt x="72" y="59"/>
                  </a:lnTo>
                  <a:lnTo>
                    <a:pt x="72" y="56"/>
                  </a:lnTo>
                  <a:lnTo>
                    <a:pt x="74" y="54"/>
                  </a:lnTo>
                  <a:lnTo>
                    <a:pt x="78" y="52"/>
                  </a:lnTo>
                  <a:lnTo>
                    <a:pt x="85" y="50"/>
                  </a:lnTo>
                  <a:lnTo>
                    <a:pt x="85" y="50"/>
                  </a:lnTo>
                  <a:lnTo>
                    <a:pt x="90" y="48"/>
                  </a:lnTo>
                  <a:lnTo>
                    <a:pt x="92" y="47"/>
                  </a:lnTo>
                  <a:lnTo>
                    <a:pt x="92" y="47"/>
                  </a:lnTo>
                  <a:lnTo>
                    <a:pt x="91" y="46"/>
                  </a:lnTo>
                  <a:lnTo>
                    <a:pt x="90" y="44"/>
                  </a:lnTo>
                  <a:lnTo>
                    <a:pt x="85" y="44"/>
                  </a:lnTo>
                  <a:lnTo>
                    <a:pt x="85" y="44"/>
                  </a:lnTo>
                  <a:lnTo>
                    <a:pt x="80" y="46"/>
                  </a:lnTo>
                  <a:lnTo>
                    <a:pt x="80" y="46"/>
                  </a:lnTo>
                  <a:lnTo>
                    <a:pt x="75" y="47"/>
                  </a:lnTo>
                  <a:lnTo>
                    <a:pt x="75" y="47"/>
                  </a:lnTo>
                  <a:lnTo>
                    <a:pt x="73" y="46"/>
                  </a:lnTo>
                  <a:lnTo>
                    <a:pt x="73" y="43"/>
                  </a:lnTo>
                  <a:lnTo>
                    <a:pt x="73" y="43"/>
                  </a:lnTo>
                  <a:lnTo>
                    <a:pt x="73" y="41"/>
                  </a:lnTo>
                  <a:lnTo>
                    <a:pt x="74" y="40"/>
                  </a:lnTo>
                  <a:lnTo>
                    <a:pt x="85" y="35"/>
                  </a:lnTo>
                  <a:lnTo>
                    <a:pt x="85" y="35"/>
                  </a:lnTo>
                  <a:lnTo>
                    <a:pt x="96" y="31"/>
                  </a:lnTo>
                  <a:lnTo>
                    <a:pt x="98" y="29"/>
                  </a:lnTo>
                  <a:lnTo>
                    <a:pt x="99" y="28"/>
                  </a:lnTo>
                  <a:lnTo>
                    <a:pt x="99" y="28"/>
                  </a:lnTo>
                  <a:lnTo>
                    <a:pt x="98" y="27"/>
                  </a:lnTo>
                  <a:lnTo>
                    <a:pt x="96" y="26"/>
                  </a:lnTo>
                  <a:lnTo>
                    <a:pt x="96" y="26"/>
                  </a:lnTo>
                  <a:lnTo>
                    <a:pt x="96" y="26"/>
                  </a:lnTo>
                  <a:close/>
                  <a:moveTo>
                    <a:pt x="629" y="23"/>
                  </a:moveTo>
                  <a:lnTo>
                    <a:pt x="629" y="23"/>
                  </a:lnTo>
                  <a:lnTo>
                    <a:pt x="628" y="23"/>
                  </a:lnTo>
                  <a:lnTo>
                    <a:pt x="627" y="24"/>
                  </a:lnTo>
                  <a:lnTo>
                    <a:pt x="628" y="28"/>
                  </a:lnTo>
                  <a:lnTo>
                    <a:pt x="628" y="28"/>
                  </a:lnTo>
                  <a:lnTo>
                    <a:pt x="631" y="34"/>
                  </a:lnTo>
                  <a:lnTo>
                    <a:pt x="632" y="44"/>
                  </a:lnTo>
                  <a:lnTo>
                    <a:pt x="632" y="44"/>
                  </a:lnTo>
                  <a:lnTo>
                    <a:pt x="632" y="62"/>
                  </a:lnTo>
                  <a:lnTo>
                    <a:pt x="631" y="83"/>
                  </a:lnTo>
                  <a:lnTo>
                    <a:pt x="629" y="102"/>
                  </a:lnTo>
                  <a:lnTo>
                    <a:pt x="628" y="112"/>
                  </a:lnTo>
                  <a:lnTo>
                    <a:pt x="628" y="112"/>
                  </a:lnTo>
                  <a:lnTo>
                    <a:pt x="626" y="113"/>
                  </a:lnTo>
                  <a:lnTo>
                    <a:pt x="624" y="113"/>
                  </a:lnTo>
                  <a:lnTo>
                    <a:pt x="624" y="113"/>
                  </a:lnTo>
                  <a:lnTo>
                    <a:pt x="616" y="113"/>
                  </a:lnTo>
                  <a:lnTo>
                    <a:pt x="606" y="112"/>
                  </a:lnTo>
                  <a:lnTo>
                    <a:pt x="607" y="87"/>
                  </a:lnTo>
                  <a:lnTo>
                    <a:pt x="608" y="62"/>
                  </a:lnTo>
                  <a:lnTo>
                    <a:pt x="603" y="59"/>
                  </a:lnTo>
                  <a:lnTo>
                    <a:pt x="603" y="59"/>
                  </a:lnTo>
                  <a:lnTo>
                    <a:pt x="599" y="57"/>
                  </a:lnTo>
                  <a:lnTo>
                    <a:pt x="595" y="56"/>
                  </a:lnTo>
                  <a:lnTo>
                    <a:pt x="595" y="56"/>
                  </a:lnTo>
                  <a:lnTo>
                    <a:pt x="595" y="56"/>
                  </a:lnTo>
                  <a:lnTo>
                    <a:pt x="595" y="56"/>
                  </a:lnTo>
                  <a:lnTo>
                    <a:pt x="594" y="56"/>
                  </a:lnTo>
                  <a:lnTo>
                    <a:pt x="594" y="57"/>
                  </a:lnTo>
                  <a:lnTo>
                    <a:pt x="596" y="62"/>
                  </a:lnTo>
                  <a:lnTo>
                    <a:pt x="596" y="62"/>
                  </a:lnTo>
                  <a:lnTo>
                    <a:pt x="598" y="67"/>
                  </a:lnTo>
                  <a:lnTo>
                    <a:pt x="599" y="72"/>
                  </a:lnTo>
                  <a:lnTo>
                    <a:pt x="599" y="91"/>
                  </a:lnTo>
                  <a:lnTo>
                    <a:pt x="599" y="112"/>
                  </a:lnTo>
                  <a:lnTo>
                    <a:pt x="583" y="111"/>
                  </a:lnTo>
                  <a:lnTo>
                    <a:pt x="583" y="111"/>
                  </a:lnTo>
                  <a:lnTo>
                    <a:pt x="579" y="111"/>
                  </a:lnTo>
                  <a:lnTo>
                    <a:pt x="579" y="111"/>
                  </a:lnTo>
                  <a:lnTo>
                    <a:pt x="573" y="112"/>
                  </a:lnTo>
                  <a:lnTo>
                    <a:pt x="569" y="112"/>
                  </a:lnTo>
                  <a:lnTo>
                    <a:pt x="569" y="113"/>
                  </a:lnTo>
                  <a:lnTo>
                    <a:pt x="570" y="114"/>
                  </a:lnTo>
                  <a:lnTo>
                    <a:pt x="574" y="116"/>
                  </a:lnTo>
                  <a:lnTo>
                    <a:pt x="574" y="116"/>
                  </a:lnTo>
                  <a:lnTo>
                    <a:pt x="580" y="118"/>
                  </a:lnTo>
                  <a:lnTo>
                    <a:pt x="593" y="118"/>
                  </a:lnTo>
                  <a:lnTo>
                    <a:pt x="593" y="118"/>
                  </a:lnTo>
                  <a:lnTo>
                    <a:pt x="605" y="118"/>
                  </a:lnTo>
                  <a:lnTo>
                    <a:pt x="605" y="118"/>
                  </a:lnTo>
                  <a:lnTo>
                    <a:pt x="615" y="118"/>
                  </a:lnTo>
                  <a:lnTo>
                    <a:pt x="615" y="118"/>
                  </a:lnTo>
                  <a:lnTo>
                    <a:pt x="632" y="118"/>
                  </a:lnTo>
                  <a:lnTo>
                    <a:pt x="647" y="120"/>
                  </a:lnTo>
                  <a:lnTo>
                    <a:pt x="661" y="122"/>
                  </a:lnTo>
                  <a:lnTo>
                    <a:pt x="678" y="127"/>
                  </a:lnTo>
                  <a:lnTo>
                    <a:pt x="678" y="127"/>
                  </a:lnTo>
                  <a:lnTo>
                    <a:pt x="693" y="131"/>
                  </a:lnTo>
                  <a:lnTo>
                    <a:pt x="693" y="131"/>
                  </a:lnTo>
                  <a:lnTo>
                    <a:pt x="693" y="131"/>
                  </a:lnTo>
                  <a:lnTo>
                    <a:pt x="693" y="131"/>
                  </a:lnTo>
                  <a:lnTo>
                    <a:pt x="696" y="129"/>
                  </a:lnTo>
                  <a:lnTo>
                    <a:pt x="696" y="128"/>
                  </a:lnTo>
                  <a:lnTo>
                    <a:pt x="694" y="125"/>
                  </a:lnTo>
                  <a:lnTo>
                    <a:pt x="692" y="122"/>
                  </a:lnTo>
                  <a:lnTo>
                    <a:pt x="692" y="122"/>
                  </a:lnTo>
                  <a:lnTo>
                    <a:pt x="687" y="119"/>
                  </a:lnTo>
                  <a:lnTo>
                    <a:pt x="680" y="116"/>
                  </a:lnTo>
                  <a:lnTo>
                    <a:pt x="671" y="115"/>
                  </a:lnTo>
                  <a:lnTo>
                    <a:pt x="658" y="115"/>
                  </a:lnTo>
                  <a:lnTo>
                    <a:pt x="658" y="115"/>
                  </a:lnTo>
                  <a:lnTo>
                    <a:pt x="645" y="114"/>
                  </a:lnTo>
                  <a:lnTo>
                    <a:pt x="639" y="113"/>
                  </a:lnTo>
                  <a:lnTo>
                    <a:pt x="639" y="113"/>
                  </a:lnTo>
                  <a:lnTo>
                    <a:pt x="638" y="107"/>
                  </a:lnTo>
                  <a:lnTo>
                    <a:pt x="639" y="93"/>
                  </a:lnTo>
                  <a:lnTo>
                    <a:pt x="640" y="73"/>
                  </a:lnTo>
                  <a:lnTo>
                    <a:pt x="653" y="73"/>
                  </a:lnTo>
                  <a:lnTo>
                    <a:pt x="653" y="73"/>
                  </a:lnTo>
                  <a:lnTo>
                    <a:pt x="670" y="74"/>
                  </a:lnTo>
                  <a:lnTo>
                    <a:pt x="670" y="74"/>
                  </a:lnTo>
                  <a:lnTo>
                    <a:pt x="671" y="74"/>
                  </a:lnTo>
                  <a:lnTo>
                    <a:pt x="671" y="74"/>
                  </a:lnTo>
                  <a:lnTo>
                    <a:pt x="674" y="73"/>
                  </a:lnTo>
                  <a:lnTo>
                    <a:pt x="674" y="73"/>
                  </a:lnTo>
                  <a:lnTo>
                    <a:pt x="676" y="73"/>
                  </a:lnTo>
                  <a:lnTo>
                    <a:pt x="676" y="72"/>
                  </a:lnTo>
                  <a:lnTo>
                    <a:pt x="672" y="68"/>
                  </a:lnTo>
                  <a:lnTo>
                    <a:pt x="672" y="68"/>
                  </a:lnTo>
                  <a:lnTo>
                    <a:pt x="668" y="67"/>
                  </a:lnTo>
                  <a:lnTo>
                    <a:pt x="664" y="66"/>
                  </a:lnTo>
                  <a:lnTo>
                    <a:pt x="664" y="66"/>
                  </a:lnTo>
                  <a:lnTo>
                    <a:pt x="654" y="66"/>
                  </a:lnTo>
                  <a:lnTo>
                    <a:pt x="640" y="67"/>
                  </a:lnTo>
                  <a:lnTo>
                    <a:pt x="641" y="53"/>
                  </a:lnTo>
                  <a:lnTo>
                    <a:pt x="641" y="53"/>
                  </a:lnTo>
                  <a:lnTo>
                    <a:pt x="644" y="34"/>
                  </a:lnTo>
                  <a:lnTo>
                    <a:pt x="644" y="34"/>
                  </a:lnTo>
                  <a:lnTo>
                    <a:pt x="644" y="31"/>
                  </a:lnTo>
                  <a:lnTo>
                    <a:pt x="642" y="29"/>
                  </a:lnTo>
                  <a:lnTo>
                    <a:pt x="637" y="26"/>
                  </a:lnTo>
                  <a:lnTo>
                    <a:pt x="637" y="26"/>
                  </a:lnTo>
                  <a:lnTo>
                    <a:pt x="633" y="23"/>
                  </a:lnTo>
                  <a:lnTo>
                    <a:pt x="629" y="23"/>
                  </a:lnTo>
                  <a:close/>
                  <a:moveTo>
                    <a:pt x="46" y="21"/>
                  </a:moveTo>
                  <a:lnTo>
                    <a:pt x="46" y="21"/>
                  </a:lnTo>
                  <a:lnTo>
                    <a:pt x="41" y="21"/>
                  </a:lnTo>
                  <a:lnTo>
                    <a:pt x="40" y="22"/>
                  </a:lnTo>
                  <a:lnTo>
                    <a:pt x="41" y="26"/>
                  </a:lnTo>
                  <a:lnTo>
                    <a:pt x="46" y="29"/>
                  </a:lnTo>
                  <a:lnTo>
                    <a:pt x="46" y="29"/>
                  </a:lnTo>
                  <a:lnTo>
                    <a:pt x="51" y="31"/>
                  </a:lnTo>
                  <a:lnTo>
                    <a:pt x="53" y="33"/>
                  </a:lnTo>
                  <a:lnTo>
                    <a:pt x="53" y="33"/>
                  </a:lnTo>
                  <a:lnTo>
                    <a:pt x="54" y="33"/>
                  </a:lnTo>
                  <a:lnTo>
                    <a:pt x="55" y="31"/>
                  </a:lnTo>
                  <a:lnTo>
                    <a:pt x="55" y="31"/>
                  </a:lnTo>
                  <a:lnTo>
                    <a:pt x="57" y="29"/>
                  </a:lnTo>
                  <a:lnTo>
                    <a:pt x="58" y="27"/>
                  </a:lnTo>
                  <a:lnTo>
                    <a:pt x="57" y="26"/>
                  </a:lnTo>
                  <a:lnTo>
                    <a:pt x="55" y="24"/>
                  </a:lnTo>
                  <a:lnTo>
                    <a:pt x="52" y="21"/>
                  </a:lnTo>
                  <a:lnTo>
                    <a:pt x="46" y="21"/>
                  </a:lnTo>
                  <a:close/>
                  <a:moveTo>
                    <a:pt x="92" y="4"/>
                  </a:moveTo>
                  <a:lnTo>
                    <a:pt x="92" y="4"/>
                  </a:lnTo>
                  <a:lnTo>
                    <a:pt x="90" y="5"/>
                  </a:lnTo>
                  <a:lnTo>
                    <a:pt x="87" y="8"/>
                  </a:lnTo>
                  <a:lnTo>
                    <a:pt x="87" y="8"/>
                  </a:lnTo>
                  <a:lnTo>
                    <a:pt x="84" y="13"/>
                  </a:lnTo>
                  <a:lnTo>
                    <a:pt x="84" y="13"/>
                  </a:lnTo>
                  <a:lnTo>
                    <a:pt x="78" y="20"/>
                  </a:lnTo>
                  <a:lnTo>
                    <a:pt x="73" y="27"/>
                  </a:lnTo>
                  <a:lnTo>
                    <a:pt x="73" y="27"/>
                  </a:lnTo>
                  <a:lnTo>
                    <a:pt x="73" y="27"/>
                  </a:lnTo>
                  <a:lnTo>
                    <a:pt x="73" y="27"/>
                  </a:lnTo>
                  <a:lnTo>
                    <a:pt x="79" y="24"/>
                  </a:lnTo>
                  <a:lnTo>
                    <a:pt x="93" y="16"/>
                  </a:lnTo>
                  <a:lnTo>
                    <a:pt x="93" y="16"/>
                  </a:lnTo>
                  <a:lnTo>
                    <a:pt x="98" y="13"/>
                  </a:lnTo>
                  <a:lnTo>
                    <a:pt x="100" y="10"/>
                  </a:lnTo>
                  <a:lnTo>
                    <a:pt x="100" y="8"/>
                  </a:lnTo>
                  <a:lnTo>
                    <a:pt x="98" y="7"/>
                  </a:lnTo>
                  <a:lnTo>
                    <a:pt x="98" y="7"/>
                  </a:lnTo>
                  <a:lnTo>
                    <a:pt x="92" y="4"/>
                  </a:lnTo>
                  <a:close/>
                  <a:moveTo>
                    <a:pt x="435" y="3"/>
                  </a:moveTo>
                  <a:lnTo>
                    <a:pt x="435" y="3"/>
                  </a:lnTo>
                  <a:lnTo>
                    <a:pt x="429" y="4"/>
                  </a:lnTo>
                  <a:lnTo>
                    <a:pt x="426" y="7"/>
                  </a:lnTo>
                  <a:lnTo>
                    <a:pt x="426" y="8"/>
                  </a:lnTo>
                  <a:lnTo>
                    <a:pt x="426" y="8"/>
                  </a:lnTo>
                  <a:lnTo>
                    <a:pt x="427" y="10"/>
                  </a:lnTo>
                  <a:lnTo>
                    <a:pt x="432" y="15"/>
                  </a:lnTo>
                  <a:lnTo>
                    <a:pt x="432" y="15"/>
                  </a:lnTo>
                  <a:lnTo>
                    <a:pt x="437" y="18"/>
                  </a:lnTo>
                  <a:lnTo>
                    <a:pt x="439" y="18"/>
                  </a:lnTo>
                  <a:lnTo>
                    <a:pt x="439" y="18"/>
                  </a:lnTo>
                  <a:lnTo>
                    <a:pt x="442" y="18"/>
                  </a:lnTo>
                  <a:lnTo>
                    <a:pt x="442" y="18"/>
                  </a:lnTo>
                  <a:lnTo>
                    <a:pt x="442" y="16"/>
                  </a:lnTo>
                  <a:lnTo>
                    <a:pt x="443" y="15"/>
                  </a:lnTo>
                  <a:lnTo>
                    <a:pt x="442" y="10"/>
                  </a:lnTo>
                  <a:lnTo>
                    <a:pt x="439" y="5"/>
                  </a:lnTo>
                  <a:lnTo>
                    <a:pt x="436" y="4"/>
                  </a:lnTo>
                  <a:lnTo>
                    <a:pt x="436" y="4"/>
                  </a:lnTo>
                  <a:lnTo>
                    <a:pt x="435" y="3"/>
                  </a:lnTo>
                  <a:close/>
                  <a:moveTo>
                    <a:pt x="477" y="2"/>
                  </a:moveTo>
                  <a:lnTo>
                    <a:pt x="477" y="2"/>
                  </a:lnTo>
                  <a:lnTo>
                    <a:pt x="475" y="2"/>
                  </a:lnTo>
                  <a:lnTo>
                    <a:pt x="474" y="4"/>
                  </a:lnTo>
                  <a:lnTo>
                    <a:pt x="472" y="10"/>
                  </a:lnTo>
                  <a:lnTo>
                    <a:pt x="472" y="10"/>
                  </a:lnTo>
                  <a:lnTo>
                    <a:pt x="469" y="23"/>
                  </a:lnTo>
                  <a:lnTo>
                    <a:pt x="464" y="36"/>
                  </a:lnTo>
                  <a:lnTo>
                    <a:pt x="457" y="49"/>
                  </a:lnTo>
                  <a:lnTo>
                    <a:pt x="451" y="57"/>
                  </a:lnTo>
                  <a:lnTo>
                    <a:pt x="451" y="57"/>
                  </a:lnTo>
                  <a:lnTo>
                    <a:pt x="446" y="62"/>
                  </a:lnTo>
                  <a:lnTo>
                    <a:pt x="443" y="66"/>
                  </a:lnTo>
                  <a:lnTo>
                    <a:pt x="439" y="67"/>
                  </a:lnTo>
                  <a:lnTo>
                    <a:pt x="439" y="67"/>
                  </a:lnTo>
                  <a:lnTo>
                    <a:pt x="439" y="62"/>
                  </a:lnTo>
                  <a:lnTo>
                    <a:pt x="438" y="59"/>
                  </a:lnTo>
                  <a:lnTo>
                    <a:pt x="438" y="59"/>
                  </a:lnTo>
                  <a:lnTo>
                    <a:pt x="437" y="54"/>
                  </a:lnTo>
                  <a:lnTo>
                    <a:pt x="433" y="53"/>
                  </a:lnTo>
                  <a:lnTo>
                    <a:pt x="433" y="53"/>
                  </a:lnTo>
                  <a:lnTo>
                    <a:pt x="431" y="52"/>
                  </a:lnTo>
                  <a:lnTo>
                    <a:pt x="430" y="49"/>
                  </a:lnTo>
                  <a:lnTo>
                    <a:pt x="430" y="49"/>
                  </a:lnTo>
                  <a:lnTo>
                    <a:pt x="431" y="46"/>
                  </a:lnTo>
                  <a:lnTo>
                    <a:pt x="435" y="43"/>
                  </a:lnTo>
                  <a:lnTo>
                    <a:pt x="439" y="42"/>
                  </a:lnTo>
                  <a:lnTo>
                    <a:pt x="446" y="41"/>
                  </a:lnTo>
                  <a:lnTo>
                    <a:pt x="446" y="41"/>
                  </a:lnTo>
                  <a:lnTo>
                    <a:pt x="453" y="40"/>
                  </a:lnTo>
                  <a:lnTo>
                    <a:pt x="458" y="39"/>
                  </a:lnTo>
                  <a:lnTo>
                    <a:pt x="459" y="37"/>
                  </a:lnTo>
                  <a:lnTo>
                    <a:pt x="459" y="36"/>
                  </a:lnTo>
                  <a:lnTo>
                    <a:pt x="458" y="33"/>
                  </a:lnTo>
                  <a:lnTo>
                    <a:pt x="458" y="33"/>
                  </a:lnTo>
                  <a:lnTo>
                    <a:pt x="456" y="30"/>
                  </a:lnTo>
                  <a:lnTo>
                    <a:pt x="452" y="30"/>
                  </a:lnTo>
                  <a:lnTo>
                    <a:pt x="452" y="30"/>
                  </a:lnTo>
                  <a:lnTo>
                    <a:pt x="445" y="31"/>
                  </a:lnTo>
                  <a:lnTo>
                    <a:pt x="432" y="34"/>
                  </a:lnTo>
                  <a:lnTo>
                    <a:pt x="432" y="34"/>
                  </a:lnTo>
                  <a:lnTo>
                    <a:pt x="411" y="40"/>
                  </a:lnTo>
                  <a:lnTo>
                    <a:pt x="399" y="43"/>
                  </a:lnTo>
                  <a:lnTo>
                    <a:pt x="393" y="47"/>
                  </a:lnTo>
                  <a:lnTo>
                    <a:pt x="392" y="48"/>
                  </a:lnTo>
                  <a:lnTo>
                    <a:pt x="392" y="49"/>
                  </a:lnTo>
                  <a:lnTo>
                    <a:pt x="392" y="49"/>
                  </a:lnTo>
                  <a:lnTo>
                    <a:pt x="393" y="50"/>
                  </a:lnTo>
                  <a:lnTo>
                    <a:pt x="396" y="52"/>
                  </a:lnTo>
                  <a:lnTo>
                    <a:pt x="396" y="52"/>
                  </a:lnTo>
                  <a:lnTo>
                    <a:pt x="399" y="50"/>
                  </a:lnTo>
                  <a:lnTo>
                    <a:pt x="404" y="48"/>
                  </a:lnTo>
                  <a:lnTo>
                    <a:pt x="404" y="48"/>
                  </a:lnTo>
                  <a:lnTo>
                    <a:pt x="409" y="46"/>
                  </a:lnTo>
                  <a:lnTo>
                    <a:pt x="413" y="46"/>
                  </a:lnTo>
                  <a:lnTo>
                    <a:pt x="413" y="46"/>
                  </a:lnTo>
                  <a:lnTo>
                    <a:pt x="417" y="46"/>
                  </a:lnTo>
                  <a:lnTo>
                    <a:pt x="418" y="48"/>
                  </a:lnTo>
                  <a:lnTo>
                    <a:pt x="418" y="48"/>
                  </a:lnTo>
                  <a:lnTo>
                    <a:pt x="417" y="53"/>
                  </a:lnTo>
                  <a:lnTo>
                    <a:pt x="414" y="59"/>
                  </a:lnTo>
                  <a:lnTo>
                    <a:pt x="407" y="73"/>
                  </a:lnTo>
                  <a:lnTo>
                    <a:pt x="398" y="87"/>
                  </a:lnTo>
                  <a:lnTo>
                    <a:pt x="393" y="92"/>
                  </a:lnTo>
                  <a:lnTo>
                    <a:pt x="388" y="95"/>
                  </a:lnTo>
                  <a:lnTo>
                    <a:pt x="388" y="95"/>
                  </a:lnTo>
                  <a:lnTo>
                    <a:pt x="386" y="99"/>
                  </a:lnTo>
                  <a:lnTo>
                    <a:pt x="385" y="101"/>
                  </a:lnTo>
                  <a:lnTo>
                    <a:pt x="385" y="101"/>
                  </a:lnTo>
                  <a:lnTo>
                    <a:pt x="386" y="102"/>
                  </a:lnTo>
                  <a:lnTo>
                    <a:pt x="386" y="102"/>
                  </a:lnTo>
                  <a:lnTo>
                    <a:pt x="390" y="100"/>
                  </a:lnTo>
                  <a:lnTo>
                    <a:pt x="390" y="100"/>
                  </a:lnTo>
                  <a:lnTo>
                    <a:pt x="398" y="94"/>
                  </a:lnTo>
                  <a:lnTo>
                    <a:pt x="406" y="86"/>
                  </a:lnTo>
                  <a:lnTo>
                    <a:pt x="413" y="76"/>
                  </a:lnTo>
                  <a:lnTo>
                    <a:pt x="420" y="65"/>
                  </a:lnTo>
                  <a:lnTo>
                    <a:pt x="420" y="65"/>
                  </a:lnTo>
                  <a:lnTo>
                    <a:pt x="424" y="59"/>
                  </a:lnTo>
                  <a:lnTo>
                    <a:pt x="427" y="56"/>
                  </a:lnTo>
                  <a:lnTo>
                    <a:pt x="427" y="56"/>
                  </a:lnTo>
                  <a:lnTo>
                    <a:pt x="429" y="57"/>
                  </a:lnTo>
                  <a:lnTo>
                    <a:pt x="430" y="60"/>
                  </a:lnTo>
                  <a:lnTo>
                    <a:pt x="430" y="60"/>
                  </a:lnTo>
                  <a:lnTo>
                    <a:pt x="430" y="65"/>
                  </a:lnTo>
                  <a:lnTo>
                    <a:pt x="430" y="69"/>
                  </a:lnTo>
                  <a:lnTo>
                    <a:pt x="427" y="80"/>
                  </a:lnTo>
                  <a:lnTo>
                    <a:pt x="427" y="80"/>
                  </a:lnTo>
                  <a:lnTo>
                    <a:pt x="425" y="86"/>
                  </a:lnTo>
                  <a:lnTo>
                    <a:pt x="424" y="87"/>
                  </a:lnTo>
                  <a:lnTo>
                    <a:pt x="422" y="88"/>
                  </a:lnTo>
                  <a:lnTo>
                    <a:pt x="422" y="88"/>
                  </a:lnTo>
                  <a:lnTo>
                    <a:pt x="419" y="88"/>
                  </a:lnTo>
                  <a:lnTo>
                    <a:pt x="414" y="87"/>
                  </a:lnTo>
                  <a:lnTo>
                    <a:pt x="416" y="94"/>
                  </a:lnTo>
                  <a:lnTo>
                    <a:pt x="416" y="94"/>
                  </a:lnTo>
                  <a:lnTo>
                    <a:pt x="418" y="103"/>
                  </a:lnTo>
                  <a:lnTo>
                    <a:pt x="418" y="103"/>
                  </a:lnTo>
                  <a:lnTo>
                    <a:pt x="419" y="105"/>
                  </a:lnTo>
                  <a:lnTo>
                    <a:pt x="422" y="106"/>
                  </a:lnTo>
                  <a:lnTo>
                    <a:pt x="422" y="106"/>
                  </a:lnTo>
                  <a:lnTo>
                    <a:pt x="422" y="106"/>
                  </a:lnTo>
                  <a:lnTo>
                    <a:pt x="422" y="106"/>
                  </a:lnTo>
                  <a:lnTo>
                    <a:pt x="425" y="102"/>
                  </a:lnTo>
                  <a:lnTo>
                    <a:pt x="430" y="96"/>
                  </a:lnTo>
                  <a:lnTo>
                    <a:pt x="433" y="88"/>
                  </a:lnTo>
                  <a:lnTo>
                    <a:pt x="437" y="81"/>
                  </a:lnTo>
                  <a:lnTo>
                    <a:pt x="437" y="81"/>
                  </a:lnTo>
                  <a:lnTo>
                    <a:pt x="440" y="68"/>
                  </a:lnTo>
                  <a:lnTo>
                    <a:pt x="443" y="67"/>
                  </a:lnTo>
                  <a:lnTo>
                    <a:pt x="449" y="65"/>
                  </a:lnTo>
                  <a:lnTo>
                    <a:pt x="449" y="65"/>
                  </a:lnTo>
                  <a:lnTo>
                    <a:pt x="456" y="61"/>
                  </a:lnTo>
                  <a:lnTo>
                    <a:pt x="462" y="55"/>
                  </a:lnTo>
                  <a:lnTo>
                    <a:pt x="468" y="48"/>
                  </a:lnTo>
                  <a:lnTo>
                    <a:pt x="471" y="42"/>
                  </a:lnTo>
                  <a:lnTo>
                    <a:pt x="471" y="42"/>
                  </a:lnTo>
                  <a:lnTo>
                    <a:pt x="474" y="37"/>
                  </a:lnTo>
                  <a:lnTo>
                    <a:pt x="476" y="36"/>
                  </a:lnTo>
                  <a:lnTo>
                    <a:pt x="476" y="36"/>
                  </a:lnTo>
                  <a:lnTo>
                    <a:pt x="479" y="40"/>
                  </a:lnTo>
                  <a:lnTo>
                    <a:pt x="488" y="49"/>
                  </a:lnTo>
                  <a:lnTo>
                    <a:pt x="488" y="49"/>
                  </a:lnTo>
                  <a:lnTo>
                    <a:pt x="496" y="62"/>
                  </a:lnTo>
                  <a:lnTo>
                    <a:pt x="502" y="69"/>
                  </a:lnTo>
                  <a:lnTo>
                    <a:pt x="507" y="73"/>
                  </a:lnTo>
                  <a:lnTo>
                    <a:pt x="511" y="73"/>
                  </a:lnTo>
                  <a:lnTo>
                    <a:pt x="511" y="73"/>
                  </a:lnTo>
                  <a:lnTo>
                    <a:pt x="516" y="73"/>
                  </a:lnTo>
                  <a:lnTo>
                    <a:pt x="516" y="73"/>
                  </a:lnTo>
                  <a:lnTo>
                    <a:pt x="523" y="73"/>
                  </a:lnTo>
                  <a:lnTo>
                    <a:pt x="527" y="72"/>
                  </a:lnTo>
                  <a:lnTo>
                    <a:pt x="527" y="72"/>
                  </a:lnTo>
                  <a:lnTo>
                    <a:pt x="523" y="68"/>
                  </a:lnTo>
                  <a:lnTo>
                    <a:pt x="516" y="63"/>
                  </a:lnTo>
                  <a:lnTo>
                    <a:pt x="516" y="63"/>
                  </a:lnTo>
                  <a:lnTo>
                    <a:pt x="507" y="56"/>
                  </a:lnTo>
                  <a:lnTo>
                    <a:pt x="497" y="49"/>
                  </a:lnTo>
                  <a:lnTo>
                    <a:pt x="490" y="41"/>
                  </a:lnTo>
                  <a:lnTo>
                    <a:pt x="482" y="31"/>
                  </a:lnTo>
                  <a:lnTo>
                    <a:pt x="478" y="27"/>
                  </a:lnTo>
                  <a:lnTo>
                    <a:pt x="482" y="17"/>
                  </a:lnTo>
                  <a:lnTo>
                    <a:pt x="485" y="8"/>
                  </a:lnTo>
                  <a:lnTo>
                    <a:pt x="482" y="4"/>
                  </a:lnTo>
                  <a:lnTo>
                    <a:pt x="482" y="4"/>
                  </a:lnTo>
                  <a:lnTo>
                    <a:pt x="479" y="2"/>
                  </a:lnTo>
                  <a:lnTo>
                    <a:pt x="477" y="2"/>
                  </a:lnTo>
                  <a:close/>
                  <a:moveTo>
                    <a:pt x="287" y="0"/>
                  </a:moveTo>
                  <a:lnTo>
                    <a:pt x="287" y="0"/>
                  </a:lnTo>
                  <a:lnTo>
                    <a:pt x="279" y="1"/>
                  </a:lnTo>
                  <a:lnTo>
                    <a:pt x="267" y="3"/>
                  </a:lnTo>
                  <a:lnTo>
                    <a:pt x="267" y="3"/>
                  </a:lnTo>
                  <a:lnTo>
                    <a:pt x="240" y="10"/>
                  </a:lnTo>
                  <a:lnTo>
                    <a:pt x="240" y="10"/>
                  </a:lnTo>
                  <a:lnTo>
                    <a:pt x="231" y="13"/>
                  </a:lnTo>
                  <a:lnTo>
                    <a:pt x="228" y="15"/>
                  </a:lnTo>
                  <a:lnTo>
                    <a:pt x="229" y="15"/>
                  </a:lnTo>
                  <a:lnTo>
                    <a:pt x="230" y="16"/>
                  </a:lnTo>
                  <a:lnTo>
                    <a:pt x="237" y="17"/>
                  </a:lnTo>
                  <a:lnTo>
                    <a:pt x="237" y="17"/>
                  </a:lnTo>
                  <a:lnTo>
                    <a:pt x="244" y="17"/>
                  </a:lnTo>
                  <a:lnTo>
                    <a:pt x="248" y="18"/>
                  </a:lnTo>
                  <a:lnTo>
                    <a:pt x="248" y="20"/>
                  </a:lnTo>
                  <a:lnTo>
                    <a:pt x="248" y="21"/>
                  </a:lnTo>
                  <a:lnTo>
                    <a:pt x="246" y="27"/>
                  </a:lnTo>
                  <a:lnTo>
                    <a:pt x="246" y="27"/>
                  </a:lnTo>
                  <a:lnTo>
                    <a:pt x="242" y="33"/>
                  </a:lnTo>
                  <a:lnTo>
                    <a:pt x="237" y="37"/>
                  </a:lnTo>
                  <a:lnTo>
                    <a:pt x="233" y="42"/>
                  </a:lnTo>
                  <a:lnTo>
                    <a:pt x="228" y="46"/>
                  </a:lnTo>
                  <a:lnTo>
                    <a:pt x="228" y="46"/>
                  </a:lnTo>
                  <a:lnTo>
                    <a:pt x="223" y="48"/>
                  </a:lnTo>
                  <a:lnTo>
                    <a:pt x="221" y="52"/>
                  </a:lnTo>
                  <a:lnTo>
                    <a:pt x="221" y="55"/>
                  </a:lnTo>
                  <a:lnTo>
                    <a:pt x="222" y="57"/>
                  </a:lnTo>
                  <a:lnTo>
                    <a:pt x="222" y="57"/>
                  </a:lnTo>
                  <a:lnTo>
                    <a:pt x="223" y="59"/>
                  </a:lnTo>
                  <a:lnTo>
                    <a:pt x="224" y="59"/>
                  </a:lnTo>
                  <a:lnTo>
                    <a:pt x="224" y="59"/>
                  </a:lnTo>
                  <a:lnTo>
                    <a:pt x="228" y="57"/>
                  </a:lnTo>
                  <a:lnTo>
                    <a:pt x="240" y="54"/>
                  </a:lnTo>
                  <a:lnTo>
                    <a:pt x="240" y="54"/>
                  </a:lnTo>
                  <a:lnTo>
                    <a:pt x="254" y="49"/>
                  </a:lnTo>
                  <a:lnTo>
                    <a:pt x="268" y="46"/>
                  </a:lnTo>
                  <a:lnTo>
                    <a:pt x="281" y="42"/>
                  </a:lnTo>
                  <a:lnTo>
                    <a:pt x="283" y="46"/>
                  </a:lnTo>
                  <a:lnTo>
                    <a:pt x="283" y="46"/>
                  </a:lnTo>
                  <a:lnTo>
                    <a:pt x="287" y="48"/>
                  </a:lnTo>
                  <a:lnTo>
                    <a:pt x="289" y="48"/>
                  </a:lnTo>
                  <a:lnTo>
                    <a:pt x="289" y="48"/>
                  </a:lnTo>
                  <a:lnTo>
                    <a:pt x="292" y="47"/>
                  </a:lnTo>
                  <a:lnTo>
                    <a:pt x="293" y="44"/>
                  </a:lnTo>
                  <a:lnTo>
                    <a:pt x="293" y="44"/>
                  </a:lnTo>
                  <a:lnTo>
                    <a:pt x="294" y="42"/>
                  </a:lnTo>
                  <a:lnTo>
                    <a:pt x="294" y="41"/>
                  </a:lnTo>
                  <a:lnTo>
                    <a:pt x="292" y="36"/>
                  </a:lnTo>
                  <a:lnTo>
                    <a:pt x="292" y="36"/>
                  </a:lnTo>
                  <a:lnTo>
                    <a:pt x="288" y="33"/>
                  </a:lnTo>
                  <a:lnTo>
                    <a:pt x="283" y="30"/>
                  </a:lnTo>
                  <a:lnTo>
                    <a:pt x="279" y="29"/>
                  </a:lnTo>
                  <a:lnTo>
                    <a:pt x="274" y="27"/>
                  </a:lnTo>
                  <a:lnTo>
                    <a:pt x="274" y="27"/>
                  </a:lnTo>
                  <a:lnTo>
                    <a:pt x="272" y="27"/>
                  </a:lnTo>
                  <a:lnTo>
                    <a:pt x="272" y="27"/>
                  </a:lnTo>
                  <a:lnTo>
                    <a:pt x="269" y="27"/>
                  </a:lnTo>
                  <a:lnTo>
                    <a:pt x="268" y="28"/>
                  </a:lnTo>
                  <a:lnTo>
                    <a:pt x="268" y="29"/>
                  </a:lnTo>
                  <a:lnTo>
                    <a:pt x="269" y="30"/>
                  </a:lnTo>
                  <a:lnTo>
                    <a:pt x="269" y="30"/>
                  </a:lnTo>
                  <a:lnTo>
                    <a:pt x="273" y="34"/>
                  </a:lnTo>
                  <a:lnTo>
                    <a:pt x="273" y="34"/>
                  </a:lnTo>
                  <a:lnTo>
                    <a:pt x="273" y="36"/>
                  </a:lnTo>
                  <a:lnTo>
                    <a:pt x="272" y="37"/>
                  </a:lnTo>
                  <a:lnTo>
                    <a:pt x="260" y="40"/>
                  </a:lnTo>
                  <a:lnTo>
                    <a:pt x="260" y="40"/>
                  </a:lnTo>
                  <a:lnTo>
                    <a:pt x="246" y="41"/>
                  </a:lnTo>
                  <a:lnTo>
                    <a:pt x="246" y="41"/>
                  </a:lnTo>
                  <a:lnTo>
                    <a:pt x="244" y="41"/>
                  </a:lnTo>
                  <a:lnTo>
                    <a:pt x="244" y="41"/>
                  </a:lnTo>
                  <a:lnTo>
                    <a:pt x="247" y="37"/>
                  </a:lnTo>
                  <a:lnTo>
                    <a:pt x="254" y="30"/>
                  </a:lnTo>
                  <a:lnTo>
                    <a:pt x="254" y="30"/>
                  </a:lnTo>
                  <a:lnTo>
                    <a:pt x="261" y="22"/>
                  </a:lnTo>
                  <a:lnTo>
                    <a:pt x="262" y="20"/>
                  </a:lnTo>
                  <a:lnTo>
                    <a:pt x="262" y="18"/>
                  </a:lnTo>
                  <a:lnTo>
                    <a:pt x="262" y="18"/>
                  </a:lnTo>
                  <a:lnTo>
                    <a:pt x="261" y="16"/>
                  </a:lnTo>
                  <a:lnTo>
                    <a:pt x="262" y="15"/>
                  </a:lnTo>
                  <a:lnTo>
                    <a:pt x="266" y="13"/>
                  </a:lnTo>
                  <a:lnTo>
                    <a:pt x="272" y="11"/>
                  </a:lnTo>
                  <a:lnTo>
                    <a:pt x="272" y="11"/>
                  </a:lnTo>
                  <a:lnTo>
                    <a:pt x="281" y="10"/>
                  </a:lnTo>
                  <a:lnTo>
                    <a:pt x="288" y="8"/>
                  </a:lnTo>
                  <a:lnTo>
                    <a:pt x="293" y="5"/>
                  </a:lnTo>
                  <a:lnTo>
                    <a:pt x="294" y="3"/>
                  </a:lnTo>
                  <a:lnTo>
                    <a:pt x="294" y="3"/>
                  </a:lnTo>
                  <a:lnTo>
                    <a:pt x="294" y="2"/>
                  </a:lnTo>
                  <a:lnTo>
                    <a:pt x="292" y="1"/>
                  </a:lnTo>
                  <a:lnTo>
                    <a:pt x="287" y="0"/>
                  </a:lnTo>
                  <a:close/>
                </a:path>
              </a:pathLst>
            </a:custGeom>
            <a:solidFill>
              <a:schemeClr val="bg1"/>
            </a:solidFill>
            <a:ln w="9525">
              <a:noFill/>
            </a:ln>
          </p:spPr>
          <p:txBody>
            <a:bodyPr/>
            <a:lstStyle/>
            <a:p>
              <a:endParaRPr lang="zh-CN" altLang="en-US"/>
            </a:p>
          </p:txBody>
        </p:sp>
        <p:sp>
          <p:nvSpPr>
            <p:cNvPr id="12299" name="未知"/>
            <p:cNvSpPr>
              <a:spLocks noEditPoints="1"/>
            </p:cNvSpPr>
            <p:nvPr/>
          </p:nvSpPr>
          <p:spPr>
            <a:xfrm>
              <a:off x="130" y="282"/>
              <a:ext cx="330" cy="149"/>
            </a:xfrm>
            <a:custGeom>
              <a:avLst/>
              <a:gdLst/>
              <a:ahLst/>
              <a:cxnLst/>
              <a:rect l="0" t="0" r="0" b="0"/>
              <a:pathLst>
                <a:path w="1587" h="718">
                  <a:moveTo>
                    <a:pt x="0" y="33"/>
                  </a:moveTo>
                  <a:lnTo>
                    <a:pt x="0" y="33"/>
                  </a:lnTo>
                  <a:lnTo>
                    <a:pt x="0" y="134"/>
                  </a:lnTo>
                  <a:lnTo>
                    <a:pt x="0" y="134"/>
                  </a:lnTo>
                  <a:lnTo>
                    <a:pt x="0" y="33"/>
                  </a:lnTo>
                  <a:close/>
                  <a:moveTo>
                    <a:pt x="1587" y="33"/>
                  </a:moveTo>
                  <a:lnTo>
                    <a:pt x="1587" y="33"/>
                  </a:lnTo>
                  <a:lnTo>
                    <a:pt x="1587" y="134"/>
                  </a:lnTo>
                  <a:lnTo>
                    <a:pt x="1587" y="134"/>
                  </a:lnTo>
                  <a:lnTo>
                    <a:pt x="1587" y="33"/>
                  </a:lnTo>
                  <a:close/>
                  <a:moveTo>
                    <a:pt x="413" y="699"/>
                  </a:moveTo>
                  <a:lnTo>
                    <a:pt x="413" y="699"/>
                  </a:lnTo>
                  <a:lnTo>
                    <a:pt x="412" y="667"/>
                  </a:lnTo>
                  <a:lnTo>
                    <a:pt x="412" y="614"/>
                  </a:lnTo>
                  <a:lnTo>
                    <a:pt x="412" y="566"/>
                  </a:lnTo>
                  <a:lnTo>
                    <a:pt x="413" y="543"/>
                  </a:lnTo>
                  <a:lnTo>
                    <a:pt x="413" y="543"/>
                  </a:lnTo>
                  <a:lnTo>
                    <a:pt x="459" y="533"/>
                  </a:lnTo>
                  <a:lnTo>
                    <a:pt x="506" y="525"/>
                  </a:lnTo>
                  <a:lnTo>
                    <a:pt x="554" y="517"/>
                  </a:lnTo>
                  <a:lnTo>
                    <a:pt x="601" y="512"/>
                  </a:lnTo>
                  <a:lnTo>
                    <a:pt x="649" y="508"/>
                  </a:lnTo>
                  <a:lnTo>
                    <a:pt x="697" y="504"/>
                  </a:lnTo>
                  <a:lnTo>
                    <a:pt x="792" y="501"/>
                  </a:lnTo>
                  <a:lnTo>
                    <a:pt x="792" y="501"/>
                  </a:lnTo>
                  <a:lnTo>
                    <a:pt x="840" y="502"/>
                  </a:lnTo>
                  <a:lnTo>
                    <a:pt x="888" y="504"/>
                  </a:lnTo>
                  <a:lnTo>
                    <a:pt x="936" y="508"/>
                  </a:lnTo>
                  <a:lnTo>
                    <a:pt x="985" y="512"/>
                  </a:lnTo>
                  <a:lnTo>
                    <a:pt x="1032" y="517"/>
                  </a:lnTo>
                  <a:lnTo>
                    <a:pt x="1081" y="525"/>
                  </a:lnTo>
                  <a:lnTo>
                    <a:pt x="1128" y="533"/>
                  </a:lnTo>
                  <a:lnTo>
                    <a:pt x="1174" y="543"/>
                  </a:lnTo>
                  <a:lnTo>
                    <a:pt x="1174" y="543"/>
                  </a:lnTo>
                  <a:lnTo>
                    <a:pt x="1175" y="566"/>
                  </a:lnTo>
                  <a:lnTo>
                    <a:pt x="1175" y="614"/>
                  </a:lnTo>
                  <a:lnTo>
                    <a:pt x="1175" y="667"/>
                  </a:lnTo>
                  <a:lnTo>
                    <a:pt x="1174" y="699"/>
                  </a:lnTo>
                  <a:lnTo>
                    <a:pt x="1174" y="699"/>
                  </a:lnTo>
                  <a:lnTo>
                    <a:pt x="1089" y="689"/>
                  </a:lnTo>
                  <a:lnTo>
                    <a:pt x="997" y="679"/>
                  </a:lnTo>
                  <a:lnTo>
                    <a:pt x="949" y="676"/>
                  </a:lnTo>
                  <a:lnTo>
                    <a:pt x="901" y="672"/>
                  </a:lnTo>
                  <a:lnTo>
                    <a:pt x="853" y="671"/>
                  </a:lnTo>
                  <a:lnTo>
                    <a:pt x="803" y="670"/>
                  </a:lnTo>
                  <a:lnTo>
                    <a:pt x="803" y="670"/>
                  </a:lnTo>
                  <a:lnTo>
                    <a:pt x="792" y="670"/>
                  </a:lnTo>
                  <a:lnTo>
                    <a:pt x="792" y="670"/>
                  </a:lnTo>
                  <a:lnTo>
                    <a:pt x="743" y="671"/>
                  </a:lnTo>
                  <a:lnTo>
                    <a:pt x="692" y="673"/>
                  </a:lnTo>
                  <a:lnTo>
                    <a:pt x="641" y="676"/>
                  </a:lnTo>
                  <a:lnTo>
                    <a:pt x="590" y="679"/>
                  </a:lnTo>
                  <a:lnTo>
                    <a:pt x="542" y="683"/>
                  </a:lnTo>
                  <a:lnTo>
                    <a:pt x="496" y="688"/>
                  </a:lnTo>
                  <a:lnTo>
                    <a:pt x="452" y="693"/>
                  </a:lnTo>
                  <a:lnTo>
                    <a:pt x="413" y="699"/>
                  </a:lnTo>
                  <a:close/>
                  <a:moveTo>
                    <a:pt x="215" y="565"/>
                  </a:moveTo>
                  <a:lnTo>
                    <a:pt x="215" y="565"/>
                  </a:lnTo>
                  <a:lnTo>
                    <a:pt x="203" y="517"/>
                  </a:lnTo>
                  <a:lnTo>
                    <a:pt x="196" y="494"/>
                  </a:lnTo>
                  <a:lnTo>
                    <a:pt x="189" y="469"/>
                  </a:lnTo>
                  <a:lnTo>
                    <a:pt x="180" y="444"/>
                  </a:lnTo>
                  <a:lnTo>
                    <a:pt x="171" y="419"/>
                  </a:lnTo>
                  <a:lnTo>
                    <a:pt x="160" y="392"/>
                  </a:lnTo>
                  <a:lnTo>
                    <a:pt x="146" y="365"/>
                  </a:lnTo>
                  <a:lnTo>
                    <a:pt x="146" y="365"/>
                  </a:lnTo>
                  <a:lnTo>
                    <a:pt x="165" y="360"/>
                  </a:lnTo>
                  <a:lnTo>
                    <a:pt x="182" y="353"/>
                  </a:lnTo>
                  <a:lnTo>
                    <a:pt x="198" y="345"/>
                  </a:lnTo>
                  <a:lnTo>
                    <a:pt x="215" y="333"/>
                  </a:lnTo>
                  <a:lnTo>
                    <a:pt x="215" y="333"/>
                  </a:lnTo>
                  <a:lnTo>
                    <a:pt x="224" y="363"/>
                  </a:lnTo>
                  <a:lnTo>
                    <a:pt x="232" y="390"/>
                  </a:lnTo>
                  <a:lnTo>
                    <a:pt x="238" y="417"/>
                  </a:lnTo>
                  <a:lnTo>
                    <a:pt x="242" y="443"/>
                  </a:lnTo>
                  <a:lnTo>
                    <a:pt x="245" y="469"/>
                  </a:lnTo>
                  <a:lnTo>
                    <a:pt x="248" y="494"/>
                  </a:lnTo>
                  <a:lnTo>
                    <a:pt x="251" y="545"/>
                  </a:lnTo>
                  <a:lnTo>
                    <a:pt x="251" y="545"/>
                  </a:lnTo>
                  <a:lnTo>
                    <a:pt x="243" y="551"/>
                  </a:lnTo>
                  <a:lnTo>
                    <a:pt x="234" y="556"/>
                  </a:lnTo>
                  <a:lnTo>
                    <a:pt x="224" y="561"/>
                  </a:lnTo>
                  <a:lnTo>
                    <a:pt x="215" y="565"/>
                  </a:lnTo>
                  <a:close/>
                  <a:moveTo>
                    <a:pt x="1372" y="565"/>
                  </a:moveTo>
                  <a:lnTo>
                    <a:pt x="1372" y="565"/>
                  </a:lnTo>
                  <a:lnTo>
                    <a:pt x="1363" y="561"/>
                  </a:lnTo>
                  <a:lnTo>
                    <a:pt x="1353" y="556"/>
                  </a:lnTo>
                  <a:lnTo>
                    <a:pt x="1344" y="551"/>
                  </a:lnTo>
                  <a:lnTo>
                    <a:pt x="1336" y="545"/>
                  </a:lnTo>
                  <a:lnTo>
                    <a:pt x="1336" y="545"/>
                  </a:lnTo>
                  <a:lnTo>
                    <a:pt x="1339" y="494"/>
                  </a:lnTo>
                  <a:lnTo>
                    <a:pt x="1342" y="469"/>
                  </a:lnTo>
                  <a:lnTo>
                    <a:pt x="1345" y="443"/>
                  </a:lnTo>
                  <a:lnTo>
                    <a:pt x="1349" y="417"/>
                  </a:lnTo>
                  <a:lnTo>
                    <a:pt x="1355" y="390"/>
                  </a:lnTo>
                  <a:lnTo>
                    <a:pt x="1363" y="363"/>
                  </a:lnTo>
                  <a:lnTo>
                    <a:pt x="1372" y="333"/>
                  </a:lnTo>
                  <a:lnTo>
                    <a:pt x="1372" y="333"/>
                  </a:lnTo>
                  <a:lnTo>
                    <a:pt x="1389" y="345"/>
                  </a:lnTo>
                  <a:lnTo>
                    <a:pt x="1405" y="353"/>
                  </a:lnTo>
                  <a:lnTo>
                    <a:pt x="1422" y="360"/>
                  </a:lnTo>
                  <a:lnTo>
                    <a:pt x="1441" y="365"/>
                  </a:lnTo>
                  <a:lnTo>
                    <a:pt x="1441" y="365"/>
                  </a:lnTo>
                  <a:lnTo>
                    <a:pt x="1427" y="392"/>
                  </a:lnTo>
                  <a:lnTo>
                    <a:pt x="1416" y="419"/>
                  </a:lnTo>
                  <a:lnTo>
                    <a:pt x="1407" y="444"/>
                  </a:lnTo>
                  <a:lnTo>
                    <a:pt x="1398" y="469"/>
                  </a:lnTo>
                  <a:lnTo>
                    <a:pt x="1391" y="494"/>
                  </a:lnTo>
                  <a:lnTo>
                    <a:pt x="1384" y="517"/>
                  </a:lnTo>
                  <a:lnTo>
                    <a:pt x="1372" y="565"/>
                  </a:lnTo>
                  <a:close/>
                  <a:moveTo>
                    <a:pt x="123" y="204"/>
                  </a:moveTo>
                  <a:lnTo>
                    <a:pt x="123" y="204"/>
                  </a:lnTo>
                  <a:lnTo>
                    <a:pt x="115" y="134"/>
                  </a:lnTo>
                  <a:lnTo>
                    <a:pt x="111" y="66"/>
                  </a:lnTo>
                  <a:lnTo>
                    <a:pt x="111" y="66"/>
                  </a:lnTo>
                  <a:lnTo>
                    <a:pt x="126" y="74"/>
                  </a:lnTo>
                  <a:lnTo>
                    <a:pt x="141" y="79"/>
                  </a:lnTo>
                  <a:lnTo>
                    <a:pt x="157" y="82"/>
                  </a:lnTo>
                  <a:lnTo>
                    <a:pt x="172" y="83"/>
                  </a:lnTo>
                  <a:lnTo>
                    <a:pt x="172" y="83"/>
                  </a:lnTo>
                  <a:lnTo>
                    <a:pt x="173" y="83"/>
                  </a:lnTo>
                  <a:lnTo>
                    <a:pt x="173" y="83"/>
                  </a:lnTo>
                  <a:lnTo>
                    <a:pt x="188" y="82"/>
                  </a:lnTo>
                  <a:lnTo>
                    <a:pt x="199" y="80"/>
                  </a:lnTo>
                  <a:lnTo>
                    <a:pt x="210" y="77"/>
                  </a:lnTo>
                  <a:lnTo>
                    <a:pt x="218" y="73"/>
                  </a:lnTo>
                  <a:lnTo>
                    <a:pt x="218" y="73"/>
                  </a:lnTo>
                  <a:lnTo>
                    <a:pt x="196" y="113"/>
                  </a:lnTo>
                  <a:lnTo>
                    <a:pt x="185" y="130"/>
                  </a:lnTo>
                  <a:lnTo>
                    <a:pt x="175" y="144"/>
                  </a:lnTo>
                  <a:lnTo>
                    <a:pt x="164" y="158"/>
                  </a:lnTo>
                  <a:lnTo>
                    <a:pt x="152" y="173"/>
                  </a:lnTo>
                  <a:lnTo>
                    <a:pt x="123" y="204"/>
                  </a:lnTo>
                  <a:close/>
                  <a:moveTo>
                    <a:pt x="1415" y="83"/>
                  </a:moveTo>
                  <a:lnTo>
                    <a:pt x="1415" y="83"/>
                  </a:lnTo>
                  <a:lnTo>
                    <a:pt x="1430" y="82"/>
                  </a:lnTo>
                  <a:lnTo>
                    <a:pt x="1446" y="79"/>
                  </a:lnTo>
                  <a:lnTo>
                    <a:pt x="1461" y="74"/>
                  </a:lnTo>
                  <a:lnTo>
                    <a:pt x="1475" y="66"/>
                  </a:lnTo>
                  <a:lnTo>
                    <a:pt x="1475" y="66"/>
                  </a:lnTo>
                  <a:lnTo>
                    <a:pt x="1472" y="134"/>
                  </a:lnTo>
                  <a:lnTo>
                    <a:pt x="1464" y="204"/>
                  </a:lnTo>
                  <a:lnTo>
                    <a:pt x="1464" y="204"/>
                  </a:lnTo>
                  <a:lnTo>
                    <a:pt x="1435" y="173"/>
                  </a:lnTo>
                  <a:lnTo>
                    <a:pt x="1423" y="158"/>
                  </a:lnTo>
                  <a:lnTo>
                    <a:pt x="1412" y="144"/>
                  </a:lnTo>
                  <a:lnTo>
                    <a:pt x="1402" y="130"/>
                  </a:lnTo>
                  <a:lnTo>
                    <a:pt x="1391" y="113"/>
                  </a:lnTo>
                  <a:lnTo>
                    <a:pt x="1369" y="73"/>
                  </a:lnTo>
                  <a:lnTo>
                    <a:pt x="1369" y="73"/>
                  </a:lnTo>
                  <a:lnTo>
                    <a:pt x="1377" y="77"/>
                  </a:lnTo>
                  <a:lnTo>
                    <a:pt x="1388" y="80"/>
                  </a:lnTo>
                  <a:lnTo>
                    <a:pt x="1399" y="82"/>
                  </a:lnTo>
                  <a:lnTo>
                    <a:pt x="1414" y="83"/>
                  </a:lnTo>
                  <a:lnTo>
                    <a:pt x="1414" y="83"/>
                  </a:lnTo>
                  <a:lnTo>
                    <a:pt x="1415" y="83"/>
                  </a:lnTo>
                  <a:close/>
                  <a:moveTo>
                    <a:pt x="127" y="347"/>
                  </a:moveTo>
                  <a:lnTo>
                    <a:pt x="127" y="347"/>
                  </a:lnTo>
                  <a:lnTo>
                    <a:pt x="118" y="343"/>
                  </a:lnTo>
                  <a:lnTo>
                    <a:pt x="110" y="338"/>
                  </a:lnTo>
                  <a:lnTo>
                    <a:pt x="104" y="331"/>
                  </a:lnTo>
                  <a:lnTo>
                    <a:pt x="99" y="324"/>
                  </a:lnTo>
                  <a:lnTo>
                    <a:pt x="97" y="315"/>
                  </a:lnTo>
                  <a:lnTo>
                    <a:pt x="94" y="307"/>
                  </a:lnTo>
                  <a:lnTo>
                    <a:pt x="94" y="299"/>
                  </a:lnTo>
                  <a:lnTo>
                    <a:pt x="95" y="289"/>
                  </a:lnTo>
                  <a:lnTo>
                    <a:pt x="98" y="280"/>
                  </a:lnTo>
                  <a:lnTo>
                    <a:pt x="100" y="271"/>
                  </a:lnTo>
                  <a:lnTo>
                    <a:pt x="108" y="252"/>
                  </a:lnTo>
                  <a:lnTo>
                    <a:pt x="118" y="236"/>
                  </a:lnTo>
                  <a:lnTo>
                    <a:pt x="128" y="222"/>
                  </a:lnTo>
                  <a:lnTo>
                    <a:pt x="128" y="222"/>
                  </a:lnTo>
                  <a:lnTo>
                    <a:pt x="149" y="201"/>
                  </a:lnTo>
                  <a:lnTo>
                    <a:pt x="169" y="177"/>
                  </a:lnTo>
                  <a:lnTo>
                    <a:pt x="186" y="154"/>
                  </a:lnTo>
                  <a:lnTo>
                    <a:pt x="203" y="129"/>
                  </a:lnTo>
                  <a:lnTo>
                    <a:pt x="218" y="104"/>
                  </a:lnTo>
                  <a:lnTo>
                    <a:pt x="231" y="79"/>
                  </a:lnTo>
                  <a:lnTo>
                    <a:pt x="243" y="54"/>
                  </a:lnTo>
                  <a:lnTo>
                    <a:pt x="251" y="31"/>
                  </a:lnTo>
                  <a:lnTo>
                    <a:pt x="251" y="31"/>
                  </a:lnTo>
                  <a:lnTo>
                    <a:pt x="256" y="38"/>
                  </a:lnTo>
                  <a:lnTo>
                    <a:pt x="261" y="45"/>
                  </a:lnTo>
                  <a:lnTo>
                    <a:pt x="263" y="52"/>
                  </a:lnTo>
                  <a:lnTo>
                    <a:pt x="265" y="59"/>
                  </a:lnTo>
                  <a:lnTo>
                    <a:pt x="267" y="67"/>
                  </a:lnTo>
                  <a:lnTo>
                    <a:pt x="267" y="74"/>
                  </a:lnTo>
                  <a:lnTo>
                    <a:pt x="265" y="90"/>
                  </a:lnTo>
                  <a:lnTo>
                    <a:pt x="263" y="105"/>
                  </a:lnTo>
                  <a:lnTo>
                    <a:pt x="258" y="119"/>
                  </a:lnTo>
                  <a:lnTo>
                    <a:pt x="248" y="149"/>
                  </a:lnTo>
                  <a:lnTo>
                    <a:pt x="248" y="149"/>
                  </a:lnTo>
                  <a:lnTo>
                    <a:pt x="238" y="175"/>
                  </a:lnTo>
                  <a:lnTo>
                    <a:pt x="234" y="196"/>
                  </a:lnTo>
                  <a:lnTo>
                    <a:pt x="230" y="213"/>
                  </a:lnTo>
                  <a:lnTo>
                    <a:pt x="230" y="226"/>
                  </a:lnTo>
                  <a:lnTo>
                    <a:pt x="230" y="226"/>
                  </a:lnTo>
                  <a:lnTo>
                    <a:pt x="231" y="240"/>
                  </a:lnTo>
                  <a:lnTo>
                    <a:pt x="231" y="248"/>
                  </a:lnTo>
                  <a:lnTo>
                    <a:pt x="234" y="256"/>
                  </a:lnTo>
                  <a:lnTo>
                    <a:pt x="236" y="265"/>
                  </a:lnTo>
                  <a:lnTo>
                    <a:pt x="239" y="273"/>
                  </a:lnTo>
                  <a:lnTo>
                    <a:pt x="244" y="279"/>
                  </a:lnTo>
                  <a:lnTo>
                    <a:pt x="250" y="285"/>
                  </a:lnTo>
                  <a:lnTo>
                    <a:pt x="250" y="285"/>
                  </a:lnTo>
                  <a:lnTo>
                    <a:pt x="255" y="286"/>
                  </a:lnTo>
                  <a:lnTo>
                    <a:pt x="260" y="287"/>
                  </a:lnTo>
                  <a:lnTo>
                    <a:pt x="273" y="288"/>
                  </a:lnTo>
                  <a:lnTo>
                    <a:pt x="303" y="289"/>
                  </a:lnTo>
                  <a:lnTo>
                    <a:pt x="321" y="291"/>
                  </a:lnTo>
                  <a:lnTo>
                    <a:pt x="338" y="294"/>
                  </a:lnTo>
                  <a:lnTo>
                    <a:pt x="345" y="297"/>
                  </a:lnTo>
                  <a:lnTo>
                    <a:pt x="353" y="300"/>
                  </a:lnTo>
                  <a:lnTo>
                    <a:pt x="359" y="304"/>
                  </a:lnTo>
                  <a:lnTo>
                    <a:pt x="366" y="310"/>
                  </a:lnTo>
                  <a:lnTo>
                    <a:pt x="366" y="310"/>
                  </a:lnTo>
                  <a:lnTo>
                    <a:pt x="372" y="315"/>
                  </a:lnTo>
                  <a:lnTo>
                    <a:pt x="377" y="323"/>
                  </a:lnTo>
                  <a:lnTo>
                    <a:pt x="380" y="330"/>
                  </a:lnTo>
                  <a:lnTo>
                    <a:pt x="384" y="338"/>
                  </a:lnTo>
                  <a:lnTo>
                    <a:pt x="386" y="345"/>
                  </a:lnTo>
                  <a:lnTo>
                    <a:pt x="387" y="353"/>
                  </a:lnTo>
                  <a:lnTo>
                    <a:pt x="387" y="370"/>
                  </a:lnTo>
                  <a:lnTo>
                    <a:pt x="385" y="386"/>
                  </a:lnTo>
                  <a:lnTo>
                    <a:pt x="381" y="403"/>
                  </a:lnTo>
                  <a:lnTo>
                    <a:pt x="375" y="418"/>
                  </a:lnTo>
                  <a:lnTo>
                    <a:pt x="368" y="434"/>
                  </a:lnTo>
                  <a:lnTo>
                    <a:pt x="368" y="434"/>
                  </a:lnTo>
                  <a:lnTo>
                    <a:pt x="360" y="452"/>
                  </a:lnTo>
                  <a:lnTo>
                    <a:pt x="358" y="460"/>
                  </a:lnTo>
                  <a:lnTo>
                    <a:pt x="356" y="467"/>
                  </a:lnTo>
                  <a:lnTo>
                    <a:pt x="356" y="473"/>
                  </a:lnTo>
                  <a:lnTo>
                    <a:pt x="356" y="481"/>
                  </a:lnTo>
                  <a:lnTo>
                    <a:pt x="362" y="501"/>
                  </a:lnTo>
                  <a:lnTo>
                    <a:pt x="362" y="501"/>
                  </a:lnTo>
                  <a:lnTo>
                    <a:pt x="374" y="535"/>
                  </a:lnTo>
                  <a:lnTo>
                    <a:pt x="378" y="547"/>
                  </a:lnTo>
                  <a:lnTo>
                    <a:pt x="379" y="559"/>
                  </a:lnTo>
                  <a:lnTo>
                    <a:pt x="380" y="574"/>
                  </a:lnTo>
                  <a:lnTo>
                    <a:pt x="380" y="594"/>
                  </a:lnTo>
                  <a:lnTo>
                    <a:pt x="379" y="662"/>
                  </a:lnTo>
                  <a:lnTo>
                    <a:pt x="379" y="662"/>
                  </a:lnTo>
                  <a:lnTo>
                    <a:pt x="371" y="645"/>
                  </a:lnTo>
                  <a:lnTo>
                    <a:pt x="361" y="629"/>
                  </a:lnTo>
                  <a:lnTo>
                    <a:pt x="351" y="611"/>
                  </a:lnTo>
                  <a:lnTo>
                    <a:pt x="338" y="594"/>
                  </a:lnTo>
                  <a:lnTo>
                    <a:pt x="323" y="578"/>
                  </a:lnTo>
                  <a:lnTo>
                    <a:pt x="308" y="562"/>
                  </a:lnTo>
                  <a:lnTo>
                    <a:pt x="290" y="548"/>
                  </a:lnTo>
                  <a:lnTo>
                    <a:pt x="281" y="542"/>
                  </a:lnTo>
                  <a:lnTo>
                    <a:pt x="271" y="538"/>
                  </a:lnTo>
                  <a:lnTo>
                    <a:pt x="271" y="538"/>
                  </a:lnTo>
                  <a:lnTo>
                    <a:pt x="264" y="477"/>
                  </a:lnTo>
                  <a:lnTo>
                    <a:pt x="261" y="450"/>
                  </a:lnTo>
                  <a:lnTo>
                    <a:pt x="257" y="424"/>
                  </a:lnTo>
                  <a:lnTo>
                    <a:pt x="251" y="397"/>
                  </a:lnTo>
                  <a:lnTo>
                    <a:pt x="244" y="369"/>
                  </a:lnTo>
                  <a:lnTo>
                    <a:pt x="236" y="338"/>
                  </a:lnTo>
                  <a:lnTo>
                    <a:pt x="224" y="304"/>
                  </a:lnTo>
                  <a:lnTo>
                    <a:pt x="224" y="304"/>
                  </a:lnTo>
                  <a:lnTo>
                    <a:pt x="199" y="321"/>
                  </a:lnTo>
                  <a:lnTo>
                    <a:pt x="188" y="328"/>
                  </a:lnTo>
                  <a:lnTo>
                    <a:pt x="177" y="336"/>
                  </a:lnTo>
                  <a:lnTo>
                    <a:pt x="165" y="340"/>
                  </a:lnTo>
                  <a:lnTo>
                    <a:pt x="153" y="344"/>
                  </a:lnTo>
                  <a:lnTo>
                    <a:pt x="140" y="346"/>
                  </a:lnTo>
                  <a:lnTo>
                    <a:pt x="127" y="347"/>
                  </a:lnTo>
                  <a:close/>
                  <a:moveTo>
                    <a:pt x="1208" y="662"/>
                  </a:moveTo>
                  <a:lnTo>
                    <a:pt x="1208" y="662"/>
                  </a:lnTo>
                  <a:lnTo>
                    <a:pt x="1207" y="594"/>
                  </a:lnTo>
                  <a:lnTo>
                    <a:pt x="1207" y="574"/>
                  </a:lnTo>
                  <a:lnTo>
                    <a:pt x="1207" y="559"/>
                  </a:lnTo>
                  <a:lnTo>
                    <a:pt x="1209" y="547"/>
                  </a:lnTo>
                  <a:lnTo>
                    <a:pt x="1213" y="535"/>
                  </a:lnTo>
                  <a:lnTo>
                    <a:pt x="1225" y="501"/>
                  </a:lnTo>
                  <a:lnTo>
                    <a:pt x="1225" y="501"/>
                  </a:lnTo>
                  <a:lnTo>
                    <a:pt x="1229" y="481"/>
                  </a:lnTo>
                  <a:lnTo>
                    <a:pt x="1231" y="473"/>
                  </a:lnTo>
                  <a:lnTo>
                    <a:pt x="1231" y="467"/>
                  </a:lnTo>
                  <a:lnTo>
                    <a:pt x="1229" y="460"/>
                  </a:lnTo>
                  <a:lnTo>
                    <a:pt x="1227" y="452"/>
                  </a:lnTo>
                  <a:lnTo>
                    <a:pt x="1219" y="434"/>
                  </a:lnTo>
                  <a:lnTo>
                    <a:pt x="1219" y="434"/>
                  </a:lnTo>
                  <a:lnTo>
                    <a:pt x="1212" y="418"/>
                  </a:lnTo>
                  <a:lnTo>
                    <a:pt x="1206" y="403"/>
                  </a:lnTo>
                  <a:lnTo>
                    <a:pt x="1201" y="386"/>
                  </a:lnTo>
                  <a:lnTo>
                    <a:pt x="1200" y="370"/>
                  </a:lnTo>
                  <a:lnTo>
                    <a:pt x="1200" y="353"/>
                  </a:lnTo>
                  <a:lnTo>
                    <a:pt x="1201" y="345"/>
                  </a:lnTo>
                  <a:lnTo>
                    <a:pt x="1203" y="338"/>
                  </a:lnTo>
                  <a:lnTo>
                    <a:pt x="1207" y="330"/>
                  </a:lnTo>
                  <a:lnTo>
                    <a:pt x="1210" y="323"/>
                  </a:lnTo>
                  <a:lnTo>
                    <a:pt x="1215" y="315"/>
                  </a:lnTo>
                  <a:lnTo>
                    <a:pt x="1221" y="310"/>
                  </a:lnTo>
                  <a:lnTo>
                    <a:pt x="1221" y="310"/>
                  </a:lnTo>
                  <a:lnTo>
                    <a:pt x="1227" y="304"/>
                  </a:lnTo>
                  <a:lnTo>
                    <a:pt x="1234" y="300"/>
                  </a:lnTo>
                  <a:lnTo>
                    <a:pt x="1242" y="297"/>
                  </a:lnTo>
                  <a:lnTo>
                    <a:pt x="1249" y="294"/>
                  </a:lnTo>
                  <a:lnTo>
                    <a:pt x="1266" y="291"/>
                  </a:lnTo>
                  <a:lnTo>
                    <a:pt x="1284" y="289"/>
                  </a:lnTo>
                  <a:lnTo>
                    <a:pt x="1314" y="288"/>
                  </a:lnTo>
                  <a:lnTo>
                    <a:pt x="1326" y="287"/>
                  </a:lnTo>
                  <a:lnTo>
                    <a:pt x="1332" y="286"/>
                  </a:lnTo>
                  <a:lnTo>
                    <a:pt x="1336" y="285"/>
                  </a:lnTo>
                  <a:lnTo>
                    <a:pt x="1336" y="285"/>
                  </a:lnTo>
                  <a:lnTo>
                    <a:pt x="1343" y="279"/>
                  </a:lnTo>
                  <a:lnTo>
                    <a:pt x="1348" y="273"/>
                  </a:lnTo>
                  <a:lnTo>
                    <a:pt x="1351" y="265"/>
                  </a:lnTo>
                  <a:lnTo>
                    <a:pt x="1353" y="256"/>
                  </a:lnTo>
                  <a:lnTo>
                    <a:pt x="1356" y="248"/>
                  </a:lnTo>
                  <a:lnTo>
                    <a:pt x="1356" y="240"/>
                  </a:lnTo>
                  <a:lnTo>
                    <a:pt x="1357" y="226"/>
                  </a:lnTo>
                  <a:lnTo>
                    <a:pt x="1357" y="226"/>
                  </a:lnTo>
                  <a:lnTo>
                    <a:pt x="1357" y="213"/>
                  </a:lnTo>
                  <a:lnTo>
                    <a:pt x="1353" y="196"/>
                  </a:lnTo>
                  <a:lnTo>
                    <a:pt x="1349" y="175"/>
                  </a:lnTo>
                  <a:lnTo>
                    <a:pt x="1339" y="149"/>
                  </a:lnTo>
                  <a:lnTo>
                    <a:pt x="1339" y="149"/>
                  </a:lnTo>
                  <a:lnTo>
                    <a:pt x="1329" y="119"/>
                  </a:lnTo>
                  <a:lnTo>
                    <a:pt x="1324" y="105"/>
                  </a:lnTo>
                  <a:lnTo>
                    <a:pt x="1320" y="90"/>
                  </a:lnTo>
                  <a:lnTo>
                    <a:pt x="1320" y="74"/>
                  </a:lnTo>
                  <a:lnTo>
                    <a:pt x="1320" y="67"/>
                  </a:lnTo>
                  <a:lnTo>
                    <a:pt x="1322" y="59"/>
                  </a:lnTo>
                  <a:lnTo>
                    <a:pt x="1324" y="52"/>
                  </a:lnTo>
                  <a:lnTo>
                    <a:pt x="1326" y="45"/>
                  </a:lnTo>
                  <a:lnTo>
                    <a:pt x="1331" y="38"/>
                  </a:lnTo>
                  <a:lnTo>
                    <a:pt x="1336" y="31"/>
                  </a:lnTo>
                  <a:lnTo>
                    <a:pt x="1336" y="31"/>
                  </a:lnTo>
                  <a:lnTo>
                    <a:pt x="1344" y="54"/>
                  </a:lnTo>
                  <a:lnTo>
                    <a:pt x="1355" y="79"/>
                  </a:lnTo>
                  <a:lnTo>
                    <a:pt x="1369" y="104"/>
                  </a:lnTo>
                  <a:lnTo>
                    <a:pt x="1384" y="129"/>
                  </a:lnTo>
                  <a:lnTo>
                    <a:pt x="1401" y="154"/>
                  </a:lnTo>
                  <a:lnTo>
                    <a:pt x="1418" y="177"/>
                  </a:lnTo>
                  <a:lnTo>
                    <a:pt x="1438" y="201"/>
                  </a:lnTo>
                  <a:lnTo>
                    <a:pt x="1459" y="222"/>
                  </a:lnTo>
                  <a:lnTo>
                    <a:pt x="1459" y="222"/>
                  </a:lnTo>
                  <a:lnTo>
                    <a:pt x="1469" y="236"/>
                  </a:lnTo>
                  <a:lnTo>
                    <a:pt x="1479" y="252"/>
                  </a:lnTo>
                  <a:lnTo>
                    <a:pt x="1487" y="271"/>
                  </a:lnTo>
                  <a:lnTo>
                    <a:pt x="1489" y="280"/>
                  </a:lnTo>
                  <a:lnTo>
                    <a:pt x="1492" y="289"/>
                  </a:lnTo>
                  <a:lnTo>
                    <a:pt x="1493" y="299"/>
                  </a:lnTo>
                  <a:lnTo>
                    <a:pt x="1493" y="307"/>
                  </a:lnTo>
                  <a:lnTo>
                    <a:pt x="1490" y="315"/>
                  </a:lnTo>
                  <a:lnTo>
                    <a:pt x="1488" y="324"/>
                  </a:lnTo>
                  <a:lnTo>
                    <a:pt x="1483" y="331"/>
                  </a:lnTo>
                  <a:lnTo>
                    <a:pt x="1477" y="338"/>
                  </a:lnTo>
                  <a:lnTo>
                    <a:pt x="1469" y="343"/>
                  </a:lnTo>
                  <a:lnTo>
                    <a:pt x="1460" y="347"/>
                  </a:lnTo>
                  <a:lnTo>
                    <a:pt x="1460" y="347"/>
                  </a:lnTo>
                  <a:lnTo>
                    <a:pt x="1447" y="346"/>
                  </a:lnTo>
                  <a:lnTo>
                    <a:pt x="1434" y="344"/>
                  </a:lnTo>
                  <a:lnTo>
                    <a:pt x="1422" y="340"/>
                  </a:lnTo>
                  <a:lnTo>
                    <a:pt x="1410" y="336"/>
                  </a:lnTo>
                  <a:lnTo>
                    <a:pt x="1399" y="328"/>
                  </a:lnTo>
                  <a:lnTo>
                    <a:pt x="1388" y="321"/>
                  </a:lnTo>
                  <a:lnTo>
                    <a:pt x="1363" y="304"/>
                  </a:lnTo>
                  <a:lnTo>
                    <a:pt x="1363" y="304"/>
                  </a:lnTo>
                  <a:lnTo>
                    <a:pt x="1351" y="338"/>
                  </a:lnTo>
                  <a:lnTo>
                    <a:pt x="1342" y="369"/>
                  </a:lnTo>
                  <a:lnTo>
                    <a:pt x="1336" y="397"/>
                  </a:lnTo>
                  <a:lnTo>
                    <a:pt x="1330" y="424"/>
                  </a:lnTo>
                  <a:lnTo>
                    <a:pt x="1326" y="450"/>
                  </a:lnTo>
                  <a:lnTo>
                    <a:pt x="1323" y="477"/>
                  </a:lnTo>
                  <a:lnTo>
                    <a:pt x="1316" y="538"/>
                  </a:lnTo>
                  <a:lnTo>
                    <a:pt x="1316" y="538"/>
                  </a:lnTo>
                  <a:lnTo>
                    <a:pt x="1306" y="542"/>
                  </a:lnTo>
                  <a:lnTo>
                    <a:pt x="1297" y="548"/>
                  </a:lnTo>
                  <a:lnTo>
                    <a:pt x="1279" y="562"/>
                  </a:lnTo>
                  <a:lnTo>
                    <a:pt x="1264" y="578"/>
                  </a:lnTo>
                  <a:lnTo>
                    <a:pt x="1249" y="594"/>
                  </a:lnTo>
                  <a:lnTo>
                    <a:pt x="1236" y="611"/>
                  </a:lnTo>
                  <a:lnTo>
                    <a:pt x="1226" y="629"/>
                  </a:lnTo>
                  <a:lnTo>
                    <a:pt x="1216" y="645"/>
                  </a:lnTo>
                  <a:lnTo>
                    <a:pt x="1208" y="662"/>
                  </a:lnTo>
                  <a:close/>
                  <a:moveTo>
                    <a:pt x="171" y="70"/>
                  </a:moveTo>
                  <a:lnTo>
                    <a:pt x="171" y="70"/>
                  </a:lnTo>
                  <a:lnTo>
                    <a:pt x="158" y="70"/>
                  </a:lnTo>
                  <a:lnTo>
                    <a:pt x="146" y="67"/>
                  </a:lnTo>
                  <a:lnTo>
                    <a:pt x="137" y="65"/>
                  </a:lnTo>
                  <a:lnTo>
                    <a:pt x="130" y="62"/>
                  </a:lnTo>
                  <a:lnTo>
                    <a:pt x="124" y="57"/>
                  </a:lnTo>
                  <a:lnTo>
                    <a:pt x="119" y="52"/>
                  </a:lnTo>
                  <a:lnTo>
                    <a:pt x="118" y="47"/>
                  </a:lnTo>
                  <a:lnTo>
                    <a:pt x="117" y="43"/>
                  </a:lnTo>
                  <a:lnTo>
                    <a:pt x="118" y="37"/>
                  </a:lnTo>
                  <a:lnTo>
                    <a:pt x="121" y="32"/>
                  </a:lnTo>
                  <a:lnTo>
                    <a:pt x="126" y="27"/>
                  </a:lnTo>
                  <a:lnTo>
                    <a:pt x="132" y="23"/>
                  </a:lnTo>
                  <a:lnTo>
                    <a:pt x="140" y="19"/>
                  </a:lnTo>
                  <a:lnTo>
                    <a:pt x="150" y="17"/>
                  </a:lnTo>
                  <a:lnTo>
                    <a:pt x="160" y="14"/>
                  </a:lnTo>
                  <a:lnTo>
                    <a:pt x="173" y="14"/>
                  </a:lnTo>
                  <a:lnTo>
                    <a:pt x="173" y="14"/>
                  </a:lnTo>
                  <a:lnTo>
                    <a:pt x="175" y="14"/>
                  </a:lnTo>
                  <a:lnTo>
                    <a:pt x="175" y="14"/>
                  </a:lnTo>
                  <a:lnTo>
                    <a:pt x="186" y="14"/>
                  </a:lnTo>
                  <a:lnTo>
                    <a:pt x="197" y="17"/>
                  </a:lnTo>
                  <a:lnTo>
                    <a:pt x="206" y="19"/>
                  </a:lnTo>
                  <a:lnTo>
                    <a:pt x="215" y="23"/>
                  </a:lnTo>
                  <a:lnTo>
                    <a:pt x="221" y="26"/>
                  </a:lnTo>
                  <a:lnTo>
                    <a:pt x="225" y="31"/>
                  </a:lnTo>
                  <a:lnTo>
                    <a:pt x="228" y="37"/>
                  </a:lnTo>
                  <a:lnTo>
                    <a:pt x="229" y="41"/>
                  </a:lnTo>
                  <a:lnTo>
                    <a:pt x="229" y="47"/>
                  </a:lnTo>
                  <a:lnTo>
                    <a:pt x="227" y="52"/>
                  </a:lnTo>
                  <a:lnTo>
                    <a:pt x="222" y="57"/>
                  </a:lnTo>
                  <a:lnTo>
                    <a:pt x="216" y="62"/>
                  </a:lnTo>
                  <a:lnTo>
                    <a:pt x="209" y="65"/>
                  </a:lnTo>
                  <a:lnTo>
                    <a:pt x="198" y="67"/>
                  </a:lnTo>
                  <a:lnTo>
                    <a:pt x="186" y="70"/>
                  </a:lnTo>
                  <a:lnTo>
                    <a:pt x="173" y="70"/>
                  </a:lnTo>
                  <a:lnTo>
                    <a:pt x="173" y="70"/>
                  </a:lnTo>
                  <a:lnTo>
                    <a:pt x="171" y="70"/>
                  </a:lnTo>
                  <a:close/>
                  <a:moveTo>
                    <a:pt x="1416" y="70"/>
                  </a:moveTo>
                  <a:lnTo>
                    <a:pt x="1416" y="70"/>
                  </a:lnTo>
                  <a:lnTo>
                    <a:pt x="1414" y="70"/>
                  </a:lnTo>
                  <a:lnTo>
                    <a:pt x="1414" y="70"/>
                  </a:lnTo>
                  <a:lnTo>
                    <a:pt x="1401" y="70"/>
                  </a:lnTo>
                  <a:lnTo>
                    <a:pt x="1389" y="67"/>
                  </a:lnTo>
                  <a:lnTo>
                    <a:pt x="1378" y="65"/>
                  </a:lnTo>
                  <a:lnTo>
                    <a:pt x="1371" y="62"/>
                  </a:lnTo>
                  <a:lnTo>
                    <a:pt x="1365" y="57"/>
                  </a:lnTo>
                  <a:lnTo>
                    <a:pt x="1361" y="52"/>
                  </a:lnTo>
                  <a:lnTo>
                    <a:pt x="1358" y="47"/>
                  </a:lnTo>
                  <a:lnTo>
                    <a:pt x="1358" y="41"/>
                  </a:lnTo>
                  <a:lnTo>
                    <a:pt x="1359" y="37"/>
                  </a:lnTo>
                  <a:lnTo>
                    <a:pt x="1362" y="31"/>
                  </a:lnTo>
                  <a:lnTo>
                    <a:pt x="1366" y="26"/>
                  </a:lnTo>
                  <a:lnTo>
                    <a:pt x="1372" y="23"/>
                  </a:lnTo>
                  <a:lnTo>
                    <a:pt x="1381" y="19"/>
                  </a:lnTo>
                  <a:lnTo>
                    <a:pt x="1390" y="17"/>
                  </a:lnTo>
                  <a:lnTo>
                    <a:pt x="1401" y="14"/>
                  </a:lnTo>
                  <a:lnTo>
                    <a:pt x="1412" y="14"/>
                  </a:lnTo>
                  <a:lnTo>
                    <a:pt x="1412" y="14"/>
                  </a:lnTo>
                  <a:lnTo>
                    <a:pt x="1414" y="14"/>
                  </a:lnTo>
                  <a:lnTo>
                    <a:pt x="1414" y="14"/>
                  </a:lnTo>
                  <a:lnTo>
                    <a:pt x="1427" y="14"/>
                  </a:lnTo>
                  <a:lnTo>
                    <a:pt x="1437" y="17"/>
                  </a:lnTo>
                  <a:lnTo>
                    <a:pt x="1447" y="19"/>
                  </a:lnTo>
                  <a:lnTo>
                    <a:pt x="1455" y="23"/>
                  </a:lnTo>
                  <a:lnTo>
                    <a:pt x="1461" y="27"/>
                  </a:lnTo>
                  <a:lnTo>
                    <a:pt x="1466" y="32"/>
                  </a:lnTo>
                  <a:lnTo>
                    <a:pt x="1469" y="37"/>
                  </a:lnTo>
                  <a:lnTo>
                    <a:pt x="1470" y="43"/>
                  </a:lnTo>
                  <a:lnTo>
                    <a:pt x="1469" y="47"/>
                  </a:lnTo>
                  <a:lnTo>
                    <a:pt x="1468" y="52"/>
                  </a:lnTo>
                  <a:lnTo>
                    <a:pt x="1463" y="57"/>
                  </a:lnTo>
                  <a:lnTo>
                    <a:pt x="1457" y="62"/>
                  </a:lnTo>
                  <a:lnTo>
                    <a:pt x="1450" y="65"/>
                  </a:lnTo>
                  <a:lnTo>
                    <a:pt x="1441" y="67"/>
                  </a:lnTo>
                  <a:lnTo>
                    <a:pt x="1429" y="70"/>
                  </a:lnTo>
                  <a:lnTo>
                    <a:pt x="1416" y="70"/>
                  </a:lnTo>
                  <a:close/>
                  <a:moveTo>
                    <a:pt x="1412" y="0"/>
                  </a:moveTo>
                  <a:lnTo>
                    <a:pt x="1412" y="0"/>
                  </a:lnTo>
                  <a:lnTo>
                    <a:pt x="1399" y="1"/>
                  </a:lnTo>
                  <a:lnTo>
                    <a:pt x="1388" y="2"/>
                  </a:lnTo>
                  <a:lnTo>
                    <a:pt x="1378" y="6"/>
                  </a:lnTo>
                  <a:lnTo>
                    <a:pt x="1370" y="10"/>
                  </a:lnTo>
                  <a:lnTo>
                    <a:pt x="1363" y="13"/>
                  </a:lnTo>
                  <a:lnTo>
                    <a:pt x="1357" y="17"/>
                  </a:lnTo>
                  <a:lnTo>
                    <a:pt x="1349" y="24"/>
                  </a:lnTo>
                  <a:lnTo>
                    <a:pt x="1349" y="24"/>
                  </a:lnTo>
                  <a:lnTo>
                    <a:pt x="1346" y="15"/>
                  </a:lnTo>
                  <a:lnTo>
                    <a:pt x="1343" y="8"/>
                  </a:lnTo>
                  <a:lnTo>
                    <a:pt x="1339" y="4"/>
                  </a:lnTo>
                  <a:lnTo>
                    <a:pt x="1337" y="2"/>
                  </a:lnTo>
                  <a:lnTo>
                    <a:pt x="1335" y="1"/>
                  </a:lnTo>
                  <a:lnTo>
                    <a:pt x="1335" y="1"/>
                  </a:lnTo>
                  <a:lnTo>
                    <a:pt x="1335" y="2"/>
                  </a:lnTo>
                  <a:lnTo>
                    <a:pt x="1335" y="2"/>
                  </a:lnTo>
                  <a:lnTo>
                    <a:pt x="1330" y="5"/>
                  </a:lnTo>
                  <a:lnTo>
                    <a:pt x="1324" y="12"/>
                  </a:lnTo>
                  <a:lnTo>
                    <a:pt x="1318" y="21"/>
                  </a:lnTo>
                  <a:lnTo>
                    <a:pt x="1312" y="32"/>
                  </a:lnTo>
                  <a:lnTo>
                    <a:pt x="1307" y="45"/>
                  </a:lnTo>
                  <a:lnTo>
                    <a:pt x="1303" y="58"/>
                  </a:lnTo>
                  <a:lnTo>
                    <a:pt x="1301" y="72"/>
                  </a:lnTo>
                  <a:lnTo>
                    <a:pt x="1301" y="85"/>
                  </a:lnTo>
                  <a:lnTo>
                    <a:pt x="1301" y="85"/>
                  </a:lnTo>
                  <a:lnTo>
                    <a:pt x="1305" y="99"/>
                  </a:lnTo>
                  <a:lnTo>
                    <a:pt x="1309" y="116"/>
                  </a:lnTo>
                  <a:lnTo>
                    <a:pt x="1316" y="135"/>
                  </a:lnTo>
                  <a:lnTo>
                    <a:pt x="1324" y="155"/>
                  </a:lnTo>
                  <a:lnTo>
                    <a:pt x="1324" y="155"/>
                  </a:lnTo>
                  <a:lnTo>
                    <a:pt x="1327" y="167"/>
                  </a:lnTo>
                  <a:lnTo>
                    <a:pt x="1332" y="178"/>
                  </a:lnTo>
                  <a:lnTo>
                    <a:pt x="1336" y="191"/>
                  </a:lnTo>
                  <a:lnTo>
                    <a:pt x="1338" y="204"/>
                  </a:lnTo>
                  <a:lnTo>
                    <a:pt x="1339" y="219"/>
                  </a:lnTo>
                  <a:lnTo>
                    <a:pt x="1339" y="233"/>
                  </a:lnTo>
                  <a:lnTo>
                    <a:pt x="1338" y="246"/>
                  </a:lnTo>
                  <a:lnTo>
                    <a:pt x="1335" y="260"/>
                  </a:lnTo>
                  <a:lnTo>
                    <a:pt x="1335" y="260"/>
                  </a:lnTo>
                  <a:lnTo>
                    <a:pt x="1332" y="262"/>
                  </a:lnTo>
                  <a:lnTo>
                    <a:pt x="1330" y="265"/>
                  </a:lnTo>
                  <a:lnTo>
                    <a:pt x="1327" y="267"/>
                  </a:lnTo>
                  <a:lnTo>
                    <a:pt x="1324" y="268"/>
                  </a:lnTo>
                  <a:lnTo>
                    <a:pt x="1311" y="269"/>
                  </a:lnTo>
                  <a:lnTo>
                    <a:pt x="1291" y="271"/>
                  </a:lnTo>
                  <a:lnTo>
                    <a:pt x="1291" y="271"/>
                  </a:lnTo>
                  <a:lnTo>
                    <a:pt x="1259" y="273"/>
                  </a:lnTo>
                  <a:lnTo>
                    <a:pt x="1247" y="275"/>
                  </a:lnTo>
                  <a:lnTo>
                    <a:pt x="1236" y="278"/>
                  </a:lnTo>
                  <a:lnTo>
                    <a:pt x="1227" y="281"/>
                  </a:lnTo>
                  <a:lnTo>
                    <a:pt x="1219" y="286"/>
                  </a:lnTo>
                  <a:lnTo>
                    <a:pt x="1210" y="291"/>
                  </a:lnTo>
                  <a:lnTo>
                    <a:pt x="1203" y="298"/>
                  </a:lnTo>
                  <a:lnTo>
                    <a:pt x="1203" y="298"/>
                  </a:lnTo>
                  <a:lnTo>
                    <a:pt x="1196" y="305"/>
                  </a:lnTo>
                  <a:lnTo>
                    <a:pt x="1192" y="313"/>
                  </a:lnTo>
                  <a:lnTo>
                    <a:pt x="1187" y="323"/>
                  </a:lnTo>
                  <a:lnTo>
                    <a:pt x="1183" y="331"/>
                  </a:lnTo>
                  <a:lnTo>
                    <a:pt x="1181" y="339"/>
                  </a:lnTo>
                  <a:lnTo>
                    <a:pt x="1180" y="349"/>
                  </a:lnTo>
                  <a:lnTo>
                    <a:pt x="1179" y="358"/>
                  </a:lnTo>
                  <a:lnTo>
                    <a:pt x="1179" y="367"/>
                  </a:lnTo>
                  <a:lnTo>
                    <a:pt x="1181" y="385"/>
                  </a:lnTo>
                  <a:lnTo>
                    <a:pt x="1184" y="404"/>
                  </a:lnTo>
                  <a:lnTo>
                    <a:pt x="1192" y="422"/>
                  </a:lnTo>
                  <a:lnTo>
                    <a:pt x="1199" y="440"/>
                  </a:lnTo>
                  <a:lnTo>
                    <a:pt x="1199" y="440"/>
                  </a:lnTo>
                  <a:lnTo>
                    <a:pt x="1206" y="457"/>
                  </a:lnTo>
                  <a:lnTo>
                    <a:pt x="1208" y="464"/>
                  </a:lnTo>
                  <a:lnTo>
                    <a:pt x="1209" y="470"/>
                  </a:lnTo>
                  <a:lnTo>
                    <a:pt x="1209" y="476"/>
                  </a:lnTo>
                  <a:lnTo>
                    <a:pt x="1208" y="483"/>
                  </a:lnTo>
                  <a:lnTo>
                    <a:pt x="1202" y="502"/>
                  </a:lnTo>
                  <a:lnTo>
                    <a:pt x="1202" y="502"/>
                  </a:lnTo>
                  <a:lnTo>
                    <a:pt x="1193" y="528"/>
                  </a:lnTo>
                  <a:lnTo>
                    <a:pt x="1193" y="528"/>
                  </a:lnTo>
                  <a:lnTo>
                    <a:pt x="1144" y="519"/>
                  </a:lnTo>
                  <a:lnTo>
                    <a:pt x="1094" y="510"/>
                  </a:lnTo>
                  <a:lnTo>
                    <a:pt x="1044" y="503"/>
                  </a:lnTo>
                  <a:lnTo>
                    <a:pt x="994" y="496"/>
                  </a:lnTo>
                  <a:lnTo>
                    <a:pt x="944" y="491"/>
                  </a:lnTo>
                  <a:lnTo>
                    <a:pt x="894" y="488"/>
                  </a:lnTo>
                  <a:lnTo>
                    <a:pt x="843" y="487"/>
                  </a:lnTo>
                  <a:lnTo>
                    <a:pt x="792" y="486"/>
                  </a:lnTo>
                  <a:lnTo>
                    <a:pt x="792" y="486"/>
                  </a:lnTo>
                  <a:lnTo>
                    <a:pt x="743" y="487"/>
                  </a:lnTo>
                  <a:lnTo>
                    <a:pt x="692" y="488"/>
                  </a:lnTo>
                  <a:lnTo>
                    <a:pt x="642" y="491"/>
                  </a:lnTo>
                  <a:lnTo>
                    <a:pt x="592" y="496"/>
                  </a:lnTo>
                  <a:lnTo>
                    <a:pt x="542" y="503"/>
                  </a:lnTo>
                  <a:lnTo>
                    <a:pt x="492" y="510"/>
                  </a:lnTo>
                  <a:lnTo>
                    <a:pt x="443" y="519"/>
                  </a:lnTo>
                  <a:lnTo>
                    <a:pt x="393" y="528"/>
                  </a:lnTo>
                  <a:lnTo>
                    <a:pt x="393" y="528"/>
                  </a:lnTo>
                  <a:lnTo>
                    <a:pt x="385" y="502"/>
                  </a:lnTo>
                  <a:lnTo>
                    <a:pt x="385" y="502"/>
                  </a:lnTo>
                  <a:lnTo>
                    <a:pt x="379" y="483"/>
                  </a:lnTo>
                  <a:lnTo>
                    <a:pt x="378" y="476"/>
                  </a:lnTo>
                  <a:lnTo>
                    <a:pt x="378" y="470"/>
                  </a:lnTo>
                  <a:lnTo>
                    <a:pt x="379" y="464"/>
                  </a:lnTo>
                  <a:lnTo>
                    <a:pt x="380" y="457"/>
                  </a:lnTo>
                  <a:lnTo>
                    <a:pt x="388" y="440"/>
                  </a:lnTo>
                  <a:lnTo>
                    <a:pt x="388" y="440"/>
                  </a:lnTo>
                  <a:lnTo>
                    <a:pt x="395" y="422"/>
                  </a:lnTo>
                  <a:lnTo>
                    <a:pt x="401" y="404"/>
                  </a:lnTo>
                  <a:lnTo>
                    <a:pt x="406" y="385"/>
                  </a:lnTo>
                  <a:lnTo>
                    <a:pt x="408" y="367"/>
                  </a:lnTo>
                  <a:lnTo>
                    <a:pt x="408" y="358"/>
                  </a:lnTo>
                  <a:lnTo>
                    <a:pt x="407" y="349"/>
                  </a:lnTo>
                  <a:lnTo>
                    <a:pt x="406" y="339"/>
                  </a:lnTo>
                  <a:lnTo>
                    <a:pt x="404" y="331"/>
                  </a:lnTo>
                  <a:lnTo>
                    <a:pt x="400" y="323"/>
                  </a:lnTo>
                  <a:lnTo>
                    <a:pt x="395" y="313"/>
                  </a:lnTo>
                  <a:lnTo>
                    <a:pt x="391" y="305"/>
                  </a:lnTo>
                  <a:lnTo>
                    <a:pt x="384" y="298"/>
                  </a:lnTo>
                  <a:lnTo>
                    <a:pt x="384" y="298"/>
                  </a:lnTo>
                  <a:lnTo>
                    <a:pt x="377" y="291"/>
                  </a:lnTo>
                  <a:lnTo>
                    <a:pt x="368" y="286"/>
                  </a:lnTo>
                  <a:lnTo>
                    <a:pt x="360" y="281"/>
                  </a:lnTo>
                  <a:lnTo>
                    <a:pt x="351" y="278"/>
                  </a:lnTo>
                  <a:lnTo>
                    <a:pt x="340" y="275"/>
                  </a:lnTo>
                  <a:lnTo>
                    <a:pt x="327" y="273"/>
                  </a:lnTo>
                  <a:lnTo>
                    <a:pt x="296" y="271"/>
                  </a:lnTo>
                  <a:lnTo>
                    <a:pt x="296" y="271"/>
                  </a:lnTo>
                  <a:lnTo>
                    <a:pt x="276" y="269"/>
                  </a:lnTo>
                  <a:lnTo>
                    <a:pt x="263" y="268"/>
                  </a:lnTo>
                  <a:lnTo>
                    <a:pt x="260" y="267"/>
                  </a:lnTo>
                  <a:lnTo>
                    <a:pt x="257" y="265"/>
                  </a:lnTo>
                  <a:lnTo>
                    <a:pt x="255" y="262"/>
                  </a:lnTo>
                  <a:lnTo>
                    <a:pt x="252" y="260"/>
                  </a:lnTo>
                  <a:lnTo>
                    <a:pt x="252" y="260"/>
                  </a:lnTo>
                  <a:lnTo>
                    <a:pt x="249" y="246"/>
                  </a:lnTo>
                  <a:lnTo>
                    <a:pt x="248" y="233"/>
                  </a:lnTo>
                  <a:lnTo>
                    <a:pt x="248" y="219"/>
                  </a:lnTo>
                  <a:lnTo>
                    <a:pt x="249" y="204"/>
                  </a:lnTo>
                  <a:lnTo>
                    <a:pt x="251" y="191"/>
                  </a:lnTo>
                  <a:lnTo>
                    <a:pt x="255" y="178"/>
                  </a:lnTo>
                  <a:lnTo>
                    <a:pt x="258" y="167"/>
                  </a:lnTo>
                  <a:lnTo>
                    <a:pt x="263" y="155"/>
                  </a:lnTo>
                  <a:lnTo>
                    <a:pt x="263" y="155"/>
                  </a:lnTo>
                  <a:lnTo>
                    <a:pt x="271" y="135"/>
                  </a:lnTo>
                  <a:lnTo>
                    <a:pt x="277" y="116"/>
                  </a:lnTo>
                  <a:lnTo>
                    <a:pt x="282" y="99"/>
                  </a:lnTo>
                  <a:lnTo>
                    <a:pt x="286" y="85"/>
                  </a:lnTo>
                  <a:lnTo>
                    <a:pt x="286" y="85"/>
                  </a:lnTo>
                  <a:lnTo>
                    <a:pt x="286" y="72"/>
                  </a:lnTo>
                  <a:lnTo>
                    <a:pt x="283" y="58"/>
                  </a:lnTo>
                  <a:lnTo>
                    <a:pt x="280" y="45"/>
                  </a:lnTo>
                  <a:lnTo>
                    <a:pt x="275" y="32"/>
                  </a:lnTo>
                  <a:lnTo>
                    <a:pt x="269" y="21"/>
                  </a:lnTo>
                  <a:lnTo>
                    <a:pt x="263" y="12"/>
                  </a:lnTo>
                  <a:lnTo>
                    <a:pt x="257" y="5"/>
                  </a:lnTo>
                  <a:lnTo>
                    <a:pt x="252" y="2"/>
                  </a:lnTo>
                  <a:lnTo>
                    <a:pt x="252" y="2"/>
                  </a:lnTo>
                  <a:lnTo>
                    <a:pt x="252" y="1"/>
                  </a:lnTo>
                  <a:lnTo>
                    <a:pt x="252" y="1"/>
                  </a:lnTo>
                  <a:lnTo>
                    <a:pt x="250" y="2"/>
                  </a:lnTo>
                  <a:lnTo>
                    <a:pt x="248" y="4"/>
                  </a:lnTo>
                  <a:lnTo>
                    <a:pt x="244" y="8"/>
                  </a:lnTo>
                  <a:lnTo>
                    <a:pt x="241" y="15"/>
                  </a:lnTo>
                  <a:lnTo>
                    <a:pt x="238" y="24"/>
                  </a:lnTo>
                  <a:lnTo>
                    <a:pt x="238" y="24"/>
                  </a:lnTo>
                  <a:lnTo>
                    <a:pt x="230" y="17"/>
                  </a:lnTo>
                  <a:lnTo>
                    <a:pt x="224" y="13"/>
                  </a:lnTo>
                  <a:lnTo>
                    <a:pt x="217" y="10"/>
                  </a:lnTo>
                  <a:lnTo>
                    <a:pt x="209" y="6"/>
                  </a:lnTo>
                  <a:lnTo>
                    <a:pt x="199" y="2"/>
                  </a:lnTo>
                  <a:lnTo>
                    <a:pt x="188" y="1"/>
                  </a:lnTo>
                  <a:lnTo>
                    <a:pt x="175" y="0"/>
                  </a:lnTo>
                  <a:lnTo>
                    <a:pt x="175" y="0"/>
                  </a:lnTo>
                  <a:lnTo>
                    <a:pt x="172" y="0"/>
                  </a:lnTo>
                  <a:lnTo>
                    <a:pt x="172" y="0"/>
                  </a:lnTo>
                  <a:lnTo>
                    <a:pt x="157" y="1"/>
                  </a:lnTo>
                  <a:lnTo>
                    <a:pt x="143" y="4"/>
                  </a:lnTo>
                  <a:lnTo>
                    <a:pt x="128" y="8"/>
                  </a:lnTo>
                  <a:lnTo>
                    <a:pt x="121" y="12"/>
                  </a:lnTo>
                  <a:lnTo>
                    <a:pt x="115" y="15"/>
                  </a:lnTo>
                  <a:lnTo>
                    <a:pt x="111" y="20"/>
                  </a:lnTo>
                  <a:lnTo>
                    <a:pt x="106" y="25"/>
                  </a:lnTo>
                  <a:lnTo>
                    <a:pt x="101" y="30"/>
                  </a:lnTo>
                  <a:lnTo>
                    <a:pt x="99" y="37"/>
                  </a:lnTo>
                  <a:lnTo>
                    <a:pt x="97" y="43"/>
                  </a:lnTo>
                  <a:lnTo>
                    <a:pt x="94" y="51"/>
                  </a:lnTo>
                  <a:lnTo>
                    <a:pt x="94" y="59"/>
                  </a:lnTo>
                  <a:lnTo>
                    <a:pt x="95" y="67"/>
                  </a:lnTo>
                  <a:lnTo>
                    <a:pt x="95" y="67"/>
                  </a:lnTo>
                  <a:lnTo>
                    <a:pt x="98" y="104"/>
                  </a:lnTo>
                  <a:lnTo>
                    <a:pt x="99" y="136"/>
                  </a:lnTo>
                  <a:lnTo>
                    <a:pt x="104" y="183"/>
                  </a:lnTo>
                  <a:lnTo>
                    <a:pt x="104" y="183"/>
                  </a:lnTo>
                  <a:lnTo>
                    <a:pt x="105" y="195"/>
                  </a:lnTo>
                  <a:lnTo>
                    <a:pt x="105" y="206"/>
                  </a:lnTo>
                  <a:lnTo>
                    <a:pt x="105" y="215"/>
                  </a:lnTo>
                  <a:lnTo>
                    <a:pt x="102" y="223"/>
                  </a:lnTo>
                  <a:lnTo>
                    <a:pt x="99" y="238"/>
                  </a:lnTo>
                  <a:lnTo>
                    <a:pt x="93" y="251"/>
                  </a:lnTo>
                  <a:lnTo>
                    <a:pt x="87" y="263"/>
                  </a:lnTo>
                  <a:lnTo>
                    <a:pt x="82" y="278"/>
                  </a:lnTo>
                  <a:lnTo>
                    <a:pt x="81" y="286"/>
                  </a:lnTo>
                  <a:lnTo>
                    <a:pt x="80" y="294"/>
                  </a:lnTo>
                  <a:lnTo>
                    <a:pt x="80" y="305"/>
                  </a:lnTo>
                  <a:lnTo>
                    <a:pt x="80" y="317"/>
                  </a:lnTo>
                  <a:lnTo>
                    <a:pt x="80" y="317"/>
                  </a:lnTo>
                  <a:lnTo>
                    <a:pt x="84" y="326"/>
                  </a:lnTo>
                  <a:lnTo>
                    <a:pt x="87" y="334"/>
                  </a:lnTo>
                  <a:lnTo>
                    <a:pt x="92" y="341"/>
                  </a:lnTo>
                  <a:lnTo>
                    <a:pt x="97" y="349"/>
                  </a:lnTo>
                  <a:lnTo>
                    <a:pt x="102" y="353"/>
                  </a:lnTo>
                  <a:lnTo>
                    <a:pt x="110" y="358"/>
                  </a:lnTo>
                  <a:lnTo>
                    <a:pt x="117" y="363"/>
                  </a:lnTo>
                  <a:lnTo>
                    <a:pt x="125" y="365"/>
                  </a:lnTo>
                  <a:lnTo>
                    <a:pt x="125" y="365"/>
                  </a:lnTo>
                  <a:lnTo>
                    <a:pt x="139" y="392"/>
                  </a:lnTo>
                  <a:lnTo>
                    <a:pt x="151" y="418"/>
                  </a:lnTo>
                  <a:lnTo>
                    <a:pt x="160" y="442"/>
                  </a:lnTo>
                  <a:lnTo>
                    <a:pt x="169" y="463"/>
                  </a:lnTo>
                  <a:lnTo>
                    <a:pt x="176" y="486"/>
                  </a:lnTo>
                  <a:lnTo>
                    <a:pt x="182" y="507"/>
                  </a:lnTo>
                  <a:lnTo>
                    <a:pt x="192" y="554"/>
                  </a:lnTo>
                  <a:lnTo>
                    <a:pt x="192" y="554"/>
                  </a:lnTo>
                  <a:lnTo>
                    <a:pt x="195" y="572"/>
                  </a:lnTo>
                  <a:lnTo>
                    <a:pt x="197" y="577"/>
                  </a:lnTo>
                  <a:lnTo>
                    <a:pt x="198" y="580"/>
                  </a:lnTo>
                  <a:lnTo>
                    <a:pt x="202" y="582"/>
                  </a:lnTo>
                  <a:lnTo>
                    <a:pt x="204" y="584"/>
                  </a:lnTo>
                  <a:lnTo>
                    <a:pt x="212" y="585"/>
                  </a:lnTo>
                  <a:lnTo>
                    <a:pt x="212" y="585"/>
                  </a:lnTo>
                  <a:lnTo>
                    <a:pt x="222" y="582"/>
                  </a:lnTo>
                  <a:lnTo>
                    <a:pt x="229" y="580"/>
                  </a:lnTo>
                  <a:lnTo>
                    <a:pt x="243" y="574"/>
                  </a:lnTo>
                  <a:lnTo>
                    <a:pt x="257" y="566"/>
                  </a:lnTo>
                  <a:lnTo>
                    <a:pt x="271" y="559"/>
                  </a:lnTo>
                  <a:lnTo>
                    <a:pt x="271" y="559"/>
                  </a:lnTo>
                  <a:lnTo>
                    <a:pt x="289" y="573"/>
                  </a:lnTo>
                  <a:lnTo>
                    <a:pt x="306" y="587"/>
                  </a:lnTo>
                  <a:lnTo>
                    <a:pt x="319" y="601"/>
                  </a:lnTo>
                  <a:lnTo>
                    <a:pt x="330" y="618"/>
                  </a:lnTo>
                  <a:lnTo>
                    <a:pt x="342" y="636"/>
                  </a:lnTo>
                  <a:lnTo>
                    <a:pt x="353" y="654"/>
                  </a:lnTo>
                  <a:lnTo>
                    <a:pt x="365" y="677"/>
                  </a:lnTo>
                  <a:lnTo>
                    <a:pt x="377" y="703"/>
                  </a:lnTo>
                  <a:lnTo>
                    <a:pt x="377" y="703"/>
                  </a:lnTo>
                  <a:lnTo>
                    <a:pt x="382" y="703"/>
                  </a:lnTo>
                  <a:lnTo>
                    <a:pt x="388" y="705"/>
                  </a:lnTo>
                  <a:lnTo>
                    <a:pt x="391" y="708"/>
                  </a:lnTo>
                  <a:lnTo>
                    <a:pt x="392" y="710"/>
                  </a:lnTo>
                  <a:lnTo>
                    <a:pt x="393" y="714"/>
                  </a:lnTo>
                  <a:lnTo>
                    <a:pt x="394" y="718"/>
                  </a:lnTo>
                  <a:lnTo>
                    <a:pt x="394" y="718"/>
                  </a:lnTo>
                  <a:lnTo>
                    <a:pt x="492" y="705"/>
                  </a:lnTo>
                  <a:lnTo>
                    <a:pt x="542" y="699"/>
                  </a:lnTo>
                  <a:lnTo>
                    <a:pt x="592" y="695"/>
                  </a:lnTo>
                  <a:lnTo>
                    <a:pt x="642" y="691"/>
                  </a:lnTo>
                  <a:lnTo>
                    <a:pt x="692" y="689"/>
                  </a:lnTo>
                  <a:lnTo>
                    <a:pt x="743" y="686"/>
                  </a:lnTo>
                  <a:lnTo>
                    <a:pt x="792" y="685"/>
                  </a:lnTo>
                  <a:lnTo>
                    <a:pt x="792" y="685"/>
                  </a:lnTo>
                  <a:lnTo>
                    <a:pt x="842" y="686"/>
                  </a:lnTo>
                  <a:lnTo>
                    <a:pt x="892" y="689"/>
                  </a:lnTo>
                  <a:lnTo>
                    <a:pt x="941" y="692"/>
                  </a:lnTo>
                  <a:lnTo>
                    <a:pt x="991" y="697"/>
                  </a:lnTo>
                  <a:lnTo>
                    <a:pt x="1091" y="708"/>
                  </a:lnTo>
                  <a:lnTo>
                    <a:pt x="1193" y="718"/>
                  </a:lnTo>
                  <a:lnTo>
                    <a:pt x="1193" y="718"/>
                  </a:lnTo>
                  <a:lnTo>
                    <a:pt x="1194" y="714"/>
                  </a:lnTo>
                  <a:lnTo>
                    <a:pt x="1195" y="710"/>
                  </a:lnTo>
                  <a:lnTo>
                    <a:pt x="1196" y="708"/>
                  </a:lnTo>
                  <a:lnTo>
                    <a:pt x="1199" y="705"/>
                  </a:lnTo>
                  <a:lnTo>
                    <a:pt x="1203" y="703"/>
                  </a:lnTo>
                  <a:lnTo>
                    <a:pt x="1210" y="703"/>
                  </a:lnTo>
                  <a:lnTo>
                    <a:pt x="1210" y="703"/>
                  </a:lnTo>
                  <a:lnTo>
                    <a:pt x="1222" y="677"/>
                  </a:lnTo>
                  <a:lnTo>
                    <a:pt x="1234" y="654"/>
                  </a:lnTo>
                  <a:lnTo>
                    <a:pt x="1245" y="636"/>
                  </a:lnTo>
                  <a:lnTo>
                    <a:pt x="1257" y="618"/>
                  </a:lnTo>
                  <a:lnTo>
                    <a:pt x="1268" y="601"/>
                  </a:lnTo>
                  <a:lnTo>
                    <a:pt x="1281" y="587"/>
                  </a:lnTo>
                  <a:lnTo>
                    <a:pt x="1298" y="573"/>
                  </a:lnTo>
                  <a:lnTo>
                    <a:pt x="1316" y="559"/>
                  </a:lnTo>
                  <a:lnTo>
                    <a:pt x="1316" y="559"/>
                  </a:lnTo>
                  <a:lnTo>
                    <a:pt x="1330" y="566"/>
                  </a:lnTo>
                  <a:lnTo>
                    <a:pt x="1344" y="574"/>
                  </a:lnTo>
                  <a:lnTo>
                    <a:pt x="1358" y="580"/>
                  </a:lnTo>
                  <a:lnTo>
                    <a:pt x="1365" y="582"/>
                  </a:lnTo>
                  <a:lnTo>
                    <a:pt x="1375" y="585"/>
                  </a:lnTo>
                  <a:lnTo>
                    <a:pt x="1375" y="585"/>
                  </a:lnTo>
                  <a:lnTo>
                    <a:pt x="1383" y="584"/>
                  </a:lnTo>
                  <a:lnTo>
                    <a:pt x="1385" y="582"/>
                  </a:lnTo>
                  <a:lnTo>
                    <a:pt x="1389" y="580"/>
                  </a:lnTo>
                  <a:lnTo>
                    <a:pt x="1390" y="577"/>
                  </a:lnTo>
                  <a:lnTo>
                    <a:pt x="1392" y="572"/>
                  </a:lnTo>
                  <a:lnTo>
                    <a:pt x="1395" y="554"/>
                  </a:lnTo>
                  <a:lnTo>
                    <a:pt x="1395" y="554"/>
                  </a:lnTo>
                  <a:lnTo>
                    <a:pt x="1405" y="507"/>
                  </a:lnTo>
                  <a:lnTo>
                    <a:pt x="1411" y="486"/>
                  </a:lnTo>
                  <a:lnTo>
                    <a:pt x="1418" y="463"/>
                  </a:lnTo>
                  <a:lnTo>
                    <a:pt x="1425" y="442"/>
                  </a:lnTo>
                  <a:lnTo>
                    <a:pt x="1436" y="418"/>
                  </a:lnTo>
                  <a:lnTo>
                    <a:pt x="1448" y="392"/>
                  </a:lnTo>
                  <a:lnTo>
                    <a:pt x="1461" y="365"/>
                  </a:lnTo>
                  <a:lnTo>
                    <a:pt x="1461" y="365"/>
                  </a:lnTo>
                  <a:lnTo>
                    <a:pt x="1470" y="363"/>
                  </a:lnTo>
                  <a:lnTo>
                    <a:pt x="1477" y="358"/>
                  </a:lnTo>
                  <a:lnTo>
                    <a:pt x="1485" y="353"/>
                  </a:lnTo>
                  <a:lnTo>
                    <a:pt x="1490" y="349"/>
                  </a:lnTo>
                  <a:lnTo>
                    <a:pt x="1495" y="341"/>
                  </a:lnTo>
                  <a:lnTo>
                    <a:pt x="1500" y="334"/>
                  </a:lnTo>
                  <a:lnTo>
                    <a:pt x="1503" y="326"/>
                  </a:lnTo>
                  <a:lnTo>
                    <a:pt x="1507" y="317"/>
                  </a:lnTo>
                  <a:lnTo>
                    <a:pt x="1507" y="317"/>
                  </a:lnTo>
                  <a:lnTo>
                    <a:pt x="1507" y="305"/>
                  </a:lnTo>
                  <a:lnTo>
                    <a:pt x="1507" y="294"/>
                  </a:lnTo>
                  <a:lnTo>
                    <a:pt x="1506" y="286"/>
                  </a:lnTo>
                  <a:lnTo>
                    <a:pt x="1505" y="278"/>
                  </a:lnTo>
                  <a:lnTo>
                    <a:pt x="1500" y="263"/>
                  </a:lnTo>
                  <a:lnTo>
                    <a:pt x="1494" y="251"/>
                  </a:lnTo>
                  <a:lnTo>
                    <a:pt x="1488" y="238"/>
                  </a:lnTo>
                  <a:lnTo>
                    <a:pt x="1485" y="223"/>
                  </a:lnTo>
                  <a:lnTo>
                    <a:pt x="1482" y="215"/>
                  </a:lnTo>
                  <a:lnTo>
                    <a:pt x="1482" y="206"/>
                  </a:lnTo>
                  <a:lnTo>
                    <a:pt x="1482" y="195"/>
                  </a:lnTo>
                  <a:lnTo>
                    <a:pt x="1483" y="183"/>
                  </a:lnTo>
                  <a:lnTo>
                    <a:pt x="1483" y="183"/>
                  </a:lnTo>
                  <a:lnTo>
                    <a:pt x="1488" y="136"/>
                  </a:lnTo>
                  <a:lnTo>
                    <a:pt x="1489" y="104"/>
                  </a:lnTo>
                  <a:lnTo>
                    <a:pt x="1492" y="67"/>
                  </a:lnTo>
                  <a:lnTo>
                    <a:pt x="1492" y="67"/>
                  </a:lnTo>
                  <a:lnTo>
                    <a:pt x="1493" y="59"/>
                  </a:lnTo>
                  <a:lnTo>
                    <a:pt x="1492" y="51"/>
                  </a:lnTo>
                  <a:lnTo>
                    <a:pt x="1490" y="43"/>
                  </a:lnTo>
                  <a:lnTo>
                    <a:pt x="1488" y="37"/>
                  </a:lnTo>
                  <a:lnTo>
                    <a:pt x="1486" y="30"/>
                  </a:lnTo>
                  <a:lnTo>
                    <a:pt x="1481" y="25"/>
                  </a:lnTo>
                  <a:lnTo>
                    <a:pt x="1476" y="20"/>
                  </a:lnTo>
                  <a:lnTo>
                    <a:pt x="1472" y="15"/>
                  </a:lnTo>
                  <a:lnTo>
                    <a:pt x="1466" y="12"/>
                  </a:lnTo>
                  <a:lnTo>
                    <a:pt x="1459" y="8"/>
                  </a:lnTo>
                  <a:lnTo>
                    <a:pt x="1444" y="4"/>
                  </a:lnTo>
                  <a:lnTo>
                    <a:pt x="1430" y="1"/>
                  </a:lnTo>
                  <a:lnTo>
                    <a:pt x="1415" y="0"/>
                  </a:lnTo>
                  <a:lnTo>
                    <a:pt x="1415" y="0"/>
                  </a:lnTo>
                  <a:lnTo>
                    <a:pt x="1412" y="0"/>
                  </a:lnTo>
                  <a:close/>
                </a:path>
              </a:pathLst>
            </a:custGeom>
            <a:solidFill>
              <a:schemeClr val="bg1"/>
            </a:solidFill>
            <a:ln w="9525">
              <a:noFill/>
            </a:ln>
          </p:spPr>
          <p:txBody>
            <a:bodyPr/>
            <a:lstStyle/>
            <a:p>
              <a:endParaRPr lang="zh-CN" altLang="en-US"/>
            </a:p>
          </p:txBody>
        </p:sp>
        <p:sp>
          <p:nvSpPr>
            <p:cNvPr id="12300" name="未知"/>
            <p:cNvSpPr/>
            <p:nvPr/>
          </p:nvSpPr>
          <p:spPr>
            <a:xfrm>
              <a:off x="51" y="235"/>
              <a:ext cx="64" cy="64"/>
            </a:xfrm>
            <a:custGeom>
              <a:avLst/>
              <a:gdLst/>
              <a:ahLst/>
              <a:cxnLst/>
              <a:rect l="0" t="0" r="0" b="0"/>
              <a:pathLst>
                <a:path w="306" h="306">
                  <a:moveTo>
                    <a:pt x="153" y="0"/>
                  </a:moveTo>
                  <a:lnTo>
                    <a:pt x="126" y="88"/>
                  </a:lnTo>
                  <a:lnTo>
                    <a:pt x="45" y="45"/>
                  </a:lnTo>
                  <a:lnTo>
                    <a:pt x="90" y="126"/>
                  </a:lnTo>
                  <a:lnTo>
                    <a:pt x="0" y="152"/>
                  </a:lnTo>
                  <a:lnTo>
                    <a:pt x="90" y="179"/>
                  </a:lnTo>
                  <a:lnTo>
                    <a:pt x="45" y="261"/>
                  </a:lnTo>
                  <a:lnTo>
                    <a:pt x="126" y="216"/>
                  </a:lnTo>
                  <a:lnTo>
                    <a:pt x="153" y="306"/>
                  </a:lnTo>
                  <a:lnTo>
                    <a:pt x="179" y="216"/>
                  </a:lnTo>
                  <a:lnTo>
                    <a:pt x="261" y="261"/>
                  </a:lnTo>
                  <a:lnTo>
                    <a:pt x="217" y="179"/>
                  </a:lnTo>
                  <a:lnTo>
                    <a:pt x="306" y="152"/>
                  </a:lnTo>
                  <a:lnTo>
                    <a:pt x="217" y="126"/>
                  </a:lnTo>
                  <a:lnTo>
                    <a:pt x="261" y="45"/>
                  </a:lnTo>
                  <a:lnTo>
                    <a:pt x="179" y="88"/>
                  </a:lnTo>
                  <a:lnTo>
                    <a:pt x="153" y="0"/>
                  </a:lnTo>
                  <a:close/>
                </a:path>
              </a:pathLst>
            </a:custGeom>
            <a:solidFill>
              <a:schemeClr val="bg1"/>
            </a:solidFill>
            <a:ln w="9525">
              <a:noFill/>
            </a:ln>
          </p:spPr>
          <p:txBody>
            <a:bodyPr/>
            <a:lstStyle/>
            <a:p>
              <a:endParaRPr lang="zh-CN" altLang="en-US"/>
            </a:p>
          </p:txBody>
        </p:sp>
        <p:sp>
          <p:nvSpPr>
            <p:cNvPr id="12301" name="未知"/>
            <p:cNvSpPr/>
            <p:nvPr/>
          </p:nvSpPr>
          <p:spPr>
            <a:xfrm>
              <a:off x="475" y="236"/>
              <a:ext cx="64" cy="64"/>
            </a:xfrm>
            <a:custGeom>
              <a:avLst/>
              <a:gdLst/>
              <a:ahLst/>
              <a:cxnLst/>
              <a:rect l="0" t="0" r="0" b="0"/>
              <a:pathLst>
                <a:path w="306" h="305">
                  <a:moveTo>
                    <a:pt x="153" y="0"/>
                  </a:moveTo>
                  <a:lnTo>
                    <a:pt x="127" y="89"/>
                  </a:lnTo>
                  <a:lnTo>
                    <a:pt x="45" y="44"/>
                  </a:lnTo>
                  <a:lnTo>
                    <a:pt x="89" y="126"/>
                  </a:lnTo>
                  <a:lnTo>
                    <a:pt x="0" y="153"/>
                  </a:lnTo>
                  <a:lnTo>
                    <a:pt x="89" y="179"/>
                  </a:lnTo>
                  <a:lnTo>
                    <a:pt x="45" y="261"/>
                  </a:lnTo>
                  <a:lnTo>
                    <a:pt x="127" y="217"/>
                  </a:lnTo>
                  <a:lnTo>
                    <a:pt x="153" y="305"/>
                  </a:lnTo>
                  <a:lnTo>
                    <a:pt x="180" y="217"/>
                  </a:lnTo>
                  <a:lnTo>
                    <a:pt x="261" y="261"/>
                  </a:lnTo>
                  <a:lnTo>
                    <a:pt x="216" y="179"/>
                  </a:lnTo>
                  <a:lnTo>
                    <a:pt x="306" y="153"/>
                  </a:lnTo>
                  <a:lnTo>
                    <a:pt x="216" y="126"/>
                  </a:lnTo>
                  <a:lnTo>
                    <a:pt x="261" y="44"/>
                  </a:lnTo>
                  <a:lnTo>
                    <a:pt x="180" y="89"/>
                  </a:lnTo>
                  <a:lnTo>
                    <a:pt x="153" y="0"/>
                  </a:lnTo>
                  <a:close/>
                </a:path>
              </a:pathLst>
            </a:custGeom>
            <a:solidFill>
              <a:schemeClr val="bg1"/>
            </a:solidFill>
            <a:ln w="9525">
              <a:noFill/>
            </a:ln>
          </p:spPr>
          <p:txBody>
            <a:bodyPr/>
            <a:lstStyle/>
            <a:p>
              <a:endParaRPr lang="zh-CN" altLang="en-US"/>
            </a:p>
          </p:txBody>
        </p:sp>
        <p:sp>
          <p:nvSpPr>
            <p:cNvPr id="12302" name="未知"/>
            <p:cNvSpPr>
              <a:spLocks noEditPoints="1"/>
            </p:cNvSpPr>
            <p:nvPr/>
          </p:nvSpPr>
          <p:spPr>
            <a:xfrm>
              <a:off x="86" y="64"/>
              <a:ext cx="418" cy="165"/>
            </a:xfrm>
            <a:custGeom>
              <a:avLst/>
              <a:gdLst/>
              <a:ahLst/>
              <a:cxnLst/>
              <a:rect l="0" t="0" r="0" b="0"/>
              <a:pathLst>
                <a:path w="2012" h="795">
                  <a:moveTo>
                    <a:pt x="294" y="480"/>
                  </a:moveTo>
                  <a:lnTo>
                    <a:pt x="294" y="480"/>
                  </a:lnTo>
                  <a:lnTo>
                    <a:pt x="287" y="481"/>
                  </a:lnTo>
                  <a:lnTo>
                    <a:pt x="280" y="486"/>
                  </a:lnTo>
                  <a:lnTo>
                    <a:pt x="268" y="494"/>
                  </a:lnTo>
                  <a:lnTo>
                    <a:pt x="268" y="494"/>
                  </a:lnTo>
                  <a:lnTo>
                    <a:pt x="265" y="499"/>
                  </a:lnTo>
                  <a:lnTo>
                    <a:pt x="258" y="509"/>
                  </a:lnTo>
                  <a:lnTo>
                    <a:pt x="235" y="548"/>
                  </a:lnTo>
                  <a:lnTo>
                    <a:pt x="235" y="548"/>
                  </a:lnTo>
                  <a:lnTo>
                    <a:pt x="228" y="560"/>
                  </a:lnTo>
                  <a:lnTo>
                    <a:pt x="225" y="563"/>
                  </a:lnTo>
                  <a:lnTo>
                    <a:pt x="224" y="564"/>
                  </a:lnTo>
                  <a:lnTo>
                    <a:pt x="224" y="564"/>
                  </a:lnTo>
                  <a:lnTo>
                    <a:pt x="222" y="563"/>
                  </a:lnTo>
                  <a:lnTo>
                    <a:pt x="221" y="561"/>
                  </a:lnTo>
                  <a:lnTo>
                    <a:pt x="220" y="554"/>
                  </a:lnTo>
                  <a:lnTo>
                    <a:pt x="220" y="554"/>
                  </a:lnTo>
                  <a:lnTo>
                    <a:pt x="220" y="541"/>
                  </a:lnTo>
                  <a:lnTo>
                    <a:pt x="221" y="522"/>
                  </a:lnTo>
                  <a:lnTo>
                    <a:pt x="221" y="522"/>
                  </a:lnTo>
                  <a:lnTo>
                    <a:pt x="224" y="502"/>
                  </a:lnTo>
                  <a:lnTo>
                    <a:pt x="222" y="499"/>
                  </a:lnTo>
                  <a:lnTo>
                    <a:pt x="221" y="496"/>
                  </a:lnTo>
                  <a:lnTo>
                    <a:pt x="221" y="496"/>
                  </a:lnTo>
                  <a:lnTo>
                    <a:pt x="214" y="498"/>
                  </a:lnTo>
                  <a:lnTo>
                    <a:pt x="208" y="499"/>
                  </a:lnTo>
                  <a:lnTo>
                    <a:pt x="202" y="500"/>
                  </a:lnTo>
                  <a:lnTo>
                    <a:pt x="195" y="504"/>
                  </a:lnTo>
                  <a:lnTo>
                    <a:pt x="189" y="507"/>
                  </a:lnTo>
                  <a:lnTo>
                    <a:pt x="185" y="512"/>
                  </a:lnTo>
                  <a:lnTo>
                    <a:pt x="181" y="518"/>
                  </a:lnTo>
                  <a:lnTo>
                    <a:pt x="177" y="524"/>
                  </a:lnTo>
                  <a:lnTo>
                    <a:pt x="177" y="524"/>
                  </a:lnTo>
                  <a:lnTo>
                    <a:pt x="170" y="541"/>
                  </a:lnTo>
                  <a:lnTo>
                    <a:pt x="163" y="557"/>
                  </a:lnTo>
                  <a:lnTo>
                    <a:pt x="155" y="571"/>
                  </a:lnTo>
                  <a:lnTo>
                    <a:pt x="146" y="585"/>
                  </a:lnTo>
                  <a:lnTo>
                    <a:pt x="146" y="585"/>
                  </a:lnTo>
                  <a:lnTo>
                    <a:pt x="141" y="592"/>
                  </a:lnTo>
                  <a:lnTo>
                    <a:pt x="138" y="597"/>
                  </a:lnTo>
                  <a:lnTo>
                    <a:pt x="138" y="599"/>
                  </a:lnTo>
                  <a:lnTo>
                    <a:pt x="142" y="600"/>
                  </a:lnTo>
                  <a:lnTo>
                    <a:pt x="142" y="600"/>
                  </a:lnTo>
                  <a:lnTo>
                    <a:pt x="146" y="599"/>
                  </a:lnTo>
                  <a:lnTo>
                    <a:pt x="150" y="597"/>
                  </a:lnTo>
                  <a:lnTo>
                    <a:pt x="155" y="594"/>
                  </a:lnTo>
                  <a:lnTo>
                    <a:pt x="160" y="592"/>
                  </a:lnTo>
                  <a:lnTo>
                    <a:pt x="160" y="592"/>
                  </a:lnTo>
                  <a:lnTo>
                    <a:pt x="162" y="587"/>
                  </a:lnTo>
                  <a:lnTo>
                    <a:pt x="166" y="580"/>
                  </a:lnTo>
                  <a:lnTo>
                    <a:pt x="174" y="561"/>
                  </a:lnTo>
                  <a:lnTo>
                    <a:pt x="182" y="540"/>
                  </a:lnTo>
                  <a:lnTo>
                    <a:pt x="187" y="531"/>
                  </a:lnTo>
                  <a:lnTo>
                    <a:pt x="193" y="522"/>
                  </a:lnTo>
                  <a:lnTo>
                    <a:pt x="193" y="522"/>
                  </a:lnTo>
                  <a:lnTo>
                    <a:pt x="193" y="522"/>
                  </a:lnTo>
                  <a:lnTo>
                    <a:pt x="193" y="522"/>
                  </a:lnTo>
                  <a:lnTo>
                    <a:pt x="196" y="524"/>
                  </a:lnTo>
                  <a:lnTo>
                    <a:pt x="199" y="527"/>
                  </a:lnTo>
                  <a:lnTo>
                    <a:pt x="202" y="533"/>
                  </a:lnTo>
                  <a:lnTo>
                    <a:pt x="205" y="541"/>
                  </a:lnTo>
                  <a:lnTo>
                    <a:pt x="205" y="541"/>
                  </a:lnTo>
                  <a:lnTo>
                    <a:pt x="208" y="552"/>
                  </a:lnTo>
                  <a:lnTo>
                    <a:pt x="208" y="559"/>
                  </a:lnTo>
                  <a:lnTo>
                    <a:pt x="207" y="560"/>
                  </a:lnTo>
                  <a:lnTo>
                    <a:pt x="206" y="563"/>
                  </a:lnTo>
                  <a:lnTo>
                    <a:pt x="202" y="565"/>
                  </a:lnTo>
                  <a:lnTo>
                    <a:pt x="202" y="565"/>
                  </a:lnTo>
                  <a:lnTo>
                    <a:pt x="198" y="566"/>
                  </a:lnTo>
                  <a:lnTo>
                    <a:pt x="194" y="568"/>
                  </a:lnTo>
                  <a:lnTo>
                    <a:pt x="193" y="571"/>
                  </a:lnTo>
                  <a:lnTo>
                    <a:pt x="192" y="574"/>
                  </a:lnTo>
                  <a:lnTo>
                    <a:pt x="192" y="574"/>
                  </a:lnTo>
                  <a:lnTo>
                    <a:pt x="196" y="578"/>
                  </a:lnTo>
                  <a:lnTo>
                    <a:pt x="201" y="579"/>
                  </a:lnTo>
                  <a:lnTo>
                    <a:pt x="207" y="580"/>
                  </a:lnTo>
                  <a:lnTo>
                    <a:pt x="213" y="581"/>
                  </a:lnTo>
                  <a:lnTo>
                    <a:pt x="213" y="581"/>
                  </a:lnTo>
                  <a:lnTo>
                    <a:pt x="200" y="604"/>
                  </a:lnTo>
                  <a:lnTo>
                    <a:pt x="174" y="644"/>
                  </a:lnTo>
                  <a:lnTo>
                    <a:pt x="174" y="644"/>
                  </a:lnTo>
                  <a:lnTo>
                    <a:pt x="156" y="669"/>
                  </a:lnTo>
                  <a:lnTo>
                    <a:pt x="140" y="693"/>
                  </a:lnTo>
                  <a:lnTo>
                    <a:pt x="140" y="693"/>
                  </a:lnTo>
                  <a:lnTo>
                    <a:pt x="141" y="694"/>
                  </a:lnTo>
                  <a:lnTo>
                    <a:pt x="144" y="695"/>
                  </a:lnTo>
                  <a:lnTo>
                    <a:pt x="144" y="695"/>
                  </a:lnTo>
                  <a:lnTo>
                    <a:pt x="150" y="694"/>
                  </a:lnTo>
                  <a:lnTo>
                    <a:pt x="157" y="690"/>
                  </a:lnTo>
                  <a:lnTo>
                    <a:pt x="157" y="690"/>
                  </a:lnTo>
                  <a:lnTo>
                    <a:pt x="166" y="685"/>
                  </a:lnTo>
                  <a:lnTo>
                    <a:pt x="173" y="680"/>
                  </a:lnTo>
                  <a:lnTo>
                    <a:pt x="179" y="672"/>
                  </a:lnTo>
                  <a:lnTo>
                    <a:pt x="183" y="663"/>
                  </a:lnTo>
                  <a:lnTo>
                    <a:pt x="183" y="663"/>
                  </a:lnTo>
                  <a:lnTo>
                    <a:pt x="199" y="632"/>
                  </a:lnTo>
                  <a:lnTo>
                    <a:pt x="212" y="609"/>
                  </a:lnTo>
                  <a:lnTo>
                    <a:pt x="221" y="593"/>
                  </a:lnTo>
                  <a:lnTo>
                    <a:pt x="225" y="589"/>
                  </a:lnTo>
                  <a:lnTo>
                    <a:pt x="227" y="587"/>
                  </a:lnTo>
                  <a:lnTo>
                    <a:pt x="227" y="587"/>
                  </a:lnTo>
                  <a:lnTo>
                    <a:pt x="231" y="589"/>
                  </a:lnTo>
                  <a:lnTo>
                    <a:pt x="237" y="593"/>
                  </a:lnTo>
                  <a:lnTo>
                    <a:pt x="253" y="605"/>
                  </a:lnTo>
                  <a:lnTo>
                    <a:pt x="267" y="619"/>
                  </a:lnTo>
                  <a:lnTo>
                    <a:pt x="272" y="626"/>
                  </a:lnTo>
                  <a:lnTo>
                    <a:pt x="275" y="630"/>
                  </a:lnTo>
                  <a:lnTo>
                    <a:pt x="275" y="630"/>
                  </a:lnTo>
                  <a:lnTo>
                    <a:pt x="277" y="637"/>
                  </a:lnTo>
                  <a:lnTo>
                    <a:pt x="277" y="642"/>
                  </a:lnTo>
                  <a:lnTo>
                    <a:pt x="274" y="646"/>
                  </a:lnTo>
                  <a:lnTo>
                    <a:pt x="271" y="650"/>
                  </a:lnTo>
                  <a:lnTo>
                    <a:pt x="262" y="656"/>
                  </a:lnTo>
                  <a:lnTo>
                    <a:pt x="259" y="659"/>
                  </a:lnTo>
                  <a:lnTo>
                    <a:pt x="255" y="663"/>
                  </a:lnTo>
                  <a:lnTo>
                    <a:pt x="255" y="663"/>
                  </a:lnTo>
                  <a:lnTo>
                    <a:pt x="265" y="662"/>
                  </a:lnTo>
                  <a:lnTo>
                    <a:pt x="277" y="662"/>
                  </a:lnTo>
                  <a:lnTo>
                    <a:pt x="277" y="662"/>
                  </a:lnTo>
                  <a:lnTo>
                    <a:pt x="293" y="662"/>
                  </a:lnTo>
                  <a:lnTo>
                    <a:pt x="293" y="662"/>
                  </a:lnTo>
                  <a:lnTo>
                    <a:pt x="303" y="663"/>
                  </a:lnTo>
                  <a:lnTo>
                    <a:pt x="303" y="663"/>
                  </a:lnTo>
                  <a:lnTo>
                    <a:pt x="306" y="663"/>
                  </a:lnTo>
                  <a:lnTo>
                    <a:pt x="307" y="661"/>
                  </a:lnTo>
                  <a:lnTo>
                    <a:pt x="309" y="657"/>
                  </a:lnTo>
                  <a:lnTo>
                    <a:pt x="307" y="650"/>
                  </a:lnTo>
                  <a:lnTo>
                    <a:pt x="307" y="650"/>
                  </a:lnTo>
                  <a:lnTo>
                    <a:pt x="306" y="642"/>
                  </a:lnTo>
                  <a:lnTo>
                    <a:pt x="304" y="632"/>
                  </a:lnTo>
                  <a:lnTo>
                    <a:pt x="298" y="624"/>
                  </a:lnTo>
                  <a:lnTo>
                    <a:pt x="292" y="615"/>
                  </a:lnTo>
                  <a:lnTo>
                    <a:pt x="283" y="606"/>
                  </a:lnTo>
                  <a:lnTo>
                    <a:pt x="273" y="597"/>
                  </a:lnTo>
                  <a:lnTo>
                    <a:pt x="261" y="587"/>
                  </a:lnTo>
                  <a:lnTo>
                    <a:pt x="247" y="578"/>
                  </a:lnTo>
                  <a:lnTo>
                    <a:pt x="247" y="578"/>
                  </a:lnTo>
                  <a:lnTo>
                    <a:pt x="240" y="573"/>
                  </a:lnTo>
                  <a:lnTo>
                    <a:pt x="237" y="571"/>
                  </a:lnTo>
                  <a:lnTo>
                    <a:pt x="237" y="571"/>
                  </a:lnTo>
                  <a:lnTo>
                    <a:pt x="253" y="550"/>
                  </a:lnTo>
                  <a:lnTo>
                    <a:pt x="270" y="528"/>
                  </a:lnTo>
                  <a:lnTo>
                    <a:pt x="287" y="508"/>
                  </a:lnTo>
                  <a:lnTo>
                    <a:pt x="303" y="487"/>
                  </a:lnTo>
                  <a:lnTo>
                    <a:pt x="303" y="487"/>
                  </a:lnTo>
                  <a:lnTo>
                    <a:pt x="301" y="483"/>
                  </a:lnTo>
                  <a:lnTo>
                    <a:pt x="299" y="482"/>
                  </a:lnTo>
                  <a:lnTo>
                    <a:pt x="297" y="481"/>
                  </a:lnTo>
                  <a:lnTo>
                    <a:pt x="294" y="480"/>
                  </a:lnTo>
                  <a:close/>
                  <a:moveTo>
                    <a:pt x="1798" y="650"/>
                  </a:moveTo>
                  <a:lnTo>
                    <a:pt x="1798" y="650"/>
                  </a:lnTo>
                  <a:lnTo>
                    <a:pt x="1790" y="649"/>
                  </a:lnTo>
                  <a:lnTo>
                    <a:pt x="1783" y="648"/>
                  </a:lnTo>
                  <a:lnTo>
                    <a:pt x="1783" y="648"/>
                  </a:lnTo>
                  <a:lnTo>
                    <a:pt x="1779" y="619"/>
                  </a:lnTo>
                  <a:lnTo>
                    <a:pt x="1779" y="605"/>
                  </a:lnTo>
                  <a:lnTo>
                    <a:pt x="1780" y="600"/>
                  </a:lnTo>
                  <a:lnTo>
                    <a:pt x="1782" y="598"/>
                  </a:lnTo>
                  <a:lnTo>
                    <a:pt x="1783" y="598"/>
                  </a:lnTo>
                  <a:lnTo>
                    <a:pt x="1783" y="598"/>
                  </a:lnTo>
                  <a:lnTo>
                    <a:pt x="1785" y="599"/>
                  </a:lnTo>
                  <a:lnTo>
                    <a:pt x="1790" y="605"/>
                  </a:lnTo>
                  <a:lnTo>
                    <a:pt x="1790" y="605"/>
                  </a:lnTo>
                  <a:lnTo>
                    <a:pt x="1798" y="616"/>
                  </a:lnTo>
                  <a:lnTo>
                    <a:pt x="1809" y="628"/>
                  </a:lnTo>
                  <a:lnTo>
                    <a:pt x="1809" y="628"/>
                  </a:lnTo>
                  <a:lnTo>
                    <a:pt x="1821" y="642"/>
                  </a:lnTo>
                  <a:lnTo>
                    <a:pt x="1821" y="642"/>
                  </a:lnTo>
                  <a:lnTo>
                    <a:pt x="1816" y="645"/>
                  </a:lnTo>
                  <a:lnTo>
                    <a:pt x="1810" y="648"/>
                  </a:lnTo>
                  <a:lnTo>
                    <a:pt x="1804" y="650"/>
                  </a:lnTo>
                  <a:lnTo>
                    <a:pt x="1798" y="650"/>
                  </a:lnTo>
                  <a:close/>
                  <a:moveTo>
                    <a:pt x="1890" y="579"/>
                  </a:moveTo>
                  <a:lnTo>
                    <a:pt x="1890" y="579"/>
                  </a:lnTo>
                  <a:lnTo>
                    <a:pt x="1891" y="579"/>
                  </a:lnTo>
                  <a:lnTo>
                    <a:pt x="1891" y="577"/>
                  </a:lnTo>
                  <a:lnTo>
                    <a:pt x="1891" y="577"/>
                  </a:lnTo>
                  <a:lnTo>
                    <a:pt x="1890" y="572"/>
                  </a:lnTo>
                  <a:lnTo>
                    <a:pt x="1886" y="565"/>
                  </a:lnTo>
                  <a:lnTo>
                    <a:pt x="1878" y="557"/>
                  </a:lnTo>
                  <a:lnTo>
                    <a:pt x="1868" y="546"/>
                  </a:lnTo>
                  <a:lnTo>
                    <a:pt x="1851" y="531"/>
                  </a:lnTo>
                  <a:lnTo>
                    <a:pt x="1855" y="527"/>
                  </a:lnTo>
                  <a:lnTo>
                    <a:pt x="1855" y="527"/>
                  </a:lnTo>
                  <a:lnTo>
                    <a:pt x="1860" y="522"/>
                  </a:lnTo>
                  <a:lnTo>
                    <a:pt x="1861" y="521"/>
                  </a:lnTo>
                  <a:lnTo>
                    <a:pt x="1863" y="520"/>
                  </a:lnTo>
                  <a:lnTo>
                    <a:pt x="1863" y="520"/>
                  </a:lnTo>
                  <a:lnTo>
                    <a:pt x="1864" y="521"/>
                  </a:lnTo>
                  <a:lnTo>
                    <a:pt x="1867" y="522"/>
                  </a:lnTo>
                  <a:lnTo>
                    <a:pt x="1874" y="528"/>
                  </a:lnTo>
                  <a:lnTo>
                    <a:pt x="1874" y="528"/>
                  </a:lnTo>
                  <a:lnTo>
                    <a:pt x="1889" y="545"/>
                  </a:lnTo>
                  <a:lnTo>
                    <a:pt x="1902" y="560"/>
                  </a:lnTo>
                  <a:lnTo>
                    <a:pt x="1912" y="572"/>
                  </a:lnTo>
                  <a:lnTo>
                    <a:pt x="1916" y="579"/>
                  </a:lnTo>
                  <a:lnTo>
                    <a:pt x="1916" y="579"/>
                  </a:lnTo>
                  <a:lnTo>
                    <a:pt x="1912" y="586"/>
                  </a:lnTo>
                  <a:lnTo>
                    <a:pt x="1906" y="592"/>
                  </a:lnTo>
                  <a:lnTo>
                    <a:pt x="1900" y="598"/>
                  </a:lnTo>
                  <a:lnTo>
                    <a:pt x="1893" y="603"/>
                  </a:lnTo>
                  <a:lnTo>
                    <a:pt x="1876" y="610"/>
                  </a:lnTo>
                  <a:lnTo>
                    <a:pt x="1861" y="617"/>
                  </a:lnTo>
                  <a:lnTo>
                    <a:pt x="1861" y="617"/>
                  </a:lnTo>
                  <a:lnTo>
                    <a:pt x="1851" y="607"/>
                  </a:lnTo>
                  <a:lnTo>
                    <a:pt x="1824" y="577"/>
                  </a:lnTo>
                  <a:lnTo>
                    <a:pt x="1813" y="564"/>
                  </a:lnTo>
                  <a:lnTo>
                    <a:pt x="1826" y="552"/>
                  </a:lnTo>
                  <a:lnTo>
                    <a:pt x="1838" y="566"/>
                  </a:lnTo>
                  <a:lnTo>
                    <a:pt x="1838" y="566"/>
                  </a:lnTo>
                  <a:lnTo>
                    <a:pt x="1845" y="574"/>
                  </a:lnTo>
                  <a:lnTo>
                    <a:pt x="1855" y="584"/>
                  </a:lnTo>
                  <a:lnTo>
                    <a:pt x="1864" y="592"/>
                  </a:lnTo>
                  <a:lnTo>
                    <a:pt x="1868" y="594"/>
                  </a:lnTo>
                  <a:lnTo>
                    <a:pt x="1870" y="596"/>
                  </a:lnTo>
                  <a:lnTo>
                    <a:pt x="1870" y="596"/>
                  </a:lnTo>
                  <a:lnTo>
                    <a:pt x="1871" y="594"/>
                  </a:lnTo>
                  <a:lnTo>
                    <a:pt x="1873" y="593"/>
                  </a:lnTo>
                  <a:lnTo>
                    <a:pt x="1873" y="592"/>
                  </a:lnTo>
                  <a:lnTo>
                    <a:pt x="1871" y="590"/>
                  </a:lnTo>
                  <a:lnTo>
                    <a:pt x="1865" y="581"/>
                  </a:lnTo>
                  <a:lnTo>
                    <a:pt x="1854" y="568"/>
                  </a:lnTo>
                  <a:lnTo>
                    <a:pt x="1854" y="568"/>
                  </a:lnTo>
                  <a:lnTo>
                    <a:pt x="1839" y="554"/>
                  </a:lnTo>
                  <a:lnTo>
                    <a:pt x="1834" y="547"/>
                  </a:lnTo>
                  <a:lnTo>
                    <a:pt x="1834" y="547"/>
                  </a:lnTo>
                  <a:lnTo>
                    <a:pt x="1836" y="545"/>
                  </a:lnTo>
                  <a:lnTo>
                    <a:pt x="1839" y="541"/>
                  </a:lnTo>
                  <a:lnTo>
                    <a:pt x="1844" y="538"/>
                  </a:lnTo>
                  <a:lnTo>
                    <a:pt x="1848" y="535"/>
                  </a:lnTo>
                  <a:lnTo>
                    <a:pt x="1848" y="535"/>
                  </a:lnTo>
                  <a:lnTo>
                    <a:pt x="1857" y="547"/>
                  </a:lnTo>
                  <a:lnTo>
                    <a:pt x="1867" y="560"/>
                  </a:lnTo>
                  <a:lnTo>
                    <a:pt x="1877" y="571"/>
                  </a:lnTo>
                  <a:lnTo>
                    <a:pt x="1883" y="576"/>
                  </a:lnTo>
                  <a:lnTo>
                    <a:pt x="1890" y="579"/>
                  </a:lnTo>
                  <a:close/>
                  <a:moveTo>
                    <a:pt x="1881" y="472"/>
                  </a:moveTo>
                  <a:lnTo>
                    <a:pt x="1881" y="472"/>
                  </a:lnTo>
                  <a:lnTo>
                    <a:pt x="1878" y="473"/>
                  </a:lnTo>
                  <a:lnTo>
                    <a:pt x="1878" y="475"/>
                  </a:lnTo>
                  <a:lnTo>
                    <a:pt x="1882" y="482"/>
                  </a:lnTo>
                  <a:lnTo>
                    <a:pt x="1888" y="492"/>
                  </a:lnTo>
                  <a:lnTo>
                    <a:pt x="1897" y="504"/>
                  </a:lnTo>
                  <a:lnTo>
                    <a:pt x="1897" y="504"/>
                  </a:lnTo>
                  <a:lnTo>
                    <a:pt x="1907" y="513"/>
                  </a:lnTo>
                  <a:lnTo>
                    <a:pt x="1907" y="515"/>
                  </a:lnTo>
                  <a:lnTo>
                    <a:pt x="1906" y="517"/>
                  </a:lnTo>
                  <a:lnTo>
                    <a:pt x="1906" y="517"/>
                  </a:lnTo>
                  <a:lnTo>
                    <a:pt x="1902" y="518"/>
                  </a:lnTo>
                  <a:lnTo>
                    <a:pt x="1895" y="520"/>
                  </a:lnTo>
                  <a:lnTo>
                    <a:pt x="1882" y="521"/>
                  </a:lnTo>
                  <a:lnTo>
                    <a:pt x="1882" y="521"/>
                  </a:lnTo>
                  <a:lnTo>
                    <a:pt x="1880" y="521"/>
                  </a:lnTo>
                  <a:lnTo>
                    <a:pt x="1880" y="521"/>
                  </a:lnTo>
                  <a:lnTo>
                    <a:pt x="1875" y="518"/>
                  </a:lnTo>
                  <a:lnTo>
                    <a:pt x="1868" y="508"/>
                  </a:lnTo>
                  <a:lnTo>
                    <a:pt x="1868" y="508"/>
                  </a:lnTo>
                  <a:lnTo>
                    <a:pt x="1860" y="500"/>
                  </a:lnTo>
                  <a:lnTo>
                    <a:pt x="1856" y="496"/>
                  </a:lnTo>
                  <a:lnTo>
                    <a:pt x="1856" y="496"/>
                  </a:lnTo>
                  <a:lnTo>
                    <a:pt x="1852" y="499"/>
                  </a:lnTo>
                  <a:lnTo>
                    <a:pt x="1848" y="507"/>
                  </a:lnTo>
                  <a:lnTo>
                    <a:pt x="1848" y="507"/>
                  </a:lnTo>
                  <a:lnTo>
                    <a:pt x="1841" y="519"/>
                  </a:lnTo>
                  <a:lnTo>
                    <a:pt x="1832" y="530"/>
                  </a:lnTo>
                  <a:lnTo>
                    <a:pt x="1822" y="540"/>
                  </a:lnTo>
                  <a:lnTo>
                    <a:pt x="1809" y="552"/>
                  </a:lnTo>
                  <a:lnTo>
                    <a:pt x="1809" y="552"/>
                  </a:lnTo>
                  <a:lnTo>
                    <a:pt x="1803" y="558"/>
                  </a:lnTo>
                  <a:lnTo>
                    <a:pt x="1799" y="561"/>
                  </a:lnTo>
                  <a:lnTo>
                    <a:pt x="1799" y="565"/>
                  </a:lnTo>
                  <a:lnTo>
                    <a:pt x="1803" y="567"/>
                  </a:lnTo>
                  <a:lnTo>
                    <a:pt x="1803" y="567"/>
                  </a:lnTo>
                  <a:lnTo>
                    <a:pt x="1805" y="570"/>
                  </a:lnTo>
                  <a:lnTo>
                    <a:pt x="1805" y="571"/>
                  </a:lnTo>
                  <a:lnTo>
                    <a:pt x="1804" y="572"/>
                  </a:lnTo>
                  <a:lnTo>
                    <a:pt x="1799" y="574"/>
                  </a:lnTo>
                  <a:lnTo>
                    <a:pt x="1799" y="574"/>
                  </a:lnTo>
                  <a:lnTo>
                    <a:pt x="1787" y="577"/>
                  </a:lnTo>
                  <a:lnTo>
                    <a:pt x="1776" y="577"/>
                  </a:lnTo>
                  <a:lnTo>
                    <a:pt x="1776" y="577"/>
                  </a:lnTo>
                  <a:lnTo>
                    <a:pt x="1764" y="577"/>
                  </a:lnTo>
                  <a:lnTo>
                    <a:pt x="1753" y="576"/>
                  </a:lnTo>
                  <a:lnTo>
                    <a:pt x="1732" y="570"/>
                  </a:lnTo>
                  <a:lnTo>
                    <a:pt x="1711" y="563"/>
                  </a:lnTo>
                  <a:lnTo>
                    <a:pt x="1689" y="554"/>
                  </a:lnTo>
                  <a:lnTo>
                    <a:pt x="1689" y="554"/>
                  </a:lnTo>
                  <a:lnTo>
                    <a:pt x="1679" y="551"/>
                  </a:lnTo>
                  <a:lnTo>
                    <a:pt x="1674" y="550"/>
                  </a:lnTo>
                  <a:lnTo>
                    <a:pt x="1674" y="550"/>
                  </a:lnTo>
                  <a:lnTo>
                    <a:pt x="1673" y="550"/>
                  </a:lnTo>
                  <a:lnTo>
                    <a:pt x="1673" y="551"/>
                  </a:lnTo>
                  <a:lnTo>
                    <a:pt x="1675" y="553"/>
                  </a:lnTo>
                  <a:lnTo>
                    <a:pt x="1689" y="563"/>
                  </a:lnTo>
                  <a:lnTo>
                    <a:pt x="1689" y="563"/>
                  </a:lnTo>
                  <a:lnTo>
                    <a:pt x="1708" y="573"/>
                  </a:lnTo>
                  <a:lnTo>
                    <a:pt x="1727" y="583"/>
                  </a:lnTo>
                  <a:lnTo>
                    <a:pt x="1749" y="589"/>
                  </a:lnTo>
                  <a:lnTo>
                    <a:pt x="1770" y="593"/>
                  </a:lnTo>
                  <a:lnTo>
                    <a:pt x="1770" y="646"/>
                  </a:lnTo>
                  <a:lnTo>
                    <a:pt x="1770" y="646"/>
                  </a:lnTo>
                  <a:lnTo>
                    <a:pt x="1762" y="644"/>
                  </a:lnTo>
                  <a:lnTo>
                    <a:pt x="1753" y="641"/>
                  </a:lnTo>
                  <a:lnTo>
                    <a:pt x="1746" y="637"/>
                  </a:lnTo>
                  <a:lnTo>
                    <a:pt x="1739" y="632"/>
                  </a:lnTo>
                  <a:lnTo>
                    <a:pt x="1726" y="620"/>
                  </a:lnTo>
                  <a:lnTo>
                    <a:pt x="1713" y="610"/>
                  </a:lnTo>
                  <a:lnTo>
                    <a:pt x="1713" y="610"/>
                  </a:lnTo>
                  <a:lnTo>
                    <a:pt x="1706" y="604"/>
                  </a:lnTo>
                  <a:lnTo>
                    <a:pt x="1704" y="602"/>
                  </a:lnTo>
                  <a:lnTo>
                    <a:pt x="1704" y="602"/>
                  </a:lnTo>
                  <a:lnTo>
                    <a:pt x="1702" y="603"/>
                  </a:lnTo>
                  <a:lnTo>
                    <a:pt x="1704" y="604"/>
                  </a:lnTo>
                  <a:lnTo>
                    <a:pt x="1708" y="612"/>
                  </a:lnTo>
                  <a:lnTo>
                    <a:pt x="1708" y="612"/>
                  </a:lnTo>
                  <a:lnTo>
                    <a:pt x="1719" y="626"/>
                  </a:lnTo>
                  <a:lnTo>
                    <a:pt x="1732" y="639"/>
                  </a:lnTo>
                  <a:lnTo>
                    <a:pt x="1746" y="651"/>
                  </a:lnTo>
                  <a:lnTo>
                    <a:pt x="1762" y="659"/>
                  </a:lnTo>
                  <a:lnTo>
                    <a:pt x="1762" y="659"/>
                  </a:lnTo>
                  <a:lnTo>
                    <a:pt x="1767" y="664"/>
                  </a:lnTo>
                  <a:lnTo>
                    <a:pt x="1771" y="668"/>
                  </a:lnTo>
                  <a:lnTo>
                    <a:pt x="1771" y="668"/>
                  </a:lnTo>
                  <a:lnTo>
                    <a:pt x="1772" y="702"/>
                  </a:lnTo>
                  <a:lnTo>
                    <a:pt x="1772" y="702"/>
                  </a:lnTo>
                  <a:lnTo>
                    <a:pt x="1773" y="726"/>
                  </a:lnTo>
                  <a:lnTo>
                    <a:pt x="1774" y="739"/>
                  </a:lnTo>
                  <a:lnTo>
                    <a:pt x="1774" y="739"/>
                  </a:lnTo>
                  <a:lnTo>
                    <a:pt x="1779" y="747"/>
                  </a:lnTo>
                  <a:lnTo>
                    <a:pt x="1790" y="760"/>
                  </a:lnTo>
                  <a:lnTo>
                    <a:pt x="1803" y="775"/>
                  </a:lnTo>
                  <a:lnTo>
                    <a:pt x="1817" y="789"/>
                  </a:lnTo>
                  <a:lnTo>
                    <a:pt x="1817" y="789"/>
                  </a:lnTo>
                  <a:lnTo>
                    <a:pt x="1822" y="793"/>
                  </a:lnTo>
                  <a:lnTo>
                    <a:pt x="1824" y="795"/>
                  </a:lnTo>
                  <a:lnTo>
                    <a:pt x="1824" y="795"/>
                  </a:lnTo>
                  <a:lnTo>
                    <a:pt x="1825" y="795"/>
                  </a:lnTo>
                  <a:lnTo>
                    <a:pt x="1826" y="794"/>
                  </a:lnTo>
                  <a:lnTo>
                    <a:pt x="1825" y="789"/>
                  </a:lnTo>
                  <a:lnTo>
                    <a:pt x="1823" y="782"/>
                  </a:lnTo>
                  <a:lnTo>
                    <a:pt x="1817" y="769"/>
                  </a:lnTo>
                  <a:lnTo>
                    <a:pt x="1817" y="769"/>
                  </a:lnTo>
                  <a:lnTo>
                    <a:pt x="1803" y="737"/>
                  </a:lnTo>
                  <a:lnTo>
                    <a:pt x="1796" y="717"/>
                  </a:lnTo>
                  <a:lnTo>
                    <a:pt x="1796" y="717"/>
                  </a:lnTo>
                  <a:lnTo>
                    <a:pt x="1789" y="693"/>
                  </a:lnTo>
                  <a:lnTo>
                    <a:pt x="1787" y="681"/>
                  </a:lnTo>
                  <a:lnTo>
                    <a:pt x="1786" y="668"/>
                  </a:lnTo>
                  <a:lnTo>
                    <a:pt x="1809" y="668"/>
                  </a:lnTo>
                  <a:lnTo>
                    <a:pt x="1809" y="668"/>
                  </a:lnTo>
                  <a:lnTo>
                    <a:pt x="1836" y="669"/>
                  </a:lnTo>
                  <a:lnTo>
                    <a:pt x="1836" y="669"/>
                  </a:lnTo>
                  <a:lnTo>
                    <a:pt x="1838" y="664"/>
                  </a:lnTo>
                  <a:lnTo>
                    <a:pt x="1839" y="659"/>
                  </a:lnTo>
                  <a:lnTo>
                    <a:pt x="1841" y="655"/>
                  </a:lnTo>
                  <a:lnTo>
                    <a:pt x="1841" y="650"/>
                  </a:lnTo>
                  <a:lnTo>
                    <a:pt x="1839" y="645"/>
                  </a:lnTo>
                  <a:lnTo>
                    <a:pt x="1837" y="641"/>
                  </a:lnTo>
                  <a:lnTo>
                    <a:pt x="1834" y="637"/>
                  </a:lnTo>
                  <a:lnTo>
                    <a:pt x="1830" y="633"/>
                  </a:lnTo>
                  <a:lnTo>
                    <a:pt x="1830" y="633"/>
                  </a:lnTo>
                  <a:lnTo>
                    <a:pt x="1824" y="630"/>
                  </a:lnTo>
                  <a:lnTo>
                    <a:pt x="1818" y="624"/>
                  </a:lnTo>
                  <a:lnTo>
                    <a:pt x="1805" y="612"/>
                  </a:lnTo>
                  <a:lnTo>
                    <a:pt x="1797" y="600"/>
                  </a:lnTo>
                  <a:lnTo>
                    <a:pt x="1795" y="597"/>
                  </a:lnTo>
                  <a:lnTo>
                    <a:pt x="1795" y="596"/>
                  </a:lnTo>
                  <a:lnTo>
                    <a:pt x="1796" y="596"/>
                  </a:lnTo>
                  <a:lnTo>
                    <a:pt x="1796" y="596"/>
                  </a:lnTo>
                  <a:lnTo>
                    <a:pt x="1797" y="596"/>
                  </a:lnTo>
                  <a:lnTo>
                    <a:pt x="1797" y="596"/>
                  </a:lnTo>
                  <a:lnTo>
                    <a:pt x="1805" y="598"/>
                  </a:lnTo>
                  <a:lnTo>
                    <a:pt x="1811" y="599"/>
                  </a:lnTo>
                  <a:lnTo>
                    <a:pt x="1812" y="589"/>
                  </a:lnTo>
                  <a:lnTo>
                    <a:pt x="1812" y="589"/>
                  </a:lnTo>
                  <a:lnTo>
                    <a:pt x="1813" y="583"/>
                  </a:lnTo>
                  <a:lnTo>
                    <a:pt x="1815" y="580"/>
                  </a:lnTo>
                  <a:lnTo>
                    <a:pt x="1816" y="580"/>
                  </a:lnTo>
                  <a:lnTo>
                    <a:pt x="1816" y="580"/>
                  </a:lnTo>
                  <a:lnTo>
                    <a:pt x="1816" y="580"/>
                  </a:lnTo>
                  <a:lnTo>
                    <a:pt x="1816" y="580"/>
                  </a:lnTo>
                  <a:lnTo>
                    <a:pt x="1821" y="584"/>
                  </a:lnTo>
                  <a:lnTo>
                    <a:pt x="1829" y="593"/>
                  </a:lnTo>
                  <a:lnTo>
                    <a:pt x="1845" y="615"/>
                  </a:lnTo>
                  <a:lnTo>
                    <a:pt x="1845" y="615"/>
                  </a:lnTo>
                  <a:lnTo>
                    <a:pt x="1848" y="618"/>
                  </a:lnTo>
                  <a:lnTo>
                    <a:pt x="1849" y="619"/>
                  </a:lnTo>
                  <a:lnTo>
                    <a:pt x="1848" y="623"/>
                  </a:lnTo>
                  <a:lnTo>
                    <a:pt x="1847" y="626"/>
                  </a:lnTo>
                  <a:lnTo>
                    <a:pt x="1847" y="626"/>
                  </a:lnTo>
                  <a:lnTo>
                    <a:pt x="1845" y="632"/>
                  </a:lnTo>
                  <a:lnTo>
                    <a:pt x="1845" y="637"/>
                  </a:lnTo>
                  <a:lnTo>
                    <a:pt x="1848" y="639"/>
                  </a:lnTo>
                  <a:lnTo>
                    <a:pt x="1852" y="641"/>
                  </a:lnTo>
                  <a:lnTo>
                    <a:pt x="1852" y="641"/>
                  </a:lnTo>
                  <a:lnTo>
                    <a:pt x="1862" y="638"/>
                  </a:lnTo>
                  <a:lnTo>
                    <a:pt x="1871" y="635"/>
                  </a:lnTo>
                  <a:lnTo>
                    <a:pt x="1888" y="628"/>
                  </a:lnTo>
                  <a:lnTo>
                    <a:pt x="1906" y="619"/>
                  </a:lnTo>
                  <a:lnTo>
                    <a:pt x="1914" y="616"/>
                  </a:lnTo>
                  <a:lnTo>
                    <a:pt x="1923" y="613"/>
                  </a:lnTo>
                  <a:lnTo>
                    <a:pt x="1923" y="613"/>
                  </a:lnTo>
                  <a:lnTo>
                    <a:pt x="1932" y="612"/>
                  </a:lnTo>
                  <a:lnTo>
                    <a:pt x="1934" y="611"/>
                  </a:lnTo>
                  <a:lnTo>
                    <a:pt x="1935" y="610"/>
                  </a:lnTo>
                  <a:lnTo>
                    <a:pt x="1936" y="607"/>
                  </a:lnTo>
                  <a:lnTo>
                    <a:pt x="1936" y="605"/>
                  </a:lnTo>
                  <a:lnTo>
                    <a:pt x="1936" y="598"/>
                  </a:lnTo>
                  <a:lnTo>
                    <a:pt x="1936" y="598"/>
                  </a:lnTo>
                  <a:lnTo>
                    <a:pt x="1935" y="587"/>
                  </a:lnTo>
                  <a:lnTo>
                    <a:pt x="1933" y="580"/>
                  </a:lnTo>
                  <a:lnTo>
                    <a:pt x="1930" y="574"/>
                  </a:lnTo>
                  <a:lnTo>
                    <a:pt x="1926" y="571"/>
                  </a:lnTo>
                  <a:lnTo>
                    <a:pt x="1926" y="571"/>
                  </a:lnTo>
                  <a:lnTo>
                    <a:pt x="1913" y="560"/>
                  </a:lnTo>
                  <a:lnTo>
                    <a:pt x="1901" y="548"/>
                  </a:lnTo>
                  <a:lnTo>
                    <a:pt x="1893" y="538"/>
                  </a:lnTo>
                  <a:lnTo>
                    <a:pt x="1890" y="533"/>
                  </a:lnTo>
                  <a:lnTo>
                    <a:pt x="1890" y="532"/>
                  </a:lnTo>
                  <a:lnTo>
                    <a:pt x="1890" y="532"/>
                  </a:lnTo>
                  <a:lnTo>
                    <a:pt x="1891" y="532"/>
                  </a:lnTo>
                  <a:lnTo>
                    <a:pt x="1891" y="532"/>
                  </a:lnTo>
                  <a:lnTo>
                    <a:pt x="1904" y="533"/>
                  </a:lnTo>
                  <a:lnTo>
                    <a:pt x="1904" y="533"/>
                  </a:lnTo>
                  <a:lnTo>
                    <a:pt x="1917" y="535"/>
                  </a:lnTo>
                  <a:lnTo>
                    <a:pt x="1917" y="535"/>
                  </a:lnTo>
                  <a:lnTo>
                    <a:pt x="1917" y="535"/>
                  </a:lnTo>
                  <a:lnTo>
                    <a:pt x="1917" y="535"/>
                  </a:lnTo>
                  <a:lnTo>
                    <a:pt x="1919" y="531"/>
                  </a:lnTo>
                  <a:lnTo>
                    <a:pt x="1919" y="531"/>
                  </a:lnTo>
                  <a:lnTo>
                    <a:pt x="1920" y="528"/>
                  </a:lnTo>
                  <a:lnTo>
                    <a:pt x="1921" y="527"/>
                  </a:lnTo>
                  <a:lnTo>
                    <a:pt x="1921" y="527"/>
                  </a:lnTo>
                  <a:lnTo>
                    <a:pt x="1922" y="528"/>
                  </a:lnTo>
                  <a:lnTo>
                    <a:pt x="1922" y="528"/>
                  </a:lnTo>
                  <a:lnTo>
                    <a:pt x="1932" y="540"/>
                  </a:lnTo>
                  <a:lnTo>
                    <a:pt x="1951" y="565"/>
                  </a:lnTo>
                  <a:lnTo>
                    <a:pt x="1951" y="565"/>
                  </a:lnTo>
                  <a:lnTo>
                    <a:pt x="1960" y="577"/>
                  </a:lnTo>
                  <a:lnTo>
                    <a:pt x="1968" y="586"/>
                  </a:lnTo>
                  <a:lnTo>
                    <a:pt x="1975" y="591"/>
                  </a:lnTo>
                  <a:lnTo>
                    <a:pt x="1980" y="593"/>
                  </a:lnTo>
                  <a:lnTo>
                    <a:pt x="1980" y="593"/>
                  </a:lnTo>
                  <a:lnTo>
                    <a:pt x="1981" y="593"/>
                  </a:lnTo>
                  <a:lnTo>
                    <a:pt x="1982" y="591"/>
                  </a:lnTo>
                  <a:lnTo>
                    <a:pt x="1984" y="589"/>
                  </a:lnTo>
                  <a:lnTo>
                    <a:pt x="1984" y="585"/>
                  </a:lnTo>
                  <a:lnTo>
                    <a:pt x="1984" y="585"/>
                  </a:lnTo>
                  <a:lnTo>
                    <a:pt x="1981" y="578"/>
                  </a:lnTo>
                  <a:lnTo>
                    <a:pt x="1976" y="570"/>
                  </a:lnTo>
                  <a:lnTo>
                    <a:pt x="1969" y="561"/>
                  </a:lnTo>
                  <a:lnTo>
                    <a:pt x="1960" y="552"/>
                  </a:lnTo>
                  <a:lnTo>
                    <a:pt x="1960" y="552"/>
                  </a:lnTo>
                  <a:lnTo>
                    <a:pt x="1949" y="543"/>
                  </a:lnTo>
                  <a:lnTo>
                    <a:pt x="1938" y="531"/>
                  </a:lnTo>
                  <a:lnTo>
                    <a:pt x="1906" y="495"/>
                  </a:lnTo>
                  <a:lnTo>
                    <a:pt x="1906" y="495"/>
                  </a:lnTo>
                  <a:lnTo>
                    <a:pt x="1888" y="476"/>
                  </a:lnTo>
                  <a:lnTo>
                    <a:pt x="1883" y="473"/>
                  </a:lnTo>
                  <a:lnTo>
                    <a:pt x="1881" y="472"/>
                  </a:lnTo>
                  <a:close/>
                  <a:moveTo>
                    <a:pt x="105" y="465"/>
                  </a:moveTo>
                  <a:lnTo>
                    <a:pt x="105" y="465"/>
                  </a:lnTo>
                  <a:lnTo>
                    <a:pt x="101" y="466"/>
                  </a:lnTo>
                  <a:lnTo>
                    <a:pt x="101" y="466"/>
                  </a:lnTo>
                  <a:lnTo>
                    <a:pt x="96" y="468"/>
                  </a:lnTo>
                  <a:lnTo>
                    <a:pt x="95" y="470"/>
                  </a:lnTo>
                  <a:lnTo>
                    <a:pt x="96" y="474"/>
                  </a:lnTo>
                  <a:lnTo>
                    <a:pt x="98" y="479"/>
                  </a:lnTo>
                  <a:lnTo>
                    <a:pt x="98" y="479"/>
                  </a:lnTo>
                  <a:lnTo>
                    <a:pt x="102" y="487"/>
                  </a:lnTo>
                  <a:lnTo>
                    <a:pt x="102" y="487"/>
                  </a:lnTo>
                  <a:lnTo>
                    <a:pt x="101" y="489"/>
                  </a:lnTo>
                  <a:lnTo>
                    <a:pt x="95" y="492"/>
                  </a:lnTo>
                  <a:lnTo>
                    <a:pt x="95" y="492"/>
                  </a:lnTo>
                  <a:lnTo>
                    <a:pt x="90" y="495"/>
                  </a:lnTo>
                  <a:lnTo>
                    <a:pt x="89" y="496"/>
                  </a:lnTo>
                  <a:lnTo>
                    <a:pt x="90" y="499"/>
                  </a:lnTo>
                  <a:lnTo>
                    <a:pt x="96" y="499"/>
                  </a:lnTo>
                  <a:lnTo>
                    <a:pt x="96" y="499"/>
                  </a:lnTo>
                  <a:lnTo>
                    <a:pt x="98" y="499"/>
                  </a:lnTo>
                  <a:lnTo>
                    <a:pt x="107" y="499"/>
                  </a:lnTo>
                  <a:lnTo>
                    <a:pt x="111" y="524"/>
                  </a:lnTo>
                  <a:lnTo>
                    <a:pt x="111" y="524"/>
                  </a:lnTo>
                  <a:lnTo>
                    <a:pt x="114" y="534"/>
                  </a:lnTo>
                  <a:lnTo>
                    <a:pt x="116" y="538"/>
                  </a:lnTo>
                  <a:lnTo>
                    <a:pt x="116" y="538"/>
                  </a:lnTo>
                  <a:lnTo>
                    <a:pt x="116" y="535"/>
                  </a:lnTo>
                  <a:lnTo>
                    <a:pt x="117" y="531"/>
                  </a:lnTo>
                  <a:lnTo>
                    <a:pt x="118" y="515"/>
                  </a:lnTo>
                  <a:lnTo>
                    <a:pt x="118" y="495"/>
                  </a:lnTo>
                  <a:lnTo>
                    <a:pt x="131" y="495"/>
                  </a:lnTo>
                  <a:lnTo>
                    <a:pt x="131" y="495"/>
                  </a:lnTo>
                  <a:lnTo>
                    <a:pt x="141" y="494"/>
                  </a:lnTo>
                  <a:lnTo>
                    <a:pt x="146" y="493"/>
                  </a:lnTo>
                  <a:lnTo>
                    <a:pt x="146" y="492"/>
                  </a:lnTo>
                  <a:lnTo>
                    <a:pt x="144" y="491"/>
                  </a:lnTo>
                  <a:lnTo>
                    <a:pt x="140" y="486"/>
                  </a:lnTo>
                  <a:lnTo>
                    <a:pt x="140" y="486"/>
                  </a:lnTo>
                  <a:lnTo>
                    <a:pt x="134" y="483"/>
                  </a:lnTo>
                  <a:lnTo>
                    <a:pt x="125" y="482"/>
                  </a:lnTo>
                  <a:lnTo>
                    <a:pt x="125" y="482"/>
                  </a:lnTo>
                  <a:lnTo>
                    <a:pt x="118" y="482"/>
                  </a:lnTo>
                  <a:lnTo>
                    <a:pt x="116" y="481"/>
                  </a:lnTo>
                  <a:lnTo>
                    <a:pt x="114" y="480"/>
                  </a:lnTo>
                  <a:lnTo>
                    <a:pt x="114" y="480"/>
                  </a:lnTo>
                  <a:lnTo>
                    <a:pt x="111" y="473"/>
                  </a:lnTo>
                  <a:lnTo>
                    <a:pt x="109" y="467"/>
                  </a:lnTo>
                  <a:lnTo>
                    <a:pt x="109" y="467"/>
                  </a:lnTo>
                  <a:lnTo>
                    <a:pt x="107" y="465"/>
                  </a:lnTo>
                  <a:lnTo>
                    <a:pt x="105" y="465"/>
                  </a:lnTo>
                  <a:close/>
                  <a:moveTo>
                    <a:pt x="1969" y="450"/>
                  </a:moveTo>
                  <a:lnTo>
                    <a:pt x="1969" y="450"/>
                  </a:lnTo>
                  <a:lnTo>
                    <a:pt x="1967" y="452"/>
                  </a:lnTo>
                  <a:lnTo>
                    <a:pt x="1966" y="456"/>
                  </a:lnTo>
                  <a:lnTo>
                    <a:pt x="1965" y="462"/>
                  </a:lnTo>
                  <a:lnTo>
                    <a:pt x="1965" y="472"/>
                  </a:lnTo>
                  <a:lnTo>
                    <a:pt x="1965" y="472"/>
                  </a:lnTo>
                  <a:lnTo>
                    <a:pt x="1966" y="486"/>
                  </a:lnTo>
                  <a:lnTo>
                    <a:pt x="1966" y="491"/>
                  </a:lnTo>
                  <a:lnTo>
                    <a:pt x="1968" y="495"/>
                  </a:lnTo>
                  <a:lnTo>
                    <a:pt x="1968" y="495"/>
                  </a:lnTo>
                  <a:lnTo>
                    <a:pt x="1971" y="499"/>
                  </a:lnTo>
                  <a:lnTo>
                    <a:pt x="1972" y="500"/>
                  </a:lnTo>
                  <a:lnTo>
                    <a:pt x="1974" y="501"/>
                  </a:lnTo>
                  <a:lnTo>
                    <a:pt x="1978" y="501"/>
                  </a:lnTo>
                  <a:lnTo>
                    <a:pt x="1978" y="501"/>
                  </a:lnTo>
                  <a:lnTo>
                    <a:pt x="1982" y="501"/>
                  </a:lnTo>
                  <a:lnTo>
                    <a:pt x="1987" y="498"/>
                  </a:lnTo>
                  <a:lnTo>
                    <a:pt x="1987" y="498"/>
                  </a:lnTo>
                  <a:lnTo>
                    <a:pt x="1989" y="493"/>
                  </a:lnTo>
                  <a:lnTo>
                    <a:pt x="1989" y="488"/>
                  </a:lnTo>
                  <a:lnTo>
                    <a:pt x="1987" y="480"/>
                  </a:lnTo>
                  <a:lnTo>
                    <a:pt x="1981" y="468"/>
                  </a:lnTo>
                  <a:lnTo>
                    <a:pt x="1981" y="468"/>
                  </a:lnTo>
                  <a:lnTo>
                    <a:pt x="1974" y="455"/>
                  </a:lnTo>
                  <a:lnTo>
                    <a:pt x="1972" y="452"/>
                  </a:lnTo>
                  <a:lnTo>
                    <a:pt x="1969" y="450"/>
                  </a:lnTo>
                  <a:close/>
                  <a:moveTo>
                    <a:pt x="57" y="416"/>
                  </a:moveTo>
                  <a:lnTo>
                    <a:pt x="57" y="416"/>
                  </a:lnTo>
                  <a:lnTo>
                    <a:pt x="50" y="418"/>
                  </a:lnTo>
                  <a:lnTo>
                    <a:pt x="43" y="422"/>
                  </a:lnTo>
                  <a:lnTo>
                    <a:pt x="43" y="422"/>
                  </a:lnTo>
                  <a:lnTo>
                    <a:pt x="40" y="424"/>
                  </a:lnTo>
                  <a:lnTo>
                    <a:pt x="40" y="428"/>
                  </a:lnTo>
                  <a:lnTo>
                    <a:pt x="43" y="430"/>
                  </a:lnTo>
                  <a:lnTo>
                    <a:pt x="48" y="434"/>
                  </a:lnTo>
                  <a:lnTo>
                    <a:pt x="48" y="434"/>
                  </a:lnTo>
                  <a:lnTo>
                    <a:pt x="51" y="436"/>
                  </a:lnTo>
                  <a:lnTo>
                    <a:pt x="53" y="440"/>
                  </a:lnTo>
                  <a:lnTo>
                    <a:pt x="55" y="444"/>
                  </a:lnTo>
                  <a:lnTo>
                    <a:pt x="56" y="449"/>
                  </a:lnTo>
                  <a:lnTo>
                    <a:pt x="56" y="449"/>
                  </a:lnTo>
                  <a:lnTo>
                    <a:pt x="55" y="450"/>
                  </a:lnTo>
                  <a:lnTo>
                    <a:pt x="52" y="453"/>
                  </a:lnTo>
                  <a:lnTo>
                    <a:pt x="43" y="457"/>
                  </a:lnTo>
                  <a:lnTo>
                    <a:pt x="43" y="457"/>
                  </a:lnTo>
                  <a:lnTo>
                    <a:pt x="31" y="465"/>
                  </a:lnTo>
                  <a:lnTo>
                    <a:pt x="30" y="467"/>
                  </a:lnTo>
                  <a:lnTo>
                    <a:pt x="32" y="467"/>
                  </a:lnTo>
                  <a:lnTo>
                    <a:pt x="32" y="467"/>
                  </a:lnTo>
                  <a:lnTo>
                    <a:pt x="38" y="467"/>
                  </a:lnTo>
                  <a:lnTo>
                    <a:pt x="38" y="467"/>
                  </a:lnTo>
                  <a:lnTo>
                    <a:pt x="55" y="465"/>
                  </a:lnTo>
                  <a:lnTo>
                    <a:pt x="55" y="465"/>
                  </a:lnTo>
                  <a:lnTo>
                    <a:pt x="59" y="466"/>
                  </a:lnTo>
                  <a:lnTo>
                    <a:pt x="62" y="469"/>
                  </a:lnTo>
                  <a:lnTo>
                    <a:pt x="62" y="469"/>
                  </a:lnTo>
                  <a:lnTo>
                    <a:pt x="65" y="482"/>
                  </a:lnTo>
                  <a:lnTo>
                    <a:pt x="68" y="495"/>
                  </a:lnTo>
                  <a:lnTo>
                    <a:pt x="68" y="495"/>
                  </a:lnTo>
                  <a:lnTo>
                    <a:pt x="69" y="498"/>
                  </a:lnTo>
                  <a:lnTo>
                    <a:pt x="69" y="498"/>
                  </a:lnTo>
                  <a:lnTo>
                    <a:pt x="70" y="495"/>
                  </a:lnTo>
                  <a:lnTo>
                    <a:pt x="71" y="492"/>
                  </a:lnTo>
                  <a:lnTo>
                    <a:pt x="72" y="476"/>
                  </a:lnTo>
                  <a:lnTo>
                    <a:pt x="73" y="460"/>
                  </a:lnTo>
                  <a:lnTo>
                    <a:pt x="85" y="460"/>
                  </a:lnTo>
                  <a:lnTo>
                    <a:pt x="85" y="460"/>
                  </a:lnTo>
                  <a:lnTo>
                    <a:pt x="96" y="459"/>
                  </a:lnTo>
                  <a:lnTo>
                    <a:pt x="101" y="457"/>
                  </a:lnTo>
                  <a:lnTo>
                    <a:pt x="101" y="457"/>
                  </a:lnTo>
                  <a:lnTo>
                    <a:pt x="102" y="455"/>
                  </a:lnTo>
                  <a:lnTo>
                    <a:pt x="102" y="452"/>
                  </a:lnTo>
                  <a:lnTo>
                    <a:pt x="99" y="448"/>
                  </a:lnTo>
                  <a:lnTo>
                    <a:pt x="96" y="446"/>
                  </a:lnTo>
                  <a:lnTo>
                    <a:pt x="96" y="446"/>
                  </a:lnTo>
                  <a:lnTo>
                    <a:pt x="91" y="443"/>
                  </a:lnTo>
                  <a:lnTo>
                    <a:pt x="86" y="442"/>
                  </a:lnTo>
                  <a:lnTo>
                    <a:pt x="86" y="442"/>
                  </a:lnTo>
                  <a:lnTo>
                    <a:pt x="81" y="443"/>
                  </a:lnTo>
                  <a:lnTo>
                    <a:pt x="81" y="443"/>
                  </a:lnTo>
                  <a:lnTo>
                    <a:pt x="77" y="443"/>
                  </a:lnTo>
                  <a:lnTo>
                    <a:pt x="72" y="444"/>
                  </a:lnTo>
                  <a:lnTo>
                    <a:pt x="72" y="444"/>
                  </a:lnTo>
                  <a:lnTo>
                    <a:pt x="70" y="444"/>
                  </a:lnTo>
                  <a:lnTo>
                    <a:pt x="70" y="444"/>
                  </a:lnTo>
                  <a:lnTo>
                    <a:pt x="66" y="430"/>
                  </a:lnTo>
                  <a:lnTo>
                    <a:pt x="64" y="423"/>
                  </a:lnTo>
                  <a:lnTo>
                    <a:pt x="61" y="417"/>
                  </a:lnTo>
                  <a:lnTo>
                    <a:pt x="61" y="417"/>
                  </a:lnTo>
                  <a:lnTo>
                    <a:pt x="57" y="416"/>
                  </a:lnTo>
                  <a:close/>
                  <a:moveTo>
                    <a:pt x="1893" y="411"/>
                  </a:moveTo>
                  <a:lnTo>
                    <a:pt x="1893" y="411"/>
                  </a:lnTo>
                  <a:lnTo>
                    <a:pt x="1890" y="411"/>
                  </a:lnTo>
                  <a:lnTo>
                    <a:pt x="1889" y="413"/>
                  </a:lnTo>
                  <a:lnTo>
                    <a:pt x="1886" y="418"/>
                  </a:lnTo>
                  <a:lnTo>
                    <a:pt x="1886" y="418"/>
                  </a:lnTo>
                  <a:lnTo>
                    <a:pt x="1882" y="423"/>
                  </a:lnTo>
                  <a:lnTo>
                    <a:pt x="1878" y="428"/>
                  </a:lnTo>
                  <a:lnTo>
                    <a:pt x="1867" y="439"/>
                  </a:lnTo>
                  <a:lnTo>
                    <a:pt x="1851" y="450"/>
                  </a:lnTo>
                  <a:lnTo>
                    <a:pt x="1835" y="462"/>
                  </a:lnTo>
                  <a:lnTo>
                    <a:pt x="1815" y="473"/>
                  </a:lnTo>
                  <a:lnTo>
                    <a:pt x="1795" y="483"/>
                  </a:lnTo>
                  <a:lnTo>
                    <a:pt x="1773" y="493"/>
                  </a:lnTo>
                  <a:lnTo>
                    <a:pt x="1752" y="501"/>
                  </a:lnTo>
                  <a:lnTo>
                    <a:pt x="1752" y="501"/>
                  </a:lnTo>
                  <a:lnTo>
                    <a:pt x="1730" y="507"/>
                  </a:lnTo>
                  <a:lnTo>
                    <a:pt x="1710" y="512"/>
                  </a:lnTo>
                  <a:lnTo>
                    <a:pt x="1691" y="514"/>
                  </a:lnTo>
                  <a:lnTo>
                    <a:pt x="1668" y="515"/>
                  </a:lnTo>
                  <a:lnTo>
                    <a:pt x="1668" y="515"/>
                  </a:lnTo>
                  <a:lnTo>
                    <a:pt x="1648" y="515"/>
                  </a:lnTo>
                  <a:lnTo>
                    <a:pt x="1641" y="515"/>
                  </a:lnTo>
                  <a:lnTo>
                    <a:pt x="1641" y="515"/>
                  </a:lnTo>
                  <a:lnTo>
                    <a:pt x="1646" y="519"/>
                  </a:lnTo>
                  <a:lnTo>
                    <a:pt x="1655" y="522"/>
                  </a:lnTo>
                  <a:lnTo>
                    <a:pt x="1675" y="530"/>
                  </a:lnTo>
                  <a:lnTo>
                    <a:pt x="1675" y="530"/>
                  </a:lnTo>
                  <a:lnTo>
                    <a:pt x="1685" y="531"/>
                  </a:lnTo>
                  <a:lnTo>
                    <a:pt x="1695" y="531"/>
                  </a:lnTo>
                  <a:lnTo>
                    <a:pt x="1695" y="531"/>
                  </a:lnTo>
                  <a:lnTo>
                    <a:pt x="1717" y="530"/>
                  </a:lnTo>
                  <a:lnTo>
                    <a:pt x="1738" y="526"/>
                  </a:lnTo>
                  <a:lnTo>
                    <a:pt x="1738" y="526"/>
                  </a:lnTo>
                  <a:lnTo>
                    <a:pt x="1754" y="521"/>
                  </a:lnTo>
                  <a:lnTo>
                    <a:pt x="1773" y="514"/>
                  </a:lnTo>
                  <a:lnTo>
                    <a:pt x="1793" y="506"/>
                  </a:lnTo>
                  <a:lnTo>
                    <a:pt x="1811" y="498"/>
                  </a:lnTo>
                  <a:lnTo>
                    <a:pt x="1811" y="498"/>
                  </a:lnTo>
                  <a:lnTo>
                    <a:pt x="1848" y="478"/>
                  </a:lnTo>
                  <a:lnTo>
                    <a:pt x="1886" y="455"/>
                  </a:lnTo>
                  <a:lnTo>
                    <a:pt x="1886" y="455"/>
                  </a:lnTo>
                  <a:lnTo>
                    <a:pt x="1894" y="450"/>
                  </a:lnTo>
                  <a:lnTo>
                    <a:pt x="1899" y="448"/>
                  </a:lnTo>
                  <a:lnTo>
                    <a:pt x="1899" y="448"/>
                  </a:lnTo>
                  <a:lnTo>
                    <a:pt x="1899" y="448"/>
                  </a:lnTo>
                  <a:lnTo>
                    <a:pt x="1899" y="448"/>
                  </a:lnTo>
                  <a:lnTo>
                    <a:pt x="1907" y="457"/>
                  </a:lnTo>
                  <a:lnTo>
                    <a:pt x="1915" y="467"/>
                  </a:lnTo>
                  <a:lnTo>
                    <a:pt x="1923" y="478"/>
                  </a:lnTo>
                  <a:lnTo>
                    <a:pt x="1932" y="487"/>
                  </a:lnTo>
                  <a:lnTo>
                    <a:pt x="1932" y="487"/>
                  </a:lnTo>
                  <a:lnTo>
                    <a:pt x="1941" y="498"/>
                  </a:lnTo>
                  <a:lnTo>
                    <a:pt x="1941" y="498"/>
                  </a:lnTo>
                  <a:lnTo>
                    <a:pt x="1976" y="538"/>
                  </a:lnTo>
                  <a:lnTo>
                    <a:pt x="1999" y="560"/>
                  </a:lnTo>
                  <a:lnTo>
                    <a:pt x="1999" y="560"/>
                  </a:lnTo>
                  <a:lnTo>
                    <a:pt x="2004" y="564"/>
                  </a:lnTo>
                  <a:lnTo>
                    <a:pt x="2007" y="565"/>
                  </a:lnTo>
                  <a:lnTo>
                    <a:pt x="2007" y="565"/>
                  </a:lnTo>
                  <a:lnTo>
                    <a:pt x="2008" y="565"/>
                  </a:lnTo>
                  <a:lnTo>
                    <a:pt x="2010" y="564"/>
                  </a:lnTo>
                  <a:lnTo>
                    <a:pt x="2012" y="559"/>
                  </a:lnTo>
                  <a:lnTo>
                    <a:pt x="2012" y="559"/>
                  </a:lnTo>
                  <a:lnTo>
                    <a:pt x="2011" y="552"/>
                  </a:lnTo>
                  <a:lnTo>
                    <a:pt x="2010" y="548"/>
                  </a:lnTo>
                  <a:lnTo>
                    <a:pt x="2007" y="545"/>
                  </a:lnTo>
                  <a:lnTo>
                    <a:pt x="2000" y="535"/>
                  </a:lnTo>
                  <a:lnTo>
                    <a:pt x="1988" y="524"/>
                  </a:lnTo>
                  <a:lnTo>
                    <a:pt x="1988" y="524"/>
                  </a:lnTo>
                  <a:lnTo>
                    <a:pt x="1946" y="482"/>
                  </a:lnTo>
                  <a:lnTo>
                    <a:pt x="1929" y="466"/>
                  </a:lnTo>
                  <a:lnTo>
                    <a:pt x="1917" y="453"/>
                  </a:lnTo>
                  <a:lnTo>
                    <a:pt x="1917" y="453"/>
                  </a:lnTo>
                  <a:lnTo>
                    <a:pt x="1909" y="440"/>
                  </a:lnTo>
                  <a:lnTo>
                    <a:pt x="1902" y="426"/>
                  </a:lnTo>
                  <a:lnTo>
                    <a:pt x="1902" y="426"/>
                  </a:lnTo>
                  <a:lnTo>
                    <a:pt x="1897" y="415"/>
                  </a:lnTo>
                  <a:lnTo>
                    <a:pt x="1895" y="411"/>
                  </a:lnTo>
                  <a:lnTo>
                    <a:pt x="1893" y="411"/>
                  </a:lnTo>
                  <a:close/>
                  <a:moveTo>
                    <a:pt x="128" y="359"/>
                  </a:moveTo>
                  <a:lnTo>
                    <a:pt x="118" y="362"/>
                  </a:lnTo>
                  <a:lnTo>
                    <a:pt x="118" y="362"/>
                  </a:lnTo>
                  <a:lnTo>
                    <a:pt x="110" y="364"/>
                  </a:lnTo>
                  <a:lnTo>
                    <a:pt x="102" y="368"/>
                  </a:lnTo>
                  <a:lnTo>
                    <a:pt x="96" y="371"/>
                  </a:lnTo>
                  <a:lnTo>
                    <a:pt x="91" y="374"/>
                  </a:lnTo>
                  <a:lnTo>
                    <a:pt x="91" y="374"/>
                  </a:lnTo>
                  <a:lnTo>
                    <a:pt x="90" y="378"/>
                  </a:lnTo>
                  <a:lnTo>
                    <a:pt x="89" y="384"/>
                  </a:lnTo>
                  <a:lnTo>
                    <a:pt x="89" y="384"/>
                  </a:lnTo>
                  <a:lnTo>
                    <a:pt x="85" y="392"/>
                  </a:lnTo>
                  <a:lnTo>
                    <a:pt x="82" y="402"/>
                  </a:lnTo>
                  <a:lnTo>
                    <a:pt x="82" y="402"/>
                  </a:lnTo>
                  <a:lnTo>
                    <a:pt x="79" y="407"/>
                  </a:lnTo>
                  <a:lnTo>
                    <a:pt x="78" y="410"/>
                  </a:lnTo>
                  <a:lnTo>
                    <a:pt x="78" y="413"/>
                  </a:lnTo>
                  <a:lnTo>
                    <a:pt x="81" y="414"/>
                  </a:lnTo>
                  <a:lnTo>
                    <a:pt x="81" y="414"/>
                  </a:lnTo>
                  <a:lnTo>
                    <a:pt x="84" y="413"/>
                  </a:lnTo>
                  <a:lnTo>
                    <a:pt x="84" y="413"/>
                  </a:lnTo>
                  <a:lnTo>
                    <a:pt x="88" y="410"/>
                  </a:lnTo>
                  <a:lnTo>
                    <a:pt x="91" y="407"/>
                  </a:lnTo>
                  <a:lnTo>
                    <a:pt x="95" y="402"/>
                  </a:lnTo>
                  <a:lnTo>
                    <a:pt x="99" y="395"/>
                  </a:lnTo>
                  <a:lnTo>
                    <a:pt x="99" y="395"/>
                  </a:lnTo>
                  <a:lnTo>
                    <a:pt x="103" y="388"/>
                  </a:lnTo>
                  <a:lnTo>
                    <a:pt x="105" y="387"/>
                  </a:lnTo>
                  <a:lnTo>
                    <a:pt x="107" y="387"/>
                  </a:lnTo>
                  <a:lnTo>
                    <a:pt x="107" y="387"/>
                  </a:lnTo>
                  <a:lnTo>
                    <a:pt x="112" y="388"/>
                  </a:lnTo>
                  <a:lnTo>
                    <a:pt x="118" y="392"/>
                  </a:lnTo>
                  <a:lnTo>
                    <a:pt x="123" y="398"/>
                  </a:lnTo>
                  <a:lnTo>
                    <a:pt x="125" y="401"/>
                  </a:lnTo>
                  <a:lnTo>
                    <a:pt x="125" y="402"/>
                  </a:lnTo>
                  <a:lnTo>
                    <a:pt x="125" y="402"/>
                  </a:lnTo>
                  <a:lnTo>
                    <a:pt x="123" y="408"/>
                  </a:lnTo>
                  <a:lnTo>
                    <a:pt x="116" y="420"/>
                  </a:lnTo>
                  <a:lnTo>
                    <a:pt x="116" y="420"/>
                  </a:lnTo>
                  <a:lnTo>
                    <a:pt x="110" y="429"/>
                  </a:lnTo>
                  <a:lnTo>
                    <a:pt x="107" y="435"/>
                  </a:lnTo>
                  <a:lnTo>
                    <a:pt x="105" y="440"/>
                  </a:lnTo>
                  <a:lnTo>
                    <a:pt x="107" y="440"/>
                  </a:lnTo>
                  <a:lnTo>
                    <a:pt x="108" y="441"/>
                  </a:lnTo>
                  <a:lnTo>
                    <a:pt x="108" y="441"/>
                  </a:lnTo>
                  <a:lnTo>
                    <a:pt x="114" y="439"/>
                  </a:lnTo>
                  <a:lnTo>
                    <a:pt x="114" y="439"/>
                  </a:lnTo>
                  <a:lnTo>
                    <a:pt x="117" y="435"/>
                  </a:lnTo>
                  <a:lnTo>
                    <a:pt x="122" y="431"/>
                  </a:lnTo>
                  <a:lnTo>
                    <a:pt x="125" y="426"/>
                  </a:lnTo>
                  <a:lnTo>
                    <a:pt x="130" y="418"/>
                  </a:lnTo>
                  <a:lnTo>
                    <a:pt x="130" y="418"/>
                  </a:lnTo>
                  <a:lnTo>
                    <a:pt x="133" y="414"/>
                  </a:lnTo>
                  <a:lnTo>
                    <a:pt x="134" y="413"/>
                  </a:lnTo>
                  <a:lnTo>
                    <a:pt x="135" y="413"/>
                  </a:lnTo>
                  <a:lnTo>
                    <a:pt x="135" y="413"/>
                  </a:lnTo>
                  <a:lnTo>
                    <a:pt x="137" y="413"/>
                  </a:lnTo>
                  <a:lnTo>
                    <a:pt x="138" y="415"/>
                  </a:lnTo>
                  <a:lnTo>
                    <a:pt x="144" y="422"/>
                  </a:lnTo>
                  <a:lnTo>
                    <a:pt x="144" y="422"/>
                  </a:lnTo>
                  <a:lnTo>
                    <a:pt x="149" y="429"/>
                  </a:lnTo>
                  <a:lnTo>
                    <a:pt x="150" y="430"/>
                  </a:lnTo>
                  <a:lnTo>
                    <a:pt x="150" y="431"/>
                  </a:lnTo>
                  <a:lnTo>
                    <a:pt x="150" y="431"/>
                  </a:lnTo>
                  <a:lnTo>
                    <a:pt x="138" y="450"/>
                  </a:lnTo>
                  <a:lnTo>
                    <a:pt x="134" y="457"/>
                  </a:lnTo>
                  <a:lnTo>
                    <a:pt x="131" y="462"/>
                  </a:lnTo>
                  <a:lnTo>
                    <a:pt x="131" y="462"/>
                  </a:lnTo>
                  <a:lnTo>
                    <a:pt x="133" y="465"/>
                  </a:lnTo>
                  <a:lnTo>
                    <a:pt x="134" y="465"/>
                  </a:lnTo>
                  <a:lnTo>
                    <a:pt x="134" y="465"/>
                  </a:lnTo>
                  <a:lnTo>
                    <a:pt x="137" y="465"/>
                  </a:lnTo>
                  <a:lnTo>
                    <a:pt x="142" y="461"/>
                  </a:lnTo>
                  <a:lnTo>
                    <a:pt x="142" y="461"/>
                  </a:lnTo>
                  <a:lnTo>
                    <a:pt x="147" y="456"/>
                  </a:lnTo>
                  <a:lnTo>
                    <a:pt x="151" y="450"/>
                  </a:lnTo>
                  <a:lnTo>
                    <a:pt x="159" y="440"/>
                  </a:lnTo>
                  <a:lnTo>
                    <a:pt x="159" y="440"/>
                  </a:lnTo>
                  <a:lnTo>
                    <a:pt x="162" y="443"/>
                  </a:lnTo>
                  <a:lnTo>
                    <a:pt x="169" y="450"/>
                  </a:lnTo>
                  <a:lnTo>
                    <a:pt x="175" y="457"/>
                  </a:lnTo>
                  <a:lnTo>
                    <a:pt x="177" y="462"/>
                  </a:lnTo>
                  <a:lnTo>
                    <a:pt x="177" y="462"/>
                  </a:lnTo>
                  <a:lnTo>
                    <a:pt x="144" y="515"/>
                  </a:lnTo>
                  <a:lnTo>
                    <a:pt x="110" y="568"/>
                  </a:lnTo>
                  <a:lnTo>
                    <a:pt x="110" y="568"/>
                  </a:lnTo>
                  <a:lnTo>
                    <a:pt x="109" y="568"/>
                  </a:lnTo>
                  <a:lnTo>
                    <a:pt x="109" y="568"/>
                  </a:lnTo>
                  <a:lnTo>
                    <a:pt x="104" y="567"/>
                  </a:lnTo>
                  <a:lnTo>
                    <a:pt x="97" y="564"/>
                  </a:lnTo>
                  <a:lnTo>
                    <a:pt x="97" y="564"/>
                  </a:lnTo>
                  <a:lnTo>
                    <a:pt x="91" y="560"/>
                  </a:lnTo>
                  <a:lnTo>
                    <a:pt x="88" y="558"/>
                  </a:lnTo>
                  <a:lnTo>
                    <a:pt x="86" y="555"/>
                  </a:lnTo>
                  <a:lnTo>
                    <a:pt x="86" y="553"/>
                  </a:lnTo>
                  <a:lnTo>
                    <a:pt x="86" y="553"/>
                  </a:lnTo>
                  <a:lnTo>
                    <a:pt x="89" y="546"/>
                  </a:lnTo>
                  <a:lnTo>
                    <a:pt x="91" y="540"/>
                  </a:lnTo>
                  <a:lnTo>
                    <a:pt x="95" y="533"/>
                  </a:lnTo>
                  <a:lnTo>
                    <a:pt x="96" y="526"/>
                  </a:lnTo>
                  <a:lnTo>
                    <a:pt x="96" y="526"/>
                  </a:lnTo>
                  <a:lnTo>
                    <a:pt x="95" y="524"/>
                  </a:lnTo>
                  <a:lnTo>
                    <a:pt x="92" y="524"/>
                  </a:lnTo>
                  <a:lnTo>
                    <a:pt x="92" y="524"/>
                  </a:lnTo>
                  <a:lnTo>
                    <a:pt x="90" y="525"/>
                  </a:lnTo>
                  <a:lnTo>
                    <a:pt x="86" y="527"/>
                  </a:lnTo>
                  <a:lnTo>
                    <a:pt x="84" y="531"/>
                  </a:lnTo>
                  <a:lnTo>
                    <a:pt x="83" y="535"/>
                  </a:lnTo>
                  <a:lnTo>
                    <a:pt x="83" y="535"/>
                  </a:lnTo>
                  <a:lnTo>
                    <a:pt x="78" y="545"/>
                  </a:lnTo>
                  <a:lnTo>
                    <a:pt x="76" y="548"/>
                  </a:lnTo>
                  <a:lnTo>
                    <a:pt x="72" y="550"/>
                  </a:lnTo>
                  <a:lnTo>
                    <a:pt x="72" y="550"/>
                  </a:lnTo>
                  <a:lnTo>
                    <a:pt x="69" y="548"/>
                  </a:lnTo>
                  <a:lnTo>
                    <a:pt x="64" y="546"/>
                  </a:lnTo>
                  <a:lnTo>
                    <a:pt x="64" y="546"/>
                  </a:lnTo>
                  <a:lnTo>
                    <a:pt x="58" y="544"/>
                  </a:lnTo>
                  <a:lnTo>
                    <a:pt x="56" y="540"/>
                  </a:lnTo>
                  <a:lnTo>
                    <a:pt x="55" y="538"/>
                  </a:lnTo>
                  <a:lnTo>
                    <a:pt x="56" y="534"/>
                  </a:lnTo>
                  <a:lnTo>
                    <a:pt x="56" y="534"/>
                  </a:lnTo>
                  <a:lnTo>
                    <a:pt x="61" y="521"/>
                  </a:lnTo>
                  <a:lnTo>
                    <a:pt x="63" y="514"/>
                  </a:lnTo>
                  <a:lnTo>
                    <a:pt x="63" y="509"/>
                  </a:lnTo>
                  <a:lnTo>
                    <a:pt x="63" y="509"/>
                  </a:lnTo>
                  <a:lnTo>
                    <a:pt x="62" y="507"/>
                  </a:lnTo>
                  <a:lnTo>
                    <a:pt x="59" y="507"/>
                  </a:lnTo>
                  <a:lnTo>
                    <a:pt x="59" y="507"/>
                  </a:lnTo>
                  <a:lnTo>
                    <a:pt x="56" y="507"/>
                  </a:lnTo>
                  <a:lnTo>
                    <a:pt x="53" y="509"/>
                  </a:lnTo>
                  <a:lnTo>
                    <a:pt x="53" y="509"/>
                  </a:lnTo>
                  <a:lnTo>
                    <a:pt x="50" y="514"/>
                  </a:lnTo>
                  <a:lnTo>
                    <a:pt x="48" y="522"/>
                  </a:lnTo>
                  <a:lnTo>
                    <a:pt x="48" y="522"/>
                  </a:lnTo>
                  <a:lnTo>
                    <a:pt x="46" y="530"/>
                  </a:lnTo>
                  <a:lnTo>
                    <a:pt x="44" y="532"/>
                  </a:lnTo>
                  <a:lnTo>
                    <a:pt x="44" y="532"/>
                  </a:lnTo>
                  <a:lnTo>
                    <a:pt x="43" y="532"/>
                  </a:lnTo>
                  <a:lnTo>
                    <a:pt x="43" y="532"/>
                  </a:lnTo>
                  <a:lnTo>
                    <a:pt x="40" y="532"/>
                  </a:lnTo>
                  <a:lnTo>
                    <a:pt x="36" y="530"/>
                  </a:lnTo>
                  <a:lnTo>
                    <a:pt x="26" y="522"/>
                  </a:lnTo>
                  <a:lnTo>
                    <a:pt x="26" y="522"/>
                  </a:lnTo>
                  <a:lnTo>
                    <a:pt x="24" y="520"/>
                  </a:lnTo>
                  <a:lnTo>
                    <a:pt x="23" y="514"/>
                  </a:lnTo>
                  <a:lnTo>
                    <a:pt x="24" y="507"/>
                  </a:lnTo>
                  <a:lnTo>
                    <a:pt x="25" y="496"/>
                  </a:lnTo>
                  <a:lnTo>
                    <a:pt x="25" y="496"/>
                  </a:lnTo>
                  <a:lnTo>
                    <a:pt x="26" y="488"/>
                  </a:lnTo>
                  <a:lnTo>
                    <a:pt x="27" y="483"/>
                  </a:lnTo>
                  <a:lnTo>
                    <a:pt x="27" y="483"/>
                  </a:lnTo>
                  <a:lnTo>
                    <a:pt x="25" y="482"/>
                  </a:lnTo>
                  <a:lnTo>
                    <a:pt x="22" y="481"/>
                  </a:lnTo>
                  <a:lnTo>
                    <a:pt x="22" y="481"/>
                  </a:lnTo>
                  <a:lnTo>
                    <a:pt x="14" y="482"/>
                  </a:lnTo>
                  <a:lnTo>
                    <a:pt x="6" y="486"/>
                  </a:lnTo>
                  <a:lnTo>
                    <a:pt x="6" y="486"/>
                  </a:lnTo>
                  <a:lnTo>
                    <a:pt x="1" y="489"/>
                  </a:lnTo>
                  <a:lnTo>
                    <a:pt x="0" y="493"/>
                  </a:lnTo>
                  <a:lnTo>
                    <a:pt x="0" y="496"/>
                  </a:lnTo>
                  <a:lnTo>
                    <a:pt x="3" y="499"/>
                  </a:lnTo>
                  <a:lnTo>
                    <a:pt x="3" y="499"/>
                  </a:lnTo>
                  <a:lnTo>
                    <a:pt x="9" y="509"/>
                  </a:lnTo>
                  <a:lnTo>
                    <a:pt x="13" y="520"/>
                  </a:lnTo>
                  <a:lnTo>
                    <a:pt x="9" y="530"/>
                  </a:lnTo>
                  <a:lnTo>
                    <a:pt x="9" y="530"/>
                  </a:lnTo>
                  <a:lnTo>
                    <a:pt x="4" y="538"/>
                  </a:lnTo>
                  <a:lnTo>
                    <a:pt x="3" y="540"/>
                  </a:lnTo>
                  <a:lnTo>
                    <a:pt x="3" y="543"/>
                  </a:lnTo>
                  <a:lnTo>
                    <a:pt x="5" y="544"/>
                  </a:lnTo>
                  <a:lnTo>
                    <a:pt x="7" y="544"/>
                  </a:lnTo>
                  <a:lnTo>
                    <a:pt x="16" y="545"/>
                  </a:lnTo>
                  <a:lnTo>
                    <a:pt x="16" y="545"/>
                  </a:lnTo>
                  <a:lnTo>
                    <a:pt x="24" y="545"/>
                  </a:lnTo>
                  <a:lnTo>
                    <a:pt x="30" y="546"/>
                  </a:lnTo>
                  <a:lnTo>
                    <a:pt x="38" y="550"/>
                  </a:lnTo>
                  <a:lnTo>
                    <a:pt x="52" y="557"/>
                  </a:lnTo>
                  <a:lnTo>
                    <a:pt x="52" y="557"/>
                  </a:lnTo>
                  <a:lnTo>
                    <a:pt x="77" y="568"/>
                  </a:lnTo>
                  <a:lnTo>
                    <a:pt x="102" y="581"/>
                  </a:lnTo>
                  <a:lnTo>
                    <a:pt x="102" y="581"/>
                  </a:lnTo>
                  <a:lnTo>
                    <a:pt x="92" y="602"/>
                  </a:lnTo>
                  <a:lnTo>
                    <a:pt x="79" y="620"/>
                  </a:lnTo>
                  <a:lnTo>
                    <a:pt x="79" y="620"/>
                  </a:lnTo>
                  <a:lnTo>
                    <a:pt x="73" y="620"/>
                  </a:lnTo>
                  <a:lnTo>
                    <a:pt x="65" y="622"/>
                  </a:lnTo>
                  <a:lnTo>
                    <a:pt x="63" y="623"/>
                  </a:lnTo>
                  <a:lnTo>
                    <a:pt x="62" y="624"/>
                  </a:lnTo>
                  <a:lnTo>
                    <a:pt x="62" y="626"/>
                  </a:lnTo>
                  <a:lnTo>
                    <a:pt x="64" y="630"/>
                  </a:lnTo>
                  <a:lnTo>
                    <a:pt x="64" y="630"/>
                  </a:lnTo>
                  <a:lnTo>
                    <a:pt x="71" y="641"/>
                  </a:lnTo>
                  <a:lnTo>
                    <a:pt x="77" y="652"/>
                  </a:lnTo>
                  <a:lnTo>
                    <a:pt x="83" y="663"/>
                  </a:lnTo>
                  <a:lnTo>
                    <a:pt x="90" y="674"/>
                  </a:lnTo>
                  <a:lnTo>
                    <a:pt x="90" y="674"/>
                  </a:lnTo>
                  <a:lnTo>
                    <a:pt x="95" y="676"/>
                  </a:lnTo>
                  <a:lnTo>
                    <a:pt x="99" y="676"/>
                  </a:lnTo>
                  <a:lnTo>
                    <a:pt x="99" y="676"/>
                  </a:lnTo>
                  <a:lnTo>
                    <a:pt x="104" y="676"/>
                  </a:lnTo>
                  <a:lnTo>
                    <a:pt x="107" y="674"/>
                  </a:lnTo>
                  <a:lnTo>
                    <a:pt x="107" y="674"/>
                  </a:lnTo>
                  <a:lnTo>
                    <a:pt x="107" y="669"/>
                  </a:lnTo>
                  <a:lnTo>
                    <a:pt x="107" y="663"/>
                  </a:lnTo>
                  <a:lnTo>
                    <a:pt x="104" y="658"/>
                  </a:lnTo>
                  <a:lnTo>
                    <a:pt x="102" y="652"/>
                  </a:lnTo>
                  <a:lnTo>
                    <a:pt x="91" y="631"/>
                  </a:lnTo>
                  <a:lnTo>
                    <a:pt x="91" y="631"/>
                  </a:lnTo>
                  <a:lnTo>
                    <a:pt x="104" y="604"/>
                  </a:lnTo>
                  <a:lnTo>
                    <a:pt x="118" y="578"/>
                  </a:lnTo>
                  <a:lnTo>
                    <a:pt x="134" y="552"/>
                  </a:lnTo>
                  <a:lnTo>
                    <a:pt x="150" y="527"/>
                  </a:lnTo>
                  <a:lnTo>
                    <a:pt x="185" y="478"/>
                  </a:lnTo>
                  <a:lnTo>
                    <a:pt x="218" y="429"/>
                  </a:lnTo>
                  <a:lnTo>
                    <a:pt x="218" y="429"/>
                  </a:lnTo>
                  <a:lnTo>
                    <a:pt x="221" y="427"/>
                  </a:lnTo>
                  <a:lnTo>
                    <a:pt x="222" y="426"/>
                  </a:lnTo>
                  <a:lnTo>
                    <a:pt x="222" y="426"/>
                  </a:lnTo>
                  <a:lnTo>
                    <a:pt x="225" y="427"/>
                  </a:lnTo>
                  <a:lnTo>
                    <a:pt x="226" y="428"/>
                  </a:lnTo>
                  <a:lnTo>
                    <a:pt x="227" y="433"/>
                  </a:lnTo>
                  <a:lnTo>
                    <a:pt x="229" y="443"/>
                  </a:lnTo>
                  <a:lnTo>
                    <a:pt x="229" y="443"/>
                  </a:lnTo>
                  <a:lnTo>
                    <a:pt x="231" y="449"/>
                  </a:lnTo>
                  <a:lnTo>
                    <a:pt x="233" y="452"/>
                  </a:lnTo>
                  <a:lnTo>
                    <a:pt x="233" y="452"/>
                  </a:lnTo>
                  <a:lnTo>
                    <a:pt x="234" y="450"/>
                  </a:lnTo>
                  <a:lnTo>
                    <a:pt x="235" y="448"/>
                  </a:lnTo>
                  <a:lnTo>
                    <a:pt x="240" y="440"/>
                  </a:lnTo>
                  <a:lnTo>
                    <a:pt x="240" y="440"/>
                  </a:lnTo>
                  <a:lnTo>
                    <a:pt x="246" y="428"/>
                  </a:lnTo>
                  <a:lnTo>
                    <a:pt x="254" y="416"/>
                  </a:lnTo>
                  <a:lnTo>
                    <a:pt x="254" y="416"/>
                  </a:lnTo>
                  <a:lnTo>
                    <a:pt x="259" y="408"/>
                  </a:lnTo>
                  <a:lnTo>
                    <a:pt x="261" y="403"/>
                  </a:lnTo>
                  <a:lnTo>
                    <a:pt x="261" y="401"/>
                  </a:lnTo>
                  <a:lnTo>
                    <a:pt x="260" y="400"/>
                  </a:lnTo>
                  <a:lnTo>
                    <a:pt x="257" y="397"/>
                  </a:lnTo>
                  <a:lnTo>
                    <a:pt x="257" y="397"/>
                  </a:lnTo>
                  <a:lnTo>
                    <a:pt x="248" y="396"/>
                  </a:lnTo>
                  <a:lnTo>
                    <a:pt x="248" y="396"/>
                  </a:lnTo>
                  <a:lnTo>
                    <a:pt x="239" y="397"/>
                  </a:lnTo>
                  <a:lnTo>
                    <a:pt x="225" y="402"/>
                  </a:lnTo>
                  <a:lnTo>
                    <a:pt x="225" y="402"/>
                  </a:lnTo>
                  <a:lnTo>
                    <a:pt x="216" y="405"/>
                  </a:lnTo>
                  <a:lnTo>
                    <a:pt x="213" y="408"/>
                  </a:lnTo>
                  <a:lnTo>
                    <a:pt x="212" y="410"/>
                  </a:lnTo>
                  <a:lnTo>
                    <a:pt x="209" y="415"/>
                  </a:lnTo>
                  <a:lnTo>
                    <a:pt x="209" y="415"/>
                  </a:lnTo>
                  <a:lnTo>
                    <a:pt x="196" y="436"/>
                  </a:lnTo>
                  <a:lnTo>
                    <a:pt x="190" y="446"/>
                  </a:lnTo>
                  <a:lnTo>
                    <a:pt x="187" y="449"/>
                  </a:lnTo>
                  <a:lnTo>
                    <a:pt x="187" y="449"/>
                  </a:lnTo>
                  <a:lnTo>
                    <a:pt x="186" y="449"/>
                  </a:lnTo>
                  <a:lnTo>
                    <a:pt x="186" y="449"/>
                  </a:lnTo>
                  <a:lnTo>
                    <a:pt x="183" y="447"/>
                  </a:lnTo>
                  <a:lnTo>
                    <a:pt x="177" y="440"/>
                  </a:lnTo>
                  <a:lnTo>
                    <a:pt x="163" y="421"/>
                  </a:lnTo>
                  <a:lnTo>
                    <a:pt x="148" y="401"/>
                  </a:lnTo>
                  <a:lnTo>
                    <a:pt x="138" y="385"/>
                  </a:lnTo>
                  <a:lnTo>
                    <a:pt x="138" y="385"/>
                  </a:lnTo>
                  <a:lnTo>
                    <a:pt x="135" y="377"/>
                  </a:lnTo>
                  <a:lnTo>
                    <a:pt x="134" y="371"/>
                  </a:lnTo>
                  <a:lnTo>
                    <a:pt x="134" y="371"/>
                  </a:lnTo>
                  <a:lnTo>
                    <a:pt x="133" y="366"/>
                  </a:lnTo>
                  <a:lnTo>
                    <a:pt x="130" y="363"/>
                  </a:lnTo>
                  <a:lnTo>
                    <a:pt x="128" y="359"/>
                  </a:lnTo>
                  <a:close/>
                  <a:moveTo>
                    <a:pt x="1451" y="111"/>
                  </a:moveTo>
                  <a:lnTo>
                    <a:pt x="1451" y="111"/>
                  </a:lnTo>
                  <a:lnTo>
                    <a:pt x="1453" y="111"/>
                  </a:lnTo>
                  <a:lnTo>
                    <a:pt x="1454" y="110"/>
                  </a:lnTo>
                  <a:lnTo>
                    <a:pt x="1456" y="109"/>
                  </a:lnTo>
                  <a:lnTo>
                    <a:pt x="1456" y="105"/>
                  </a:lnTo>
                  <a:lnTo>
                    <a:pt x="1456" y="105"/>
                  </a:lnTo>
                  <a:lnTo>
                    <a:pt x="1454" y="101"/>
                  </a:lnTo>
                  <a:lnTo>
                    <a:pt x="1452" y="97"/>
                  </a:lnTo>
                  <a:lnTo>
                    <a:pt x="1446" y="95"/>
                  </a:lnTo>
                  <a:lnTo>
                    <a:pt x="1439" y="92"/>
                  </a:lnTo>
                  <a:lnTo>
                    <a:pt x="1439" y="92"/>
                  </a:lnTo>
                  <a:lnTo>
                    <a:pt x="1425" y="90"/>
                  </a:lnTo>
                  <a:lnTo>
                    <a:pt x="1421" y="88"/>
                  </a:lnTo>
                  <a:lnTo>
                    <a:pt x="1420" y="85"/>
                  </a:lnTo>
                  <a:lnTo>
                    <a:pt x="1420" y="85"/>
                  </a:lnTo>
                  <a:lnTo>
                    <a:pt x="1427" y="66"/>
                  </a:lnTo>
                  <a:lnTo>
                    <a:pt x="1427" y="66"/>
                  </a:lnTo>
                  <a:lnTo>
                    <a:pt x="1428" y="63"/>
                  </a:lnTo>
                  <a:lnTo>
                    <a:pt x="1430" y="61"/>
                  </a:lnTo>
                  <a:lnTo>
                    <a:pt x="1431" y="59"/>
                  </a:lnTo>
                  <a:lnTo>
                    <a:pt x="1433" y="59"/>
                  </a:lnTo>
                  <a:lnTo>
                    <a:pt x="1433" y="59"/>
                  </a:lnTo>
                  <a:lnTo>
                    <a:pt x="1439" y="59"/>
                  </a:lnTo>
                  <a:lnTo>
                    <a:pt x="1439" y="59"/>
                  </a:lnTo>
                  <a:lnTo>
                    <a:pt x="1450" y="61"/>
                  </a:lnTo>
                  <a:lnTo>
                    <a:pt x="1461" y="63"/>
                  </a:lnTo>
                  <a:lnTo>
                    <a:pt x="1466" y="64"/>
                  </a:lnTo>
                  <a:lnTo>
                    <a:pt x="1471" y="66"/>
                  </a:lnTo>
                  <a:lnTo>
                    <a:pt x="1474" y="70"/>
                  </a:lnTo>
                  <a:lnTo>
                    <a:pt x="1478" y="75"/>
                  </a:lnTo>
                  <a:lnTo>
                    <a:pt x="1478" y="75"/>
                  </a:lnTo>
                  <a:lnTo>
                    <a:pt x="1478" y="81"/>
                  </a:lnTo>
                  <a:lnTo>
                    <a:pt x="1478" y="88"/>
                  </a:lnTo>
                  <a:lnTo>
                    <a:pt x="1474" y="100"/>
                  </a:lnTo>
                  <a:lnTo>
                    <a:pt x="1469" y="120"/>
                  </a:lnTo>
                  <a:lnTo>
                    <a:pt x="1469" y="120"/>
                  </a:lnTo>
                  <a:lnTo>
                    <a:pt x="1463" y="139"/>
                  </a:lnTo>
                  <a:lnTo>
                    <a:pt x="1463" y="139"/>
                  </a:lnTo>
                  <a:lnTo>
                    <a:pt x="1460" y="148"/>
                  </a:lnTo>
                  <a:lnTo>
                    <a:pt x="1459" y="149"/>
                  </a:lnTo>
                  <a:lnTo>
                    <a:pt x="1458" y="150"/>
                  </a:lnTo>
                  <a:lnTo>
                    <a:pt x="1458" y="150"/>
                  </a:lnTo>
                  <a:lnTo>
                    <a:pt x="1458" y="150"/>
                  </a:lnTo>
                  <a:lnTo>
                    <a:pt x="1458" y="150"/>
                  </a:lnTo>
                  <a:lnTo>
                    <a:pt x="1427" y="143"/>
                  </a:lnTo>
                  <a:lnTo>
                    <a:pt x="1408" y="139"/>
                  </a:lnTo>
                  <a:lnTo>
                    <a:pt x="1399" y="136"/>
                  </a:lnTo>
                  <a:lnTo>
                    <a:pt x="1399" y="136"/>
                  </a:lnTo>
                  <a:lnTo>
                    <a:pt x="1399" y="135"/>
                  </a:lnTo>
                  <a:lnTo>
                    <a:pt x="1399" y="133"/>
                  </a:lnTo>
                  <a:lnTo>
                    <a:pt x="1399" y="133"/>
                  </a:lnTo>
                  <a:lnTo>
                    <a:pt x="1406" y="118"/>
                  </a:lnTo>
                  <a:lnTo>
                    <a:pt x="1409" y="111"/>
                  </a:lnTo>
                  <a:lnTo>
                    <a:pt x="1413" y="104"/>
                  </a:lnTo>
                  <a:lnTo>
                    <a:pt x="1413" y="104"/>
                  </a:lnTo>
                  <a:lnTo>
                    <a:pt x="1433" y="109"/>
                  </a:lnTo>
                  <a:lnTo>
                    <a:pt x="1433" y="109"/>
                  </a:lnTo>
                  <a:lnTo>
                    <a:pt x="1444" y="111"/>
                  </a:lnTo>
                  <a:lnTo>
                    <a:pt x="1451" y="111"/>
                  </a:lnTo>
                  <a:close/>
                  <a:moveTo>
                    <a:pt x="1415" y="38"/>
                  </a:moveTo>
                  <a:lnTo>
                    <a:pt x="1415" y="38"/>
                  </a:lnTo>
                  <a:lnTo>
                    <a:pt x="1413" y="39"/>
                  </a:lnTo>
                  <a:lnTo>
                    <a:pt x="1412" y="40"/>
                  </a:lnTo>
                  <a:lnTo>
                    <a:pt x="1412" y="50"/>
                  </a:lnTo>
                  <a:lnTo>
                    <a:pt x="1412" y="50"/>
                  </a:lnTo>
                  <a:lnTo>
                    <a:pt x="1412" y="57"/>
                  </a:lnTo>
                  <a:lnTo>
                    <a:pt x="1411" y="64"/>
                  </a:lnTo>
                  <a:lnTo>
                    <a:pt x="1406" y="76"/>
                  </a:lnTo>
                  <a:lnTo>
                    <a:pt x="1396" y="97"/>
                  </a:lnTo>
                  <a:lnTo>
                    <a:pt x="1396" y="97"/>
                  </a:lnTo>
                  <a:lnTo>
                    <a:pt x="1380" y="139"/>
                  </a:lnTo>
                  <a:lnTo>
                    <a:pt x="1379" y="144"/>
                  </a:lnTo>
                  <a:lnTo>
                    <a:pt x="1379" y="148"/>
                  </a:lnTo>
                  <a:lnTo>
                    <a:pt x="1379" y="148"/>
                  </a:lnTo>
                  <a:lnTo>
                    <a:pt x="1381" y="152"/>
                  </a:lnTo>
                  <a:lnTo>
                    <a:pt x="1385" y="153"/>
                  </a:lnTo>
                  <a:lnTo>
                    <a:pt x="1385" y="153"/>
                  </a:lnTo>
                  <a:lnTo>
                    <a:pt x="1387" y="153"/>
                  </a:lnTo>
                  <a:lnTo>
                    <a:pt x="1388" y="152"/>
                  </a:lnTo>
                  <a:lnTo>
                    <a:pt x="1388" y="152"/>
                  </a:lnTo>
                  <a:lnTo>
                    <a:pt x="1392" y="149"/>
                  </a:lnTo>
                  <a:lnTo>
                    <a:pt x="1394" y="149"/>
                  </a:lnTo>
                  <a:lnTo>
                    <a:pt x="1394" y="149"/>
                  </a:lnTo>
                  <a:lnTo>
                    <a:pt x="1399" y="149"/>
                  </a:lnTo>
                  <a:lnTo>
                    <a:pt x="1399" y="149"/>
                  </a:lnTo>
                  <a:lnTo>
                    <a:pt x="1411" y="153"/>
                  </a:lnTo>
                  <a:lnTo>
                    <a:pt x="1430" y="159"/>
                  </a:lnTo>
                  <a:lnTo>
                    <a:pt x="1446" y="165"/>
                  </a:lnTo>
                  <a:lnTo>
                    <a:pt x="1453" y="168"/>
                  </a:lnTo>
                  <a:lnTo>
                    <a:pt x="1453" y="168"/>
                  </a:lnTo>
                  <a:lnTo>
                    <a:pt x="1439" y="207"/>
                  </a:lnTo>
                  <a:lnTo>
                    <a:pt x="1425" y="246"/>
                  </a:lnTo>
                  <a:lnTo>
                    <a:pt x="1409" y="284"/>
                  </a:lnTo>
                  <a:lnTo>
                    <a:pt x="1393" y="322"/>
                  </a:lnTo>
                  <a:lnTo>
                    <a:pt x="1393" y="322"/>
                  </a:lnTo>
                  <a:lnTo>
                    <a:pt x="1391" y="322"/>
                  </a:lnTo>
                  <a:lnTo>
                    <a:pt x="1391" y="322"/>
                  </a:lnTo>
                  <a:lnTo>
                    <a:pt x="1387" y="322"/>
                  </a:lnTo>
                  <a:lnTo>
                    <a:pt x="1384" y="320"/>
                  </a:lnTo>
                  <a:lnTo>
                    <a:pt x="1375" y="313"/>
                  </a:lnTo>
                  <a:lnTo>
                    <a:pt x="1375" y="313"/>
                  </a:lnTo>
                  <a:lnTo>
                    <a:pt x="1363" y="305"/>
                  </a:lnTo>
                  <a:lnTo>
                    <a:pt x="1360" y="303"/>
                  </a:lnTo>
                  <a:lnTo>
                    <a:pt x="1358" y="303"/>
                  </a:lnTo>
                  <a:lnTo>
                    <a:pt x="1358" y="303"/>
                  </a:lnTo>
                  <a:lnTo>
                    <a:pt x="1356" y="303"/>
                  </a:lnTo>
                  <a:lnTo>
                    <a:pt x="1356" y="305"/>
                  </a:lnTo>
                  <a:lnTo>
                    <a:pt x="1359" y="313"/>
                  </a:lnTo>
                  <a:lnTo>
                    <a:pt x="1359" y="313"/>
                  </a:lnTo>
                  <a:lnTo>
                    <a:pt x="1362" y="323"/>
                  </a:lnTo>
                  <a:lnTo>
                    <a:pt x="1366" y="333"/>
                  </a:lnTo>
                  <a:lnTo>
                    <a:pt x="1368" y="346"/>
                  </a:lnTo>
                  <a:lnTo>
                    <a:pt x="1371" y="358"/>
                  </a:lnTo>
                  <a:lnTo>
                    <a:pt x="1371" y="358"/>
                  </a:lnTo>
                  <a:lnTo>
                    <a:pt x="1373" y="368"/>
                  </a:lnTo>
                  <a:lnTo>
                    <a:pt x="1375" y="370"/>
                  </a:lnTo>
                  <a:lnTo>
                    <a:pt x="1378" y="371"/>
                  </a:lnTo>
                  <a:lnTo>
                    <a:pt x="1378" y="371"/>
                  </a:lnTo>
                  <a:lnTo>
                    <a:pt x="1380" y="370"/>
                  </a:lnTo>
                  <a:lnTo>
                    <a:pt x="1385" y="368"/>
                  </a:lnTo>
                  <a:lnTo>
                    <a:pt x="1385" y="368"/>
                  </a:lnTo>
                  <a:lnTo>
                    <a:pt x="1393" y="363"/>
                  </a:lnTo>
                  <a:lnTo>
                    <a:pt x="1401" y="356"/>
                  </a:lnTo>
                  <a:lnTo>
                    <a:pt x="1408" y="348"/>
                  </a:lnTo>
                  <a:lnTo>
                    <a:pt x="1413" y="339"/>
                  </a:lnTo>
                  <a:lnTo>
                    <a:pt x="1413" y="339"/>
                  </a:lnTo>
                  <a:lnTo>
                    <a:pt x="1422" y="315"/>
                  </a:lnTo>
                  <a:lnTo>
                    <a:pt x="1445" y="239"/>
                  </a:lnTo>
                  <a:lnTo>
                    <a:pt x="1445" y="239"/>
                  </a:lnTo>
                  <a:lnTo>
                    <a:pt x="1454" y="211"/>
                  </a:lnTo>
                  <a:lnTo>
                    <a:pt x="1464" y="182"/>
                  </a:lnTo>
                  <a:lnTo>
                    <a:pt x="1484" y="126"/>
                  </a:lnTo>
                  <a:lnTo>
                    <a:pt x="1484" y="126"/>
                  </a:lnTo>
                  <a:lnTo>
                    <a:pt x="1490" y="114"/>
                  </a:lnTo>
                  <a:lnTo>
                    <a:pt x="1495" y="103"/>
                  </a:lnTo>
                  <a:lnTo>
                    <a:pt x="1502" y="92"/>
                  </a:lnTo>
                  <a:lnTo>
                    <a:pt x="1511" y="83"/>
                  </a:lnTo>
                  <a:lnTo>
                    <a:pt x="1509" y="77"/>
                  </a:lnTo>
                  <a:lnTo>
                    <a:pt x="1509" y="77"/>
                  </a:lnTo>
                  <a:lnTo>
                    <a:pt x="1505" y="71"/>
                  </a:lnTo>
                  <a:lnTo>
                    <a:pt x="1499" y="65"/>
                  </a:lnTo>
                  <a:lnTo>
                    <a:pt x="1492" y="59"/>
                  </a:lnTo>
                  <a:lnTo>
                    <a:pt x="1486" y="53"/>
                  </a:lnTo>
                  <a:lnTo>
                    <a:pt x="1486" y="53"/>
                  </a:lnTo>
                  <a:lnTo>
                    <a:pt x="1479" y="51"/>
                  </a:lnTo>
                  <a:lnTo>
                    <a:pt x="1472" y="50"/>
                  </a:lnTo>
                  <a:lnTo>
                    <a:pt x="1472" y="50"/>
                  </a:lnTo>
                  <a:lnTo>
                    <a:pt x="1470" y="50"/>
                  </a:lnTo>
                  <a:lnTo>
                    <a:pt x="1470" y="50"/>
                  </a:lnTo>
                  <a:lnTo>
                    <a:pt x="1469" y="50"/>
                  </a:lnTo>
                  <a:lnTo>
                    <a:pt x="1469" y="50"/>
                  </a:lnTo>
                  <a:lnTo>
                    <a:pt x="1458" y="50"/>
                  </a:lnTo>
                  <a:lnTo>
                    <a:pt x="1446" y="48"/>
                  </a:lnTo>
                  <a:lnTo>
                    <a:pt x="1434" y="45"/>
                  </a:lnTo>
                  <a:lnTo>
                    <a:pt x="1425" y="42"/>
                  </a:lnTo>
                  <a:lnTo>
                    <a:pt x="1425" y="42"/>
                  </a:lnTo>
                  <a:lnTo>
                    <a:pt x="1419" y="39"/>
                  </a:lnTo>
                  <a:lnTo>
                    <a:pt x="1415" y="38"/>
                  </a:lnTo>
                  <a:close/>
                  <a:moveTo>
                    <a:pt x="591" y="30"/>
                  </a:moveTo>
                  <a:lnTo>
                    <a:pt x="591" y="30"/>
                  </a:lnTo>
                  <a:lnTo>
                    <a:pt x="584" y="31"/>
                  </a:lnTo>
                  <a:lnTo>
                    <a:pt x="579" y="32"/>
                  </a:lnTo>
                  <a:lnTo>
                    <a:pt x="579" y="32"/>
                  </a:lnTo>
                  <a:lnTo>
                    <a:pt x="576" y="35"/>
                  </a:lnTo>
                  <a:lnTo>
                    <a:pt x="576" y="37"/>
                  </a:lnTo>
                  <a:lnTo>
                    <a:pt x="576" y="37"/>
                  </a:lnTo>
                  <a:lnTo>
                    <a:pt x="578" y="42"/>
                  </a:lnTo>
                  <a:lnTo>
                    <a:pt x="584" y="50"/>
                  </a:lnTo>
                  <a:lnTo>
                    <a:pt x="584" y="50"/>
                  </a:lnTo>
                  <a:lnTo>
                    <a:pt x="591" y="58"/>
                  </a:lnTo>
                  <a:lnTo>
                    <a:pt x="597" y="68"/>
                  </a:lnTo>
                  <a:lnTo>
                    <a:pt x="602" y="78"/>
                  </a:lnTo>
                  <a:lnTo>
                    <a:pt x="605" y="91"/>
                  </a:lnTo>
                  <a:lnTo>
                    <a:pt x="605" y="91"/>
                  </a:lnTo>
                  <a:lnTo>
                    <a:pt x="612" y="121"/>
                  </a:lnTo>
                  <a:lnTo>
                    <a:pt x="618" y="144"/>
                  </a:lnTo>
                  <a:lnTo>
                    <a:pt x="618" y="144"/>
                  </a:lnTo>
                  <a:lnTo>
                    <a:pt x="598" y="153"/>
                  </a:lnTo>
                  <a:lnTo>
                    <a:pt x="579" y="162"/>
                  </a:lnTo>
                  <a:lnTo>
                    <a:pt x="559" y="170"/>
                  </a:lnTo>
                  <a:lnTo>
                    <a:pt x="539" y="179"/>
                  </a:lnTo>
                  <a:lnTo>
                    <a:pt x="539" y="179"/>
                  </a:lnTo>
                  <a:lnTo>
                    <a:pt x="532" y="181"/>
                  </a:lnTo>
                  <a:lnTo>
                    <a:pt x="529" y="183"/>
                  </a:lnTo>
                  <a:lnTo>
                    <a:pt x="528" y="185"/>
                  </a:lnTo>
                  <a:lnTo>
                    <a:pt x="528" y="187"/>
                  </a:lnTo>
                  <a:lnTo>
                    <a:pt x="529" y="188"/>
                  </a:lnTo>
                  <a:lnTo>
                    <a:pt x="535" y="192"/>
                  </a:lnTo>
                  <a:lnTo>
                    <a:pt x="535" y="192"/>
                  </a:lnTo>
                  <a:lnTo>
                    <a:pt x="541" y="193"/>
                  </a:lnTo>
                  <a:lnTo>
                    <a:pt x="548" y="194"/>
                  </a:lnTo>
                  <a:lnTo>
                    <a:pt x="548" y="194"/>
                  </a:lnTo>
                  <a:lnTo>
                    <a:pt x="557" y="193"/>
                  </a:lnTo>
                  <a:lnTo>
                    <a:pt x="566" y="190"/>
                  </a:lnTo>
                  <a:lnTo>
                    <a:pt x="566" y="190"/>
                  </a:lnTo>
                  <a:lnTo>
                    <a:pt x="579" y="185"/>
                  </a:lnTo>
                  <a:lnTo>
                    <a:pt x="593" y="177"/>
                  </a:lnTo>
                  <a:lnTo>
                    <a:pt x="606" y="170"/>
                  </a:lnTo>
                  <a:lnTo>
                    <a:pt x="620" y="166"/>
                  </a:lnTo>
                  <a:lnTo>
                    <a:pt x="620" y="166"/>
                  </a:lnTo>
                  <a:lnTo>
                    <a:pt x="622" y="173"/>
                  </a:lnTo>
                  <a:lnTo>
                    <a:pt x="623" y="186"/>
                  </a:lnTo>
                  <a:lnTo>
                    <a:pt x="623" y="202"/>
                  </a:lnTo>
                  <a:lnTo>
                    <a:pt x="622" y="218"/>
                  </a:lnTo>
                  <a:lnTo>
                    <a:pt x="622" y="218"/>
                  </a:lnTo>
                  <a:lnTo>
                    <a:pt x="619" y="232"/>
                  </a:lnTo>
                  <a:lnTo>
                    <a:pt x="616" y="246"/>
                  </a:lnTo>
                  <a:lnTo>
                    <a:pt x="611" y="259"/>
                  </a:lnTo>
                  <a:lnTo>
                    <a:pt x="605" y="273"/>
                  </a:lnTo>
                  <a:lnTo>
                    <a:pt x="597" y="286"/>
                  </a:lnTo>
                  <a:lnTo>
                    <a:pt x="587" y="298"/>
                  </a:lnTo>
                  <a:lnTo>
                    <a:pt x="577" y="311"/>
                  </a:lnTo>
                  <a:lnTo>
                    <a:pt x="564" y="324"/>
                  </a:lnTo>
                  <a:lnTo>
                    <a:pt x="564" y="324"/>
                  </a:lnTo>
                  <a:lnTo>
                    <a:pt x="553" y="336"/>
                  </a:lnTo>
                  <a:lnTo>
                    <a:pt x="548" y="342"/>
                  </a:lnTo>
                  <a:lnTo>
                    <a:pt x="548" y="342"/>
                  </a:lnTo>
                  <a:lnTo>
                    <a:pt x="548" y="343"/>
                  </a:lnTo>
                  <a:lnTo>
                    <a:pt x="551" y="344"/>
                  </a:lnTo>
                  <a:lnTo>
                    <a:pt x="551" y="344"/>
                  </a:lnTo>
                  <a:lnTo>
                    <a:pt x="555" y="342"/>
                  </a:lnTo>
                  <a:lnTo>
                    <a:pt x="566" y="337"/>
                  </a:lnTo>
                  <a:lnTo>
                    <a:pt x="566" y="337"/>
                  </a:lnTo>
                  <a:lnTo>
                    <a:pt x="580" y="329"/>
                  </a:lnTo>
                  <a:lnTo>
                    <a:pt x="594" y="318"/>
                  </a:lnTo>
                  <a:lnTo>
                    <a:pt x="607" y="305"/>
                  </a:lnTo>
                  <a:lnTo>
                    <a:pt x="618" y="292"/>
                  </a:lnTo>
                  <a:lnTo>
                    <a:pt x="618" y="292"/>
                  </a:lnTo>
                  <a:lnTo>
                    <a:pt x="624" y="281"/>
                  </a:lnTo>
                  <a:lnTo>
                    <a:pt x="630" y="271"/>
                  </a:lnTo>
                  <a:lnTo>
                    <a:pt x="635" y="260"/>
                  </a:lnTo>
                  <a:lnTo>
                    <a:pt x="638" y="248"/>
                  </a:lnTo>
                  <a:lnTo>
                    <a:pt x="643" y="226"/>
                  </a:lnTo>
                  <a:lnTo>
                    <a:pt x="646" y="203"/>
                  </a:lnTo>
                  <a:lnTo>
                    <a:pt x="646" y="203"/>
                  </a:lnTo>
                  <a:lnTo>
                    <a:pt x="648" y="201"/>
                  </a:lnTo>
                  <a:lnTo>
                    <a:pt x="648" y="201"/>
                  </a:lnTo>
                  <a:lnTo>
                    <a:pt x="648" y="201"/>
                  </a:lnTo>
                  <a:lnTo>
                    <a:pt x="650" y="202"/>
                  </a:lnTo>
                  <a:lnTo>
                    <a:pt x="655" y="205"/>
                  </a:lnTo>
                  <a:lnTo>
                    <a:pt x="655" y="205"/>
                  </a:lnTo>
                  <a:lnTo>
                    <a:pt x="678" y="226"/>
                  </a:lnTo>
                  <a:lnTo>
                    <a:pt x="703" y="247"/>
                  </a:lnTo>
                  <a:lnTo>
                    <a:pt x="703" y="247"/>
                  </a:lnTo>
                  <a:lnTo>
                    <a:pt x="729" y="267"/>
                  </a:lnTo>
                  <a:lnTo>
                    <a:pt x="749" y="281"/>
                  </a:lnTo>
                  <a:lnTo>
                    <a:pt x="757" y="287"/>
                  </a:lnTo>
                  <a:lnTo>
                    <a:pt x="765" y="291"/>
                  </a:lnTo>
                  <a:lnTo>
                    <a:pt x="770" y="293"/>
                  </a:lnTo>
                  <a:lnTo>
                    <a:pt x="776" y="293"/>
                  </a:lnTo>
                  <a:lnTo>
                    <a:pt x="776" y="293"/>
                  </a:lnTo>
                  <a:lnTo>
                    <a:pt x="783" y="292"/>
                  </a:lnTo>
                  <a:lnTo>
                    <a:pt x="783" y="292"/>
                  </a:lnTo>
                  <a:lnTo>
                    <a:pt x="805" y="287"/>
                  </a:lnTo>
                  <a:lnTo>
                    <a:pt x="831" y="279"/>
                  </a:lnTo>
                  <a:lnTo>
                    <a:pt x="854" y="272"/>
                  </a:lnTo>
                  <a:lnTo>
                    <a:pt x="861" y="270"/>
                  </a:lnTo>
                  <a:lnTo>
                    <a:pt x="864" y="267"/>
                  </a:lnTo>
                  <a:lnTo>
                    <a:pt x="864" y="267"/>
                  </a:lnTo>
                  <a:lnTo>
                    <a:pt x="861" y="266"/>
                  </a:lnTo>
                  <a:lnTo>
                    <a:pt x="854" y="265"/>
                  </a:lnTo>
                  <a:lnTo>
                    <a:pt x="822" y="263"/>
                  </a:lnTo>
                  <a:lnTo>
                    <a:pt x="822" y="263"/>
                  </a:lnTo>
                  <a:lnTo>
                    <a:pt x="800" y="261"/>
                  </a:lnTo>
                  <a:lnTo>
                    <a:pt x="785" y="258"/>
                  </a:lnTo>
                  <a:lnTo>
                    <a:pt x="785" y="258"/>
                  </a:lnTo>
                  <a:lnTo>
                    <a:pt x="770" y="254"/>
                  </a:lnTo>
                  <a:lnTo>
                    <a:pt x="756" y="248"/>
                  </a:lnTo>
                  <a:lnTo>
                    <a:pt x="741" y="242"/>
                  </a:lnTo>
                  <a:lnTo>
                    <a:pt x="727" y="234"/>
                  </a:lnTo>
                  <a:lnTo>
                    <a:pt x="711" y="226"/>
                  </a:lnTo>
                  <a:lnTo>
                    <a:pt x="696" y="216"/>
                  </a:lnTo>
                  <a:lnTo>
                    <a:pt x="682" y="207"/>
                  </a:lnTo>
                  <a:lnTo>
                    <a:pt x="668" y="196"/>
                  </a:lnTo>
                  <a:lnTo>
                    <a:pt x="668" y="196"/>
                  </a:lnTo>
                  <a:lnTo>
                    <a:pt x="657" y="188"/>
                  </a:lnTo>
                  <a:lnTo>
                    <a:pt x="651" y="182"/>
                  </a:lnTo>
                  <a:lnTo>
                    <a:pt x="648" y="177"/>
                  </a:lnTo>
                  <a:lnTo>
                    <a:pt x="645" y="172"/>
                  </a:lnTo>
                  <a:lnTo>
                    <a:pt x="645" y="172"/>
                  </a:lnTo>
                  <a:lnTo>
                    <a:pt x="644" y="161"/>
                  </a:lnTo>
                  <a:lnTo>
                    <a:pt x="643" y="155"/>
                  </a:lnTo>
                  <a:lnTo>
                    <a:pt x="644" y="153"/>
                  </a:lnTo>
                  <a:lnTo>
                    <a:pt x="644" y="153"/>
                  </a:lnTo>
                  <a:lnTo>
                    <a:pt x="695" y="135"/>
                  </a:lnTo>
                  <a:lnTo>
                    <a:pt x="695" y="135"/>
                  </a:lnTo>
                  <a:lnTo>
                    <a:pt x="746" y="118"/>
                  </a:lnTo>
                  <a:lnTo>
                    <a:pt x="755" y="114"/>
                  </a:lnTo>
                  <a:lnTo>
                    <a:pt x="757" y="111"/>
                  </a:lnTo>
                  <a:lnTo>
                    <a:pt x="759" y="110"/>
                  </a:lnTo>
                  <a:lnTo>
                    <a:pt x="759" y="110"/>
                  </a:lnTo>
                  <a:lnTo>
                    <a:pt x="759" y="108"/>
                  </a:lnTo>
                  <a:lnTo>
                    <a:pt x="756" y="103"/>
                  </a:lnTo>
                  <a:lnTo>
                    <a:pt x="753" y="100"/>
                  </a:lnTo>
                  <a:lnTo>
                    <a:pt x="748" y="97"/>
                  </a:lnTo>
                  <a:lnTo>
                    <a:pt x="748" y="97"/>
                  </a:lnTo>
                  <a:lnTo>
                    <a:pt x="741" y="95"/>
                  </a:lnTo>
                  <a:lnTo>
                    <a:pt x="731" y="94"/>
                  </a:lnTo>
                  <a:lnTo>
                    <a:pt x="731" y="94"/>
                  </a:lnTo>
                  <a:lnTo>
                    <a:pt x="730" y="94"/>
                  </a:lnTo>
                  <a:lnTo>
                    <a:pt x="730" y="94"/>
                  </a:lnTo>
                  <a:lnTo>
                    <a:pt x="720" y="95"/>
                  </a:lnTo>
                  <a:lnTo>
                    <a:pt x="715" y="96"/>
                  </a:lnTo>
                  <a:lnTo>
                    <a:pt x="710" y="98"/>
                  </a:lnTo>
                  <a:lnTo>
                    <a:pt x="710" y="98"/>
                  </a:lnTo>
                  <a:lnTo>
                    <a:pt x="672" y="118"/>
                  </a:lnTo>
                  <a:lnTo>
                    <a:pt x="642" y="133"/>
                  </a:lnTo>
                  <a:lnTo>
                    <a:pt x="642" y="133"/>
                  </a:lnTo>
                  <a:lnTo>
                    <a:pt x="639" y="133"/>
                  </a:lnTo>
                  <a:lnTo>
                    <a:pt x="639" y="133"/>
                  </a:lnTo>
                  <a:lnTo>
                    <a:pt x="638" y="133"/>
                  </a:lnTo>
                  <a:lnTo>
                    <a:pt x="637" y="130"/>
                  </a:lnTo>
                  <a:lnTo>
                    <a:pt x="635" y="118"/>
                  </a:lnTo>
                  <a:lnTo>
                    <a:pt x="635" y="118"/>
                  </a:lnTo>
                  <a:lnTo>
                    <a:pt x="625" y="75"/>
                  </a:lnTo>
                  <a:lnTo>
                    <a:pt x="624" y="63"/>
                  </a:lnTo>
                  <a:lnTo>
                    <a:pt x="624" y="52"/>
                  </a:lnTo>
                  <a:lnTo>
                    <a:pt x="624" y="52"/>
                  </a:lnTo>
                  <a:lnTo>
                    <a:pt x="624" y="43"/>
                  </a:lnTo>
                  <a:lnTo>
                    <a:pt x="623" y="38"/>
                  </a:lnTo>
                  <a:lnTo>
                    <a:pt x="623" y="38"/>
                  </a:lnTo>
                  <a:lnTo>
                    <a:pt x="622" y="37"/>
                  </a:lnTo>
                  <a:lnTo>
                    <a:pt x="618" y="35"/>
                  </a:lnTo>
                  <a:lnTo>
                    <a:pt x="610" y="32"/>
                  </a:lnTo>
                  <a:lnTo>
                    <a:pt x="600" y="31"/>
                  </a:lnTo>
                  <a:lnTo>
                    <a:pt x="591" y="30"/>
                  </a:lnTo>
                  <a:close/>
                  <a:moveTo>
                    <a:pt x="1296" y="79"/>
                  </a:moveTo>
                  <a:lnTo>
                    <a:pt x="1296" y="79"/>
                  </a:lnTo>
                  <a:lnTo>
                    <a:pt x="1298" y="79"/>
                  </a:lnTo>
                  <a:lnTo>
                    <a:pt x="1300" y="77"/>
                  </a:lnTo>
                  <a:lnTo>
                    <a:pt x="1300" y="77"/>
                  </a:lnTo>
                  <a:lnTo>
                    <a:pt x="1301" y="75"/>
                  </a:lnTo>
                  <a:lnTo>
                    <a:pt x="1301" y="72"/>
                  </a:lnTo>
                  <a:lnTo>
                    <a:pt x="1301" y="70"/>
                  </a:lnTo>
                  <a:lnTo>
                    <a:pt x="1298" y="69"/>
                  </a:lnTo>
                  <a:lnTo>
                    <a:pt x="1293" y="65"/>
                  </a:lnTo>
                  <a:lnTo>
                    <a:pt x="1282" y="63"/>
                  </a:lnTo>
                  <a:lnTo>
                    <a:pt x="1282" y="63"/>
                  </a:lnTo>
                  <a:lnTo>
                    <a:pt x="1269" y="61"/>
                  </a:lnTo>
                  <a:lnTo>
                    <a:pt x="1269" y="61"/>
                  </a:lnTo>
                  <a:lnTo>
                    <a:pt x="1270" y="55"/>
                  </a:lnTo>
                  <a:lnTo>
                    <a:pt x="1275" y="43"/>
                  </a:lnTo>
                  <a:lnTo>
                    <a:pt x="1280" y="31"/>
                  </a:lnTo>
                  <a:lnTo>
                    <a:pt x="1283" y="25"/>
                  </a:lnTo>
                  <a:lnTo>
                    <a:pt x="1283" y="25"/>
                  </a:lnTo>
                  <a:lnTo>
                    <a:pt x="1285" y="24"/>
                  </a:lnTo>
                  <a:lnTo>
                    <a:pt x="1285" y="24"/>
                  </a:lnTo>
                  <a:lnTo>
                    <a:pt x="1296" y="25"/>
                  </a:lnTo>
                  <a:lnTo>
                    <a:pt x="1296" y="25"/>
                  </a:lnTo>
                  <a:lnTo>
                    <a:pt x="1310" y="29"/>
                  </a:lnTo>
                  <a:lnTo>
                    <a:pt x="1320" y="31"/>
                  </a:lnTo>
                  <a:lnTo>
                    <a:pt x="1322" y="33"/>
                  </a:lnTo>
                  <a:lnTo>
                    <a:pt x="1323" y="36"/>
                  </a:lnTo>
                  <a:lnTo>
                    <a:pt x="1324" y="39"/>
                  </a:lnTo>
                  <a:lnTo>
                    <a:pt x="1324" y="42"/>
                  </a:lnTo>
                  <a:lnTo>
                    <a:pt x="1324" y="42"/>
                  </a:lnTo>
                  <a:lnTo>
                    <a:pt x="1322" y="52"/>
                  </a:lnTo>
                  <a:lnTo>
                    <a:pt x="1316" y="70"/>
                  </a:lnTo>
                  <a:lnTo>
                    <a:pt x="1308" y="89"/>
                  </a:lnTo>
                  <a:lnTo>
                    <a:pt x="1301" y="105"/>
                  </a:lnTo>
                  <a:lnTo>
                    <a:pt x="1301" y="105"/>
                  </a:lnTo>
                  <a:lnTo>
                    <a:pt x="1298" y="109"/>
                  </a:lnTo>
                  <a:lnTo>
                    <a:pt x="1296" y="113"/>
                  </a:lnTo>
                  <a:lnTo>
                    <a:pt x="1293" y="114"/>
                  </a:lnTo>
                  <a:lnTo>
                    <a:pt x="1290" y="114"/>
                  </a:lnTo>
                  <a:lnTo>
                    <a:pt x="1290" y="114"/>
                  </a:lnTo>
                  <a:lnTo>
                    <a:pt x="1285" y="114"/>
                  </a:lnTo>
                  <a:lnTo>
                    <a:pt x="1280" y="113"/>
                  </a:lnTo>
                  <a:lnTo>
                    <a:pt x="1280" y="113"/>
                  </a:lnTo>
                  <a:lnTo>
                    <a:pt x="1263" y="108"/>
                  </a:lnTo>
                  <a:lnTo>
                    <a:pt x="1263" y="108"/>
                  </a:lnTo>
                  <a:lnTo>
                    <a:pt x="1254" y="104"/>
                  </a:lnTo>
                  <a:lnTo>
                    <a:pt x="1252" y="103"/>
                  </a:lnTo>
                  <a:lnTo>
                    <a:pt x="1254" y="102"/>
                  </a:lnTo>
                  <a:lnTo>
                    <a:pt x="1254" y="102"/>
                  </a:lnTo>
                  <a:lnTo>
                    <a:pt x="1255" y="96"/>
                  </a:lnTo>
                  <a:lnTo>
                    <a:pt x="1257" y="88"/>
                  </a:lnTo>
                  <a:lnTo>
                    <a:pt x="1261" y="79"/>
                  </a:lnTo>
                  <a:lnTo>
                    <a:pt x="1263" y="75"/>
                  </a:lnTo>
                  <a:lnTo>
                    <a:pt x="1263" y="75"/>
                  </a:lnTo>
                  <a:lnTo>
                    <a:pt x="1265" y="75"/>
                  </a:lnTo>
                  <a:lnTo>
                    <a:pt x="1265" y="75"/>
                  </a:lnTo>
                  <a:lnTo>
                    <a:pt x="1280" y="77"/>
                  </a:lnTo>
                  <a:lnTo>
                    <a:pt x="1280" y="77"/>
                  </a:lnTo>
                  <a:lnTo>
                    <a:pt x="1296" y="79"/>
                  </a:lnTo>
                  <a:close/>
                  <a:moveTo>
                    <a:pt x="1263" y="0"/>
                  </a:moveTo>
                  <a:lnTo>
                    <a:pt x="1263" y="0"/>
                  </a:lnTo>
                  <a:lnTo>
                    <a:pt x="1261" y="1"/>
                  </a:lnTo>
                  <a:lnTo>
                    <a:pt x="1259" y="5"/>
                  </a:lnTo>
                  <a:lnTo>
                    <a:pt x="1258" y="10"/>
                  </a:lnTo>
                  <a:lnTo>
                    <a:pt x="1257" y="18"/>
                  </a:lnTo>
                  <a:lnTo>
                    <a:pt x="1257" y="18"/>
                  </a:lnTo>
                  <a:lnTo>
                    <a:pt x="1256" y="30"/>
                  </a:lnTo>
                  <a:lnTo>
                    <a:pt x="1251" y="48"/>
                  </a:lnTo>
                  <a:lnTo>
                    <a:pt x="1243" y="74"/>
                  </a:lnTo>
                  <a:lnTo>
                    <a:pt x="1230" y="108"/>
                  </a:lnTo>
                  <a:lnTo>
                    <a:pt x="1230" y="108"/>
                  </a:lnTo>
                  <a:lnTo>
                    <a:pt x="1216" y="146"/>
                  </a:lnTo>
                  <a:lnTo>
                    <a:pt x="1203" y="176"/>
                  </a:lnTo>
                  <a:lnTo>
                    <a:pt x="1190" y="201"/>
                  </a:lnTo>
                  <a:lnTo>
                    <a:pt x="1177" y="221"/>
                  </a:lnTo>
                  <a:lnTo>
                    <a:pt x="1177" y="221"/>
                  </a:lnTo>
                  <a:lnTo>
                    <a:pt x="1171" y="231"/>
                  </a:lnTo>
                  <a:lnTo>
                    <a:pt x="1166" y="241"/>
                  </a:lnTo>
                  <a:lnTo>
                    <a:pt x="1164" y="246"/>
                  </a:lnTo>
                  <a:lnTo>
                    <a:pt x="1163" y="251"/>
                  </a:lnTo>
                  <a:lnTo>
                    <a:pt x="1163" y="257"/>
                  </a:lnTo>
                  <a:lnTo>
                    <a:pt x="1165" y="261"/>
                  </a:lnTo>
                  <a:lnTo>
                    <a:pt x="1165" y="261"/>
                  </a:lnTo>
                  <a:lnTo>
                    <a:pt x="1167" y="265"/>
                  </a:lnTo>
                  <a:lnTo>
                    <a:pt x="1171" y="266"/>
                  </a:lnTo>
                  <a:lnTo>
                    <a:pt x="1171" y="266"/>
                  </a:lnTo>
                  <a:lnTo>
                    <a:pt x="1174" y="265"/>
                  </a:lnTo>
                  <a:lnTo>
                    <a:pt x="1178" y="263"/>
                  </a:lnTo>
                  <a:lnTo>
                    <a:pt x="1182" y="258"/>
                  </a:lnTo>
                  <a:lnTo>
                    <a:pt x="1186" y="251"/>
                  </a:lnTo>
                  <a:lnTo>
                    <a:pt x="1186" y="251"/>
                  </a:lnTo>
                  <a:lnTo>
                    <a:pt x="1195" y="234"/>
                  </a:lnTo>
                  <a:lnTo>
                    <a:pt x="1207" y="207"/>
                  </a:lnTo>
                  <a:lnTo>
                    <a:pt x="1238" y="139"/>
                  </a:lnTo>
                  <a:lnTo>
                    <a:pt x="1238" y="139"/>
                  </a:lnTo>
                  <a:lnTo>
                    <a:pt x="1244" y="123"/>
                  </a:lnTo>
                  <a:lnTo>
                    <a:pt x="1248" y="120"/>
                  </a:lnTo>
                  <a:lnTo>
                    <a:pt x="1251" y="118"/>
                  </a:lnTo>
                  <a:lnTo>
                    <a:pt x="1251" y="118"/>
                  </a:lnTo>
                  <a:lnTo>
                    <a:pt x="1258" y="120"/>
                  </a:lnTo>
                  <a:lnTo>
                    <a:pt x="1268" y="122"/>
                  </a:lnTo>
                  <a:lnTo>
                    <a:pt x="1268" y="122"/>
                  </a:lnTo>
                  <a:lnTo>
                    <a:pt x="1278" y="126"/>
                  </a:lnTo>
                  <a:lnTo>
                    <a:pt x="1285" y="128"/>
                  </a:lnTo>
                  <a:lnTo>
                    <a:pt x="1290" y="130"/>
                  </a:lnTo>
                  <a:lnTo>
                    <a:pt x="1291" y="134"/>
                  </a:lnTo>
                  <a:lnTo>
                    <a:pt x="1291" y="134"/>
                  </a:lnTo>
                  <a:lnTo>
                    <a:pt x="1295" y="139"/>
                  </a:lnTo>
                  <a:lnTo>
                    <a:pt x="1297" y="140"/>
                  </a:lnTo>
                  <a:lnTo>
                    <a:pt x="1300" y="141"/>
                  </a:lnTo>
                  <a:lnTo>
                    <a:pt x="1300" y="141"/>
                  </a:lnTo>
                  <a:lnTo>
                    <a:pt x="1301" y="141"/>
                  </a:lnTo>
                  <a:lnTo>
                    <a:pt x="1301" y="141"/>
                  </a:lnTo>
                  <a:lnTo>
                    <a:pt x="1304" y="137"/>
                  </a:lnTo>
                  <a:lnTo>
                    <a:pt x="1309" y="129"/>
                  </a:lnTo>
                  <a:lnTo>
                    <a:pt x="1327" y="94"/>
                  </a:lnTo>
                  <a:lnTo>
                    <a:pt x="1327" y="94"/>
                  </a:lnTo>
                  <a:lnTo>
                    <a:pt x="1340" y="68"/>
                  </a:lnTo>
                  <a:lnTo>
                    <a:pt x="1348" y="53"/>
                  </a:lnTo>
                  <a:lnTo>
                    <a:pt x="1348" y="53"/>
                  </a:lnTo>
                  <a:lnTo>
                    <a:pt x="1352" y="46"/>
                  </a:lnTo>
                  <a:lnTo>
                    <a:pt x="1353" y="43"/>
                  </a:lnTo>
                  <a:lnTo>
                    <a:pt x="1353" y="40"/>
                  </a:lnTo>
                  <a:lnTo>
                    <a:pt x="1352" y="37"/>
                  </a:lnTo>
                  <a:lnTo>
                    <a:pt x="1349" y="33"/>
                  </a:lnTo>
                  <a:lnTo>
                    <a:pt x="1342" y="25"/>
                  </a:lnTo>
                  <a:lnTo>
                    <a:pt x="1342" y="25"/>
                  </a:lnTo>
                  <a:lnTo>
                    <a:pt x="1337" y="20"/>
                  </a:lnTo>
                  <a:lnTo>
                    <a:pt x="1334" y="18"/>
                  </a:lnTo>
                  <a:lnTo>
                    <a:pt x="1329" y="16"/>
                  </a:lnTo>
                  <a:lnTo>
                    <a:pt x="1327" y="16"/>
                  </a:lnTo>
                  <a:lnTo>
                    <a:pt x="1327" y="16"/>
                  </a:lnTo>
                  <a:lnTo>
                    <a:pt x="1324" y="16"/>
                  </a:lnTo>
                  <a:lnTo>
                    <a:pt x="1324" y="16"/>
                  </a:lnTo>
                  <a:lnTo>
                    <a:pt x="1321" y="16"/>
                  </a:lnTo>
                  <a:lnTo>
                    <a:pt x="1321" y="16"/>
                  </a:lnTo>
                  <a:lnTo>
                    <a:pt x="1307" y="14"/>
                  </a:lnTo>
                  <a:lnTo>
                    <a:pt x="1307" y="14"/>
                  </a:lnTo>
                  <a:lnTo>
                    <a:pt x="1295" y="12"/>
                  </a:lnTo>
                  <a:lnTo>
                    <a:pt x="1284" y="9"/>
                  </a:lnTo>
                  <a:lnTo>
                    <a:pt x="1263" y="0"/>
                  </a:lnTo>
                  <a:close/>
                </a:path>
              </a:pathLst>
            </a:custGeom>
            <a:solidFill>
              <a:schemeClr val="bg1"/>
            </a:solidFill>
            <a:ln w="9525">
              <a:noFill/>
            </a:ln>
          </p:spPr>
          <p:txBody>
            <a:bodyPr/>
            <a:lstStyle/>
            <a:p>
              <a:endParaRPr lang="zh-CN" altLang="en-US"/>
            </a:p>
          </p:txBody>
        </p:sp>
        <p:sp>
          <p:nvSpPr>
            <p:cNvPr id="12303" name="未知"/>
            <p:cNvSpPr/>
            <p:nvPr/>
          </p:nvSpPr>
          <p:spPr>
            <a:xfrm>
              <a:off x="456" y="188"/>
              <a:ext cx="9" cy="11"/>
            </a:xfrm>
            <a:custGeom>
              <a:avLst/>
              <a:gdLst/>
              <a:ahLst/>
              <a:cxnLst/>
              <a:rect l="0" t="0" r="0" b="0"/>
              <a:pathLst>
                <a:path w="42" h="52">
                  <a:moveTo>
                    <a:pt x="19" y="52"/>
                  </a:moveTo>
                  <a:lnTo>
                    <a:pt x="19" y="52"/>
                  </a:lnTo>
                  <a:lnTo>
                    <a:pt x="11" y="51"/>
                  </a:lnTo>
                  <a:lnTo>
                    <a:pt x="4" y="50"/>
                  </a:lnTo>
                  <a:lnTo>
                    <a:pt x="4" y="50"/>
                  </a:lnTo>
                  <a:lnTo>
                    <a:pt x="0" y="21"/>
                  </a:lnTo>
                  <a:lnTo>
                    <a:pt x="0" y="7"/>
                  </a:lnTo>
                  <a:lnTo>
                    <a:pt x="1" y="2"/>
                  </a:lnTo>
                  <a:lnTo>
                    <a:pt x="3" y="0"/>
                  </a:lnTo>
                  <a:lnTo>
                    <a:pt x="4" y="0"/>
                  </a:lnTo>
                  <a:lnTo>
                    <a:pt x="4" y="0"/>
                  </a:lnTo>
                  <a:lnTo>
                    <a:pt x="6" y="1"/>
                  </a:lnTo>
                  <a:lnTo>
                    <a:pt x="11" y="7"/>
                  </a:lnTo>
                  <a:lnTo>
                    <a:pt x="11" y="7"/>
                  </a:lnTo>
                  <a:lnTo>
                    <a:pt x="19" y="18"/>
                  </a:lnTo>
                  <a:lnTo>
                    <a:pt x="30" y="30"/>
                  </a:lnTo>
                  <a:lnTo>
                    <a:pt x="30" y="30"/>
                  </a:lnTo>
                  <a:lnTo>
                    <a:pt x="42" y="44"/>
                  </a:lnTo>
                  <a:lnTo>
                    <a:pt x="42" y="44"/>
                  </a:lnTo>
                  <a:lnTo>
                    <a:pt x="37" y="47"/>
                  </a:lnTo>
                  <a:lnTo>
                    <a:pt x="31" y="50"/>
                  </a:lnTo>
                  <a:lnTo>
                    <a:pt x="25" y="52"/>
                  </a:lnTo>
                  <a:lnTo>
                    <a:pt x="19" y="52"/>
                  </a:lnTo>
                </a:path>
              </a:pathLst>
            </a:custGeom>
            <a:solidFill>
              <a:schemeClr val="bg1"/>
            </a:solidFill>
            <a:ln w="9525">
              <a:noFill/>
            </a:ln>
          </p:spPr>
          <p:txBody>
            <a:bodyPr/>
            <a:lstStyle/>
            <a:p>
              <a:endParaRPr lang="zh-CN" altLang="en-US"/>
            </a:p>
          </p:txBody>
        </p:sp>
        <p:sp>
          <p:nvSpPr>
            <p:cNvPr id="12304" name="未知"/>
            <p:cNvSpPr/>
            <p:nvPr/>
          </p:nvSpPr>
          <p:spPr>
            <a:xfrm>
              <a:off x="74" y="346"/>
              <a:ext cx="34" cy="30"/>
            </a:xfrm>
            <a:custGeom>
              <a:avLst/>
              <a:gdLst/>
              <a:ahLst/>
              <a:cxnLst/>
              <a:rect l="0" t="0" r="0" b="0"/>
              <a:pathLst>
                <a:path w="163" h="141">
                  <a:moveTo>
                    <a:pt x="127" y="0"/>
                  </a:moveTo>
                  <a:lnTo>
                    <a:pt x="42" y="27"/>
                  </a:lnTo>
                  <a:lnTo>
                    <a:pt x="42" y="27"/>
                  </a:lnTo>
                  <a:lnTo>
                    <a:pt x="30" y="32"/>
                  </a:lnTo>
                  <a:lnTo>
                    <a:pt x="21" y="36"/>
                  </a:lnTo>
                  <a:lnTo>
                    <a:pt x="13" y="42"/>
                  </a:lnTo>
                  <a:lnTo>
                    <a:pt x="8" y="49"/>
                  </a:lnTo>
                  <a:lnTo>
                    <a:pt x="8" y="49"/>
                  </a:lnTo>
                  <a:lnTo>
                    <a:pt x="4" y="54"/>
                  </a:lnTo>
                  <a:lnTo>
                    <a:pt x="2" y="60"/>
                  </a:lnTo>
                  <a:lnTo>
                    <a:pt x="1" y="66"/>
                  </a:lnTo>
                  <a:lnTo>
                    <a:pt x="0" y="73"/>
                  </a:lnTo>
                  <a:lnTo>
                    <a:pt x="0" y="80"/>
                  </a:lnTo>
                  <a:lnTo>
                    <a:pt x="0" y="87"/>
                  </a:lnTo>
                  <a:lnTo>
                    <a:pt x="3" y="101"/>
                  </a:lnTo>
                  <a:lnTo>
                    <a:pt x="3" y="101"/>
                  </a:lnTo>
                  <a:lnTo>
                    <a:pt x="9" y="116"/>
                  </a:lnTo>
                  <a:lnTo>
                    <a:pt x="13" y="120"/>
                  </a:lnTo>
                  <a:lnTo>
                    <a:pt x="16" y="126"/>
                  </a:lnTo>
                  <a:lnTo>
                    <a:pt x="21" y="130"/>
                  </a:lnTo>
                  <a:lnTo>
                    <a:pt x="26" y="134"/>
                  </a:lnTo>
                  <a:lnTo>
                    <a:pt x="30" y="137"/>
                  </a:lnTo>
                  <a:lnTo>
                    <a:pt x="36" y="139"/>
                  </a:lnTo>
                  <a:lnTo>
                    <a:pt x="36" y="139"/>
                  </a:lnTo>
                  <a:lnTo>
                    <a:pt x="42" y="140"/>
                  </a:lnTo>
                  <a:lnTo>
                    <a:pt x="49" y="141"/>
                  </a:lnTo>
                  <a:lnTo>
                    <a:pt x="49" y="141"/>
                  </a:lnTo>
                  <a:lnTo>
                    <a:pt x="61" y="140"/>
                  </a:lnTo>
                  <a:lnTo>
                    <a:pt x="78" y="136"/>
                  </a:lnTo>
                  <a:lnTo>
                    <a:pt x="163" y="108"/>
                  </a:lnTo>
                  <a:lnTo>
                    <a:pt x="154" y="82"/>
                  </a:lnTo>
                  <a:lnTo>
                    <a:pt x="68" y="111"/>
                  </a:lnTo>
                  <a:lnTo>
                    <a:pt x="68" y="111"/>
                  </a:lnTo>
                  <a:lnTo>
                    <a:pt x="57" y="113"/>
                  </a:lnTo>
                  <a:lnTo>
                    <a:pt x="48" y="114"/>
                  </a:lnTo>
                  <a:lnTo>
                    <a:pt x="48" y="114"/>
                  </a:lnTo>
                  <a:lnTo>
                    <a:pt x="40" y="113"/>
                  </a:lnTo>
                  <a:lnTo>
                    <a:pt x="33" y="110"/>
                  </a:lnTo>
                  <a:lnTo>
                    <a:pt x="27" y="104"/>
                  </a:lnTo>
                  <a:lnTo>
                    <a:pt x="23" y="95"/>
                  </a:lnTo>
                  <a:lnTo>
                    <a:pt x="23" y="95"/>
                  </a:lnTo>
                  <a:lnTo>
                    <a:pt x="21" y="90"/>
                  </a:lnTo>
                  <a:lnTo>
                    <a:pt x="21" y="82"/>
                  </a:lnTo>
                  <a:lnTo>
                    <a:pt x="22" y="77"/>
                  </a:lnTo>
                  <a:lnTo>
                    <a:pt x="26" y="72"/>
                  </a:lnTo>
                  <a:lnTo>
                    <a:pt x="29" y="67"/>
                  </a:lnTo>
                  <a:lnTo>
                    <a:pt x="35" y="64"/>
                  </a:lnTo>
                  <a:lnTo>
                    <a:pt x="43" y="59"/>
                  </a:lnTo>
                  <a:lnTo>
                    <a:pt x="52" y="56"/>
                  </a:lnTo>
                  <a:lnTo>
                    <a:pt x="137" y="28"/>
                  </a:lnTo>
                  <a:lnTo>
                    <a:pt x="127" y="0"/>
                  </a:lnTo>
                  <a:close/>
                </a:path>
              </a:pathLst>
            </a:custGeom>
            <a:solidFill>
              <a:schemeClr val="bg1"/>
            </a:solidFill>
            <a:ln w="9525">
              <a:noFill/>
            </a:ln>
          </p:spPr>
          <p:txBody>
            <a:bodyPr/>
            <a:lstStyle/>
            <a:p>
              <a:endParaRPr lang="zh-CN" altLang="en-US"/>
            </a:p>
          </p:txBody>
        </p:sp>
        <p:sp>
          <p:nvSpPr>
            <p:cNvPr id="12305" name="未知"/>
            <p:cNvSpPr/>
            <p:nvPr/>
          </p:nvSpPr>
          <p:spPr>
            <a:xfrm>
              <a:off x="82" y="374"/>
              <a:ext cx="37" cy="33"/>
            </a:xfrm>
            <a:custGeom>
              <a:avLst/>
              <a:gdLst/>
              <a:ahLst/>
              <a:cxnLst/>
              <a:rect l="0" t="0" r="0" b="0"/>
              <a:pathLst>
                <a:path w="180" h="162">
                  <a:moveTo>
                    <a:pt x="134" y="0"/>
                  </a:moveTo>
                  <a:lnTo>
                    <a:pt x="0" y="60"/>
                  </a:lnTo>
                  <a:lnTo>
                    <a:pt x="11" y="83"/>
                  </a:lnTo>
                  <a:lnTo>
                    <a:pt x="102" y="41"/>
                  </a:lnTo>
                  <a:lnTo>
                    <a:pt x="36" y="137"/>
                  </a:lnTo>
                  <a:lnTo>
                    <a:pt x="46" y="162"/>
                  </a:lnTo>
                  <a:lnTo>
                    <a:pt x="180" y="101"/>
                  </a:lnTo>
                  <a:lnTo>
                    <a:pt x="169" y="79"/>
                  </a:lnTo>
                  <a:lnTo>
                    <a:pt x="78" y="120"/>
                  </a:lnTo>
                  <a:lnTo>
                    <a:pt x="144" y="25"/>
                  </a:lnTo>
                  <a:lnTo>
                    <a:pt x="134" y="0"/>
                  </a:lnTo>
                  <a:close/>
                </a:path>
              </a:pathLst>
            </a:custGeom>
            <a:solidFill>
              <a:schemeClr val="bg1"/>
            </a:solidFill>
            <a:ln w="9525">
              <a:noFill/>
            </a:ln>
          </p:spPr>
          <p:txBody>
            <a:bodyPr/>
            <a:lstStyle/>
            <a:p>
              <a:endParaRPr lang="zh-CN" altLang="en-US"/>
            </a:p>
          </p:txBody>
        </p:sp>
        <p:sp>
          <p:nvSpPr>
            <p:cNvPr id="12306" name="未知"/>
            <p:cNvSpPr/>
            <p:nvPr/>
          </p:nvSpPr>
          <p:spPr>
            <a:xfrm>
              <a:off x="95" y="401"/>
              <a:ext cx="29" cy="21"/>
            </a:xfrm>
            <a:custGeom>
              <a:avLst/>
              <a:gdLst/>
              <a:ahLst/>
              <a:cxnLst/>
              <a:rect l="0" t="0" r="0" b="0"/>
              <a:pathLst>
                <a:path w="141" h="101">
                  <a:moveTo>
                    <a:pt x="124" y="0"/>
                  </a:moveTo>
                  <a:lnTo>
                    <a:pt x="0" y="75"/>
                  </a:lnTo>
                  <a:lnTo>
                    <a:pt x="17" y="101"/>
                  </a:lnTo>
                  <a:lnTo>
                    <a:pt x="141" y="26"/>
                  </a:lnTo>
                  <a:lnTo>
                    <a:pt x="124" y="0"/>
                  </a:lnTo>
                  <a:close/>
                </a:path>
              </a:pathLst>
            </a:custGeom>
            <a:solidFill>
              <a:schemeClr val="bg1"/>
            </a:solidFill>
            <a:ln w="9525">
              <a:noFill/>
            </a:ln>
          </p:spPr>
          <p:txBody>
            <a:bodyPr/>
            <a:lstStyle/>
            <a:p>
              <a:endParaRPr lang="zh-CN" altLang="en-US"/>
            </a:p>
          </p:txBody>
        </p:sp>
        <p:sp>
          <p:nvSpPr>
            <p:cNvPr id="12307" name="未知"/>
            <p:cNvSpPr/>
            <p:nvPr/>
          </p:nvSpPr>
          <p:spPr>
            <a:xfrm>
              <a:off x="108" y="411"/>
              <a:ext cx="34" cy="32"/>
            </a:xfrm>
            <a:custGeom>
              <a:avLst/>
              <a:gdLst/>
              <a:ahLst/>
              <a:cxnLst/>
              <a:rect l="0" t="0" r="0" b="0"/>
              <a:pathLst>
                <a:path w="163" h="154">
                  <a:moveTo>
                    <a:pt x="83" y="0"/>
                  </a:moveTo>
                  <a:lnTo>
                    <a:pt x="0" y="132"/>
                  </a:lnTo>
                  <a:lnTo>
                    <a:pt x="19" y="154"/>
                  </a:lnTo>
                  <a:lnTo>
                    <a:pt x="163" y="102"/>
                  </a:lnTo>
                  <a:lnTo>
                    <a:pt x="149" y="84"/>
                  </a:lnTo>
                  <a:lnTo>
                    <a:pt x="41" y="123"/>
                  </a:lnTo>
                  <a:lnTo>
                    <a:pt x="103" y="25"/>
                  </a:lnTo>
                  <a:lnTo>
                    <a:pt x="83" y="0"/>
                  </a:lnTo>
                  <a:close/>
                </a:path>
              </a:pathLst>
            </a:custGeom>
            <a:solidFill>
              <a:schemeClr val="bg1"/>
            </a:solidFill>
            <a:ln w="9525">
              <a:noFill/>
            </a:ln>
          </p:spPr>
          <p:txBody>
            <a:bodyPr/>
            <a:lstStyle/>
            <a:p>
              <a:endParaRPr lang="zh-CN" altLang="en-US"/>
            </a:p>
          </p:txBody>
        </p:sp>
        <p:sp>
          <p:nvSpPr>
            <p:cNvPr id="12308" name="未知"/>
            <p:cNvSpPr/>
            <p:nvPr/>
          </p:nvSpPr>
          <p:spPr>
            <a:xfrm>
              <a:off x="125" y="433"/>
              <a:ext cx="36" cy="38"/>
            </a:xfrm>
            <a:custGeom>
              <a:avLst/>
              <a:gdLst/>
              <a:ahLst/>
              <a:cxnLst/>
              <a:rect l="0" t="0" r="0" b="0"/>
              <a:pathLst>
                <a:path w="177" h="182">
                  <a:moveTo>
                    <a:pt x="98" y="0"/>
                  </a:moveTo>
                  <a:lnTo>
                    <a:pt x="0" y="106"/>
                  </a:lnTo>
                  <a:lnTo>
                    <a:pt x="81" y="182"/>
                  </a:lnTo>
                  <a:lnTo>
                    <a:pt x="96" y="166"/>
                  </a:lnTo>
                  <a:lnTo>
                    <a:pt x="35" y="112"/>
                  </a:lnTo>
                  <a:lnTo>
                    <a:pt x="66" y="79"/>
                  </a:lnTo>
                  <a:lnTo>
                    <a:pt x="114" y="123"/>
                  </a:lnTo>
                  <a:lnTo>
                    <a:pt x="127" y="109"/>
                  </a:lnTo>
                  <a:lnTo>
                    <a:pt x="79" y="65"/>
                  </a:lnTo>
                  <a:lnTo>
                    <a:pt x="107" y="34"/>
                  </a:lnTo>
                  <a:lnTo>
                    <a:pt x="163" y="86"/>
                  </a:lnTo>
                  <a:lnTo>
                    <a:pt x="177" y="72"/>
                  </a:lnTo>
                  <a:lnTo>
                    <a:pt x="98" y="0"/>
                  </a:lnTo>
                  <a:close/>
                </a:path>
              </a:pathLst>
            </a:custGeom>
            <a:solidFill>
              <a:schemeClr val="bg1"/>
            </a:solidFill>
            <a:ln w="9525">
              <a:noFill/>
            </a:ln>
          </p:spPr>
          <p:txBody>
            <a:bodyPr/>
            <a:lstStyle/>
            <a:p>
              <a:endParaRPr lang="zh-CN" altLang="en-US"/>
            </a:p>
          </p:txBody>
        </p:sp>
        <p:sp>
          <p:nvSpPr>
            <p:cNvPr id="12309" name="未知"/>
            <p:cNvSpPr>
              <a:spLocks noEditPoints="1"/>
            </p:cNvSpPr>
            <p:nvPr/>
          </p:nvSpPr>
          <p:spPr>
            <a:xfrm>
              <a:off x="148" y="452"/>
              <a:ext cx="33" cy="40"/>
            </a:xfrm>
            <a:custGeom>
              <a:avLst/>
              <a:gdLst/>
              <a:ahLst/>
              <a:cxnLst/>
              <a:rect l="0" t="0" r="0" b="0"/>
              <a:pathLst>
                <a:path w="159" h="191">
                  <a:moveTo>
                    <a:pt x="104" y="87"/>
                  </a:moveTo>
                  <a:lnTo>
                    <a:pt x="104" y="87"/>
                  </a:lnTo>
                  <a:lnTo>
                    <a:pt x="100" y="87"/>
                  </a:lnTo>
                  <a:lnTo>
                    <a:pt x="94" y="85"/>
                  </a:lnTo>
                  <a:lnTo>
                    <a:pt x="88" y="83"/>
                  </a:lnTo>
                  <a:lnTo>
                    <a:pt x="82" y="79"/>
                  </a:lnTo>
                  <a:lnTo>
                    <a:pt x="69" y="70"/>
                  </a:lnTo>
                  <a:lnTo>
                    <a:pt x="95" y="32"/>
                  </a:lnTo>
                  <a:lnTo>
                    <a:pt x="110" y="43"/>
                  </a:lnTo>
                  <a:lnTo>
                    <a:pt x="110" y="43"/>
                  </a:lnTo>
                  <a:lnTo>
                    <a:pt x="121" y="52"/>
                  </a:lnTo>
                  <a:lnTo>
                    <a:pt x="125" y="56"/>
                  </a:lnTo>
                  <a:lnTo>
                    <a:pt x="127" y="60"/>
                  </a:lnTo>
                  <a:lnTo>
                    <a:pt x="127" y="64"/>
                  </a:lnTo>
                  <a:lnTo>
                    <a:pt x="127" y="69"/>
                  </a:lnTo>
                  <a:lnTo>
                    <a:pt x="126" y="72"/>
                  </a:lnTo>
                  <a:lnTo>
                    <a:pt x="123" y="77"/>
                  </a:lnTo>
                  <a:lnTo>
                    <a:pt x="123" y="77"/>
                  </a:lnTo>
                  <a:lnTo>
                    <a:pt x="120" y="82"/>
                  </a:lnTo>
                  <a:lnTo>
                    <a:pt x="115" y="85"/>
                  </a:lnTo>
                  <a:lnTo>
                    <a:pt x="110" y="87"/>
                  </a:lnTo>
                  <a:lnTo>
                    <a:pt x="104" y="87"/>
                  </a:lnTo>
                  <a:close/>
                  <a:moveTo>
                    <a:pt x="82" y="0"/>
                  </a:moveTo>
                  <a:lnTo>
                    <a:pt x="0" y="119"/>
                  </a:lnTo>
                  <a:lnTo>
                    <a:pt x="24" y="136"/>
                  </a:lnTo>
                  <a:lnTo>
                    <a:pt x="57" y="86"/>
                  </a:lnTo>
                  <a:lnTo>
                    <a:pt x="77" y="100"/>
                  </a:lnTo>
                  <a:lnTo>
                    <a:pt x="77" y="173"/>
                  </a:lnTo>
                  <a:lnTo>
                    <a:pt x="106" y="191"/>
                  </a:lnTo>
                  <a:lnTo>
                    <a:pt x="104" y="109"/>
                  </a:lnTo>
                  <a:lnTo>
                    <a:pt x="104" y="109"/>
                  </a:lnTo>
                  <a:lnTo>
                    <a:pt x="116" y="110"/>
                  </a:lnTo>
                  <a:lnTo>
                    <a:pt x="116" y="110"/>
                  </a:lnTo>
                  <a:lnTo>
                    <a:pt x="127" y="109"/>
                  </a:lnTo>
                  <a:lnTo>
                    <a:pt x="136" y="105"/>
                  </a:lnTo>
                  <a:lnTo>
                    <a:pt x="143" y="99"/>
                  </a:lnTo>
                  <a:lnTo>
                    <a:pt x="152" y="90"/>
                  </a:lnTo>
                  <a:lnTo>
                    <a:pt x="152" y="90"/>
                  </a:lnTo>
                  <a:lnTo>
                    <a:pt x="155" y="83"/>
                  </a:lnTo>
                  <a:lnTo>
                    <a:pt x="158" y="76"/>
                  </a:lnTo>
                  <a:lnTo>
                    <a:pt x="159" y="69"/>
                  </a:lnTo>
                  <a:lnTo>
                    <a:pt x="158" y="61"/>
                  </a:lnTo>
                  <a:lnTo>
                    <a:pt x="154" y="54"/>
                  </a:lnTo>
                  <a:lnTo>
                    <a:pt x="149" y="48"/>
                  </a:lnTo>
                  <a:lnTo>
                    <a:pt x="143" y="41"/>
                  </a:lnTo>
                  <a:lnTo>
                    <a:pt x="135" y="35"/>
                  </a:lnTo>
                  <a:lnTo>
                    <a:pt x="82" y="0"/>
                  </a:lnTo>
                  <a:close/>
                </a:path>
              </a:pathLst>
            </a:custGeom>
            <a:solidFill>
              <a:schemeClr val="bg1"/>
            </a:solidFill>
            <a:ln w="9525">
              <a:noFill/>
            </a:ln>
          </p:spPr>
          <p:txBody>
            <a:bodyPr/>
            <a:lstStyle/>
            <a:p>
              <a:endParaRPr lang="zh-CN" altLang="en-US"/>
            </a:p>
          </p:txBody>
        </p:sp>
        <p:sp>
          <p:nvSpPr>
            <p:cNvPr id="12310" name="未知"/>
            <p:cNvSpPr/>
            <p:nvPr/>
          </p:nvSpPr>
          <p:spPr>
            <a:xfrm>
              <a:off x="202" y="484"/>
              <a:ext cx="18" cy="30"/>
            </a:xfrm>
            <a:custGeom>
              <a:avLst/>
              <a:gdLst/>
              <a:ahLst/>
              <a:cxnLst/>
              <a:rect l="0" t="0" r="0" b="0"/>
              <a:pathLst>
                <a:path w="85" h="146">
                  <a:moveTo>
                    <a:pt x="57" y="0"/>
                  </a:moveTo>
                  <a:lnTo>
                    <a:pt x="0" y="134"/>
                  </a:lnTo>
                  <a:lnTo>
                    <a:pt x="29" y="146"/>
                  </a:lnTo>
                  <a:lnTo>
                    <a:pt x="85" y="12"/>
                  </a:lnTo>
                  <a:lnTo>
                    <a:pt x="57" y="0"/>
                  </a:lnTo>
                  <a:close/>
                </a:path>
              </a:pathLst>
            </a:custGeom>
            <a:solidFill>
              <a:schemeClr val="bg1"/>
            </a:solidFill>
            <a:ln w="9525">
              <a:noFill/>
            </a:ln>
          </p:spPr>
          <p:txBody>
            <a:bodyPr/>
            <a:lstStyle/>
            <a:p>
              <a:endParaRPr lang="zh-CN" altLang="en-US"/>
            </a:p>
          </p:txBody>
        </p:sp>
        <p:sp>
          <p:nvSpPr>
            <p:cNvPr id="12311" name="未知"/>
            <p:cNvSpPr/>
            <p:nvPr/>
          </p:nvSpPr>
          <p:spPr>
            <a:xfrm>
              <a:off x="202" y="484"/>
              <a:ext cx="18" cy="30"/>
            </a:xfrm>
            <a:custGeom>
              <a:avLst/>
              <a:gdLst/>
              <a:ahLst/>
              <a:cxnLst/>
              <a:rect l="0" t="0" r="0" b="0"/>
              <a:pathLst>
                <a:path w="85" h="146">
                  <a:moveTo>
                    <a:pt x="57" y="0"/>
                  </a:moveTo>
                  <a:lnTo>
                    <a:pt x="0" y="134"/>
                  </a:lnTo>
                  <a:lnTo>
                    <a:pt x="29" y="146"/>
                  </a:lnTo>
                  <a:lnTo>
                    <a:pt x="85" y="12"/>
                  </a:lnTo>
                  <a:lnTo>
                    <a:pt x="57" y="0"/>
                  </a:lnTo>
                </a:path>
              </a:pathLst>
            </a:custGeom>
            <a:solidFill>
              <a:schemeClr val="bg1"/>
            </a:solidFill>
            <a:ln w="9525">
              <a:noFill/>
            </a:ln>
          </p:spPr>
          <p:txBody>
            <a:bodyPr/>
            <a:lstStyle/>
            <a:p>
              <a:endParaRPr lang="zh-CN" altLang="en-US"/>
            </a:p>
          </p:txBody>
        </p:sp>
        <p:sp>
          <p:nvSpPr>
            <p:cNvPr id="12312" name="未知"/>
            <p:cNvSpPr/>
            <p:nvPr/>
          </p:nvSpPr>
          <p:spPr>
            <a:xfrm>
              <a:off x="224" y="488"/>
              <a:ext cx="24" cy="33"/>
            </a:xfrm>
            <a:custGeom>
              <a:avLst/>
              <a:gdLst/>
              <a:ahLst/>
              <a:cxnLst/>
              <a:rect l="0" t="0" r="0" b="0"/>
              <a:pathLst>
                <a:path w="116" h="160">
                  <a:moveTo>
                    <a:pt x="5" y="0"/>
                  </a:moveTo>
                  <a:lnTo>
                    <a:pt x="0" y="19"/>
                  </a:lnTo>
                  <a:lnTo>
                    <a:pt x="40" y="30"/>
                  </a:lnTo>
                  <a:lnTo>
                    <a:pt x="9" y="152"/>
                  </a:lnTo>
                  <a:lnTo>
                    <a:pt x="39" y="160"/>
                  </a:lnTo>
                  <a:lnTo>
                    <a:pt x="70" y="38"/>
                  </a:lnTo>
                  <a:lnTo>
                    <a:pt x="111" y="49"/>
                  </a:lnTo>
                  <a:lnTo>
                    <a:pt x="116" y="29"/>
                  </a:lnTo>
                  <a:lnTo>
                    <a:pt x="5" y="0"/>
                  </a:lnTo>
                  <a:close/>
                </a:path>
              </a:pathLst>
            </a:custGeom>
            <a:solidFill>
              <a:schemeClr val="bg1"/>
            </a:solidFill>
            <a:ln w="9525">
              <a:noFill/>
            </a:ln>
          </p:spPr>
          <p:txBody>
            <a:bodyPr/>
            <a:lstStyle/>
            <a:p>
              <a:endParaRPr lang="zh-CN" altLang="en-US"/>
            </a:p>
          </p:txBody>
        </p:sp>
        <p:sp>
          <p:nvSpPr>
            <p:cNvPr id="12313" name="未知"/>
            <p:cNvSpPr/>
            <p:nvPr/>
          </p:nvSpPr>
          <p:spPr>
            <a:xfrm>
              <a:off x="173" y="473"/>
              <a:ext cx="35" cy="32"/>
            </a:xfrm>
            <a:custGeom>
              <a:avLst/>
              <a:gdLst/>
              <a:ahLst/>
              <a:cxnLst/>
              <a:rect l="0" t="0" r="0" b="0"/>
              <a:pathLst>
                <a:path w="166" h="157">
                  <a:moveTo>
                    <a:pt x="87" y="0"/>
                  </a:moveTo>
                  <a:lnTo>
                    <a:pt x="87" y="0"/>
                  </a:lnTo>
                  <a:lnTo>
                    <a:pt x="78" y="1"/>
                  </a:lnTo>
                  <a:lnTo>
                    <a:pt x="71" y="5"/>
                  </a:lnTo>
                  <a:lnTo>
                    <a:pt x="64" y="10"/>
                  </a:lnTo>
                  <a:lnTo>
                    <a:pt x="56" y="18"/>
                  </a:lnTo>
                  <a:lnTo>
                    <a:pt x="56" y="18"/>
                  </a:lnTo>
                  <a:lnTo>
                    <a:pt x="53" y="25"/>
                  </a:lnTo>
                  <a:lnTo>
                    <a:pt x="52" y="31"/>
                  </a:lnTo>
                  <a:lnTo>
                    <a:pt x="51" y="37"/>
                  </a:lnTo>
                  <a:lnTo>
                    <a:pt x="52" y="44"/>
                  </a:lnTo>
                  <a:lnTo>
                    <a:pt x="54" y="51"/>
                  </a:lnTo>
                  <a:lnTo>
                    <a:pt x="58" y="59"/>
                  </a:lnTo>
                  <a:lnTo>
                    <a:pt x="64" y="67"/>
                  </a:lnTo>
                  <a:lnTo>
                    <a:pt x="71" y="78"/>
                  </a:lnTo>
                  <a:lnTo>
                    <a:pt x="81" y="91"/>
                  </a:lnTo>
                  <a:lnTo>
                    <a:pt x="90" y="103"/>
                  </a:lnTo>
                  <a:lnTo>
                    <a:pt x="90" y="103"/>
                  </a:lnTo>
                  <a:lnTo>
                    <a:pt x="92" y="108"/>
                  </a:lnTo>
                  <a:lnTo>
                    <a:pt x="94" y="113"/>
                  </a:lnTo>
                  <a:lnTo>
                    <a:pt x="93" y="119"/>
                  </a:lnTo>
                  <a:lnTo>
                    <a:pt x="91" y="124"/>
                  </a:lnTo>
                  <a:lnTo>
                    <a:pt x="91" y="124"/>
                  </a:lnTo>
                  <a:lnTo>
                    <a:pt x="88" y="128"/>
                  </a:lnTo>
                  <a:lnTo>
                    <a:pt x="85" y="131"/>
                  </a:lnTo>
                  <a:lnTo>
                    <a:pt x="81" y="132"/>
                  </a:lnTo>
                  <a:lnTo>
                    <a:pt x="77" y="132"/>
                  </a:lnTo>
                  <a:lnTo>
                    <a:pt x="77" y="132"/>
                  </a:lnTo>
                  <a:lnTo>
                    <a:pt x="72" y="132"/>
                  </a:lnTo>
                  <a:lnTo>
                    <a:pt x="66" y="130"/>
                  </a:lnTo>
                  <a:lnTo>
                    <a:pt x="59" y="128"/>
                  </a:lnTo>
                  <a:lnTo>
                    <a:pt x="52" y="124"/>
                  </a:lnTo>
                  <a:lnTo>
                    <a:pt x="52" y="124"/>
                  </a:lnTo>
                  <a:lnTo>
                    <a:pt x="42" y="117"/>
                  </a:lnTo>
                  <a:lnTo>
                    <a:pt x="33" y="109"/>
                  </a:lnTo>
                  <a:lnTo>
                    <a:pt x="23" y="99"/>
                  </a:lnTo>
                  <a:lnTo>
                    <a:pt x="14" y="88"/>
                  </a:lnTo>
                  <a:lnTo>
                    <a:pt x="0" y="109"/>
                  </a:lnTo>
                  <a:lnTo>
                    <a:pt x="13" y="119"/>
                  </a:lnTo>
                  <a:lnTo>
                    <a:pt x="13" y="119"/>
                  </a:lnTo>
                  <a:lnTo>
                    <a:pt x="26" y="130"/>
                  </a:lnTo>
                  <a:lnTo>
                    <a:pt x="38" y="138"/>
                  </a:lnTo>
                  <a:lnTo>
                    <a:pt x="38" y="138"/>
                  </a:lnTo>
                  <a:lnTo>
                    <a:pt x="52" y="147"/>
                  </a:lnTo>
                  <a:lnTo>
                    <a:pt x="65" y="152"/>
                  </a:lnTo>
                  <a:lnTo>
                    <a:pt x="77" y="156"/>
                  </a:lnTo>
                  <a:lnTo>
                    <a:pt x="87" y="157"/>
                  </a:lnTo>
                  <a:lnTo>
                    <a:pt x="87" y="157"/>
                  </a:lnTo>
                  <a:lnTo>
                    <a:pt x="98" y="156"/>
                  </a:lnTo>
                  <a:lnTo>
                    <a:pt x="106" y="152"/>
                  </a:lnTo>
                  <a:lnTo>
                    <a:pt x="113" y="147"/>
                  </a:lnTo>
                  <a:lnTo>
                    <a:pt x="120" y="138"/>
                  </a:lnTo>
                  <a:lnTo>
                    <a:pt x="120" y="138"/>
                  </a:lnTo>
                  <a:lnTo>
                    <a:pt x="124" y="131"/>
                  </a:lnTo>
                  <a:lnTo>
                    <a:pt x="126" y="124"/>
                  </a:lnTo>
                  <a:lnTo>
                    <a:pt x="126" y="118"/>
                  </a:lnTo>
                  <a:lnTo>
                    <a:pt x="126" y="111"/>
                  </a:lnTo>
                  <a:lnTo>
                    <a:pt x="124" y="103"/>
                  </a:lnTo>
                  <a:lnTo>
                    <a:pt x="120" y="96"/>
                  </a:lnTo>
                  <a:lnTo>
                    <a:pt x="114" y="86"/>
                  </a:lnTo>
                  <a:lnTo>
                    <a:pt x="107" y="77"/>
                  </a:lnTo>
                  <a:lnTo>
                    <a:pt x="97" y="63"/>
                  </a:lnTo>
                  <a:lnTo>
                    <a:pt x="90" y="53"/>
                  </a:lnTo>
                  <a:lnTo>
                    <a:pt x="90" y="53"/>
                  </a:lnTo>
                  <a:lnTo>
                    <a:pt x="85" y="46"/>
                  </a:lnTo>
                  <a:lnTo>
                    <a:pt x="82" y="40"/>
                  </a:lnTo>
                  <a:lnTo>
                    <a:pt x="82" y="36"/>
                  </a:lnTo>
                  <a:lnTo>
                    <a:pt x="85" y="31"/>
                  </a:lnTo>
                  <a:lnTo>
                    <a:pt x="85" y="31"/>
                  </a:lnTo>
                  <a:lnTo>
                    <a:pt x="87" y="27"/>
                  </a:lnTo>
                  <a:lnTo>
                    <a:pt x="90" y="25"/>
                  </a:lnTo>
                  <a:lnTo>
                    <a:pt x="93" y="24"/>
                  </a:lnTo>
                  <a:lnTo>
                    <a:pt x="97" y="23"/>
                  </a:lnTo>
                  <a:lnTo>
                    <a:pt x="97" y="23"/>
                  </a:lnTo>
                  <a:lnTo>
                    <a:pt x="101" y="24"/>
                  </a:lnTo>
                  <a:lnTo>
                    <a:pt x="106" y="25"/>
                  </a:lnTo>
                  <a:lnTo>
                    <a:pt x="120" y="33"/>
                  </a:lnTo>
                  <a:lnTo>
                    <a:pt x="120" y="33"/>
                  </a:lnTo>
                  <a:lnTo>
                    <a:pt x="130" y="39"/>
                  </a:lnTo>
                  <a:lnTo>
                    <a:pt x="138" y="46"/>
                  </a:lnTo>
                  <a:lnTo>
                    <a:pt x="146" y="54"/>
                  </a:lnTo>
                  <a:lnTo>
                    <a:pt x="155" y="64"/>
                  </a:lnTo>
                  <a:lnTo>
                    <a:pt x="166" y="45"/>
                  </a:lnTo>
                  <a:lnTo>
                    <a:pt x="166" y="45"/>
                  </a:lnTo>
                  <a:lnTo>
                    <a:pt x="149" y="28"/>
                  </a:lnTo>
                  <a:lnTo>
                    <a:pt x="130" y="15"/>
                  </a:lnTo>
                  <a:lnTo>
                    <a:pt x="130" y="15"/>
                  </a:lnTo>
                  <a:lnTo>
                    <a:pt x="118" y="8"/>
                  </a:lnTo>
                  <a:lnTo>
                    <a:pt x="107" y="4"/>
                  </a:lnTo>
                  <a:lnTo>
                    <a:pt x="97" y="1"/>
                  </a:lnTo>
                  <a:lnTo>
                    <a:pt x="87" y="0"/>
                  </a:lnTo>
                  <a:close/>
                </a:path>
              </a:pathLst>
            </a:custGeom>
            <a:solidFill>
              <a:schemeClr val="bg1"/>
            </a:solidFill>
            <a:ln w="9525">
              <a:noFill/>
            </a:ln>
          </p:spPr>
          <p:txBody>
            <a:bodyPr/>
            <a:lstStyle/>
            <a:p>
              <a:endParaRPr lang="zh-CN" altLang="en-US"/>
            </a:p>
          </p:txBody>
        </p:sp>
        <p:sp>
          <p:nvSpPr>
            <p:cNvPr id="12314" name="未知"/>
            <p:cNvSpPr>
              <a:spLocks noEditPoints="1"/>
            </p:cNvSpPr>
            <p:nvPr/>
          </p:nvSpPr>
          <p:spPr>
            <a:xfrm>
              <a:off x="240" y="495"/>
              <a:ext cx="29" cy="33"/>
            </a:xfrm>
            <a:custGeom>
              <a:avLst/>
              <a:gdLst/>
              <a:ahLst/>
              <a:cxnLst/>
              <a:rect l="0" t="0" r="0" b="0"/>
              <a:pathLst>
                <a:path w="140" h="156">
                  <a:moveTo>
                    <a:pt x="97" y="91"/>
                  </a:moveTo>
                  <a:lnTo>
                    <a:pt x="52" y="83"/>
                  </a:lnTo>
                  <a:lnTo>
                    <a:pt x="83" y="30"/>
                  </a:lnTo>
                  <a:lnTo>
                    <a:pt x="97" y="91"/>
                  </a:lnTo>
                  <a:close/>
                  <a:moveTo>
                    <a:pt x="77" y="0"/>
                  </a:moveTo>
                  <a:lnTo>
                    <a:pt x="0" y="135"/>
                  </a:lnTo>
                  <a:lnTo>
                    <a:pt x="21" y="138"/>
                  </a:lnTo>
                  <a:lnTo>
                    <a:pt x="41" y="102"/>
                  </a:lnTo>
                  <a:lnTo>
                    <a:pt x="101" y="111"/>
                  </a:lnTo>
                  <a:lnTo>
                    <a:pt x="110" y="152"/>
                  </a:lnTo>
                  <a:lnTo>
                    <a:pt x="140" y="156"/>
                  </a:lnTo>
                  <a:lnTo>
                    <a:pt x="106" y="3"/>
                  </a:lnTo>
                  <a:lnTo>
                    <a:pt x="77" y="0"/>
                  </a:lnTo>
                  <a:close/>
                </a:path>
              </a:pathLst>
            </a:custGeom>
            <a:solidFill>
              <a:schemeClr val="bg1"/>
            </a:solidFill>
            <a:ln w="9525">
              <a:noFill/>
            </a:ln>
          </p:spPr>
          <p:txBody>
            <a:bodyPr/>
            <a:lstStyle/>
            <a:p>
              <a:endParaRPr lang="zh-CN" altLang="en-US"/>
            </a:p>
          </p:txBody>
        </p:sp>
        <p:sp>
          <p:nvSpPr>
            <p:cNvPr id="12315" name="未知"/>
            <p:cNvSpPr/>
            <p:nvPr/>
          </p:nvSpPr>
          <p:spPr>
            <a:xfrm>
              <a:off x="273" y="497"/>
              <a:ext cx="25" cy="32"/>
            </a:xfrm>
            <a:custGeom>
              <a:avLst/>
              <a:gdLst/>
              <a:ahLst/>
              <a:cxnLst/>
              <a:rect l="0" t="0" r="0" b="0"/>
              <a:pathLst>
                <a:path w="118" h="154">
                  <a:moveTo>
                    <a:pt x="59" y="0"/>
                  </a:moveTo>
                  <a:lnTo>
                    <a:pt x="59" y="0"/>
                  </a:lnTo>
                  <a:lnTo>
                    <a:pt x="46" y="1"/>
                  </a:lnTo>
                  <a:lnTo>
                    <a:pt x="34" y="3"/>
                  </a:lnTo>
                  <a:lnTo>
                    <a:pt x="24" y="6"/>
                  </a:lnTo>
                  <a:lnTo>
                    <a:pt x="16" y="11"/>
                  </a:lnTo>
                  <a:lnTo>
                    <a:pt x="10" y="16"/>
                  </a:lnTo>
                  <a:lnTo>
                    <a:pt x="5" y="23"/>
                  </a:lnTo>
                  <a:lnTo>
                    <a:pt x="3" y="31"/>
                  </a:lnTo>
                  <a:lnTo>
                    <a:pt x="2" y="40"/>
                  </a:lnTo>
                  <a:lnTo>
                    <a:pt x="2" y="40"/>
                  </a:lnTo>
                  <a:lnTo>
                    <a:pt x="2" y="47"/>
                  </a:lnTo>
                  <a:lnTo>
                    <a:pt x="3" y="55"/>
                  </a:lnTo>
                  <a:lnTo>
                    <a:pt x="7" y="59"/>
                  </a:lnTo>
                  <a:lnTo>
                    <a:pt x="10" y="65"/>
                  </a:lnTo>
                  <a:lnTo>
                    <a:pt x="16" y="70"/>
                  </a:lnTo>
                  <a:lnTo>
                    <a:pt x="23" y="75"/>
                  </a:lnTo>
                  <a:lnTo>
                    <a:pt x="33" y="79"/>
                  </a:lnTo>
                  <a:lnTo>
                    <a:pt x="44" y="84"/>
                  </a:lnTo>
                  <a:lnTo>
                    <a:pt x="60" y="91"/>
                  </a:lnTo>
                  <a:lnTo>
                    <a:pt x="73" y="97"/>
                  </a:lnTo>
                  <a:lnTo>
                    <a:pt x="73" y="97"/>
                  </a:lnTo>
                  <a:lnTo>
                    <a:pt x="79" y="99"/>
                  </a:lnTo>
                  <a:lnTo>
                    <a:pt x="82" y="104"/>
                  </a:lnTo>
                  <a:lnTo>
                    <a:pt x="85" y="109"/>
                  </a:lnTo>
                  <a:lnTo>
                    <a:pt x="86" y="115"/>
                  </a:lnTo>
                  <a:lnTo>
                    <a:pt x="86" y="115"/>
                  </a:lnTo>
                  <a:lnTo>
                    <a:pt x="85" y="120"/>
                  </a:lnTo>
                  <a:lnTo>
                    <a:pt x="83" y="123"/>
                  </a:lnTo>
                  <a:lnTo>
                    <a:pt x="81" y="127"/>
                  </a:lnTo>
                  <a:lnTo>
                    <a:pt x="78" y="129"/>
                  </a:lnTo>
                  <a:lnTo>
                    <a:pt x="73" y="131"/>
                  </a:lnTo>
                  <a:lnTo>
                    <a:pt x="68" y="133"/>
                  </a:lnTo>
                  <a:lnTo>
                    <a:pt x="55" y="134"/>
                  </a:lnTo>
                  <a:lnTo>
                    <a:pt x="55" y="134"/>
                  </a:lnTo>
                  <a:lnTo>
                    <a:pt x="52" y="134"/>
                  </a:lnTo>
                  <a:lnTo>
                    <a:pt x="52" y="134"/>
                  </a:lnTo>
                  <a:lnTo>
                    <a:pt x="40" y="133"/>
                  </a:lnTo>
                  <a:lnTo>
                    <a:pt x="28" y="130"/>
                  </a:lnTo>
                  <a:lnTo>
                    <a:pt x="15" y="127"/>
                  </a:lnTo>
                  <a:lnTo>
                    <a:pt x="1" y="122"/>
                  </a:lnTo>
                  <a:lnTo>
                    <a:pt x="0" y="147"/>
                  </a:lnTo>
                  <a:lnTo>
                    <a:pt x="15" y="150"/>
                  </a:lnTo>
                  <a:lnTo>
                    <a:pt x="15" y="150"/>
                  </a:lnTo>
                  <a:lnTo>
                    <a:pt x="33" y="153"/>
                  </a:lnTo>
                  <a:lnTo>
                    <a:pt x="47" y="154"/>
                  </a:lnTo>
                  <a:lnTo>
                    <a:pt x="47" y="154"/>
                  </a:lnTo>
                  <a:lnTo>
                    <a:pt x="53" y="154"/>
                  </a:lnTo>
                  <a:lnTo>
                    <a:pt x="53" y="154"/>
                  </a:lnTo>
                  <a:lnTo>
                    <a:pt x="68" y="153"/>
                  </a:lnTo>
                  <a:lnTo>
                    <a:pt x="81" y="151"/>
                  </a:lnTo>
                  <a:lnTo>
                    <a:pt x="92" y="148"/>
                  </a:lnTo>
                  <a:lnTo>
                    <a:pt x="101" y="143"/>
                  </a:lnTo>
                  <a:lnTo>
                    <a:pt x="108" y="137"/>
                  </a:lnTo>
                  <a:lnTo>
                    <a:pt x="113" y="130"/>
                  </a:lnTo>
                  <a:lnTo>
                    <a:pt x="116" y="121"/>
                  </a:lnTo>
                  <a:lnTo>
                    <a:pt x="118" y="111"/>
                  </a:lnTo>
                  <a:lnTo>
                    <a:pt x="118" y="111"/>
                  </a:lnTo>
                  <a:lnTo>
                    <a:pt x="118" y="103"/>
                  </a:lnTo>
                  <a:lnTo>
                    <a:pt x="115" y="97"/>
                  </a:lnTo>
                  <a:lnTo>
                    <a:pt x="113" y="90"/>
                  </a:lnTo>
                  <a:lnTo>
                    <a:pt x="108" y="85"/>
                  </a:lnTo>
                  <a:lnTo>
                    <a:pt x="104" y="79"/>
                  </a:lnTo>
                  <a:lnTo>
                    <a:pt x="95" y="75"/>
                  </a:lnTo>
                  <a:lnTo>
                    <a:pt x="87" y="70"/>
                  </a:lnTo>
                  <a:lnTo>
                    <a:pt x="75" y="65"/>
                  </a:lnTo>
                  <a:lnTo>
                    <a:pt x="59" y="58"/>
                  </a:lnTo>
                  <a:lnTo>
                    <a:pt x="48" y="53"/>
                  </a:lnTo>
                  <a:lnTo>
                    <a:pt x="48" y="53"/>
                  </a:lnTo>
                  <a:lnTo>
                    <a:pt x="40" y="50"/>
                  </a:lnTo>
                  <a:lnTo>
                    <a:pt x="35" y="46"/>
                  </a:lnTo>
                  <a:lnTo>
                    <a:pt x="33" y="43"/>
                  </a:lnTo>
                  <a:lnTo>
                    <a:pt x="33" y="37"/>
                  </a:lnTo>
                  <a:lnTo>
                    <a:pt x="33" y="37"/>
                  </a:lnTo>
                  <a:lnTo>
                    <a:pt x="33" y="33"/>
                  </a:lnTo>
                  <a:lnTo>
                    <a:pt x="34" y="30"/>
                  </a:lnTo>
                  <a:lnTo>
                    <a:pt x="36" y="26"/>
                  </a:lnTo>
                  <a:lnTo>
                    <a:pt x="39" y="24"/>
                  </a:lnTo>
                  <a:lnTo>
                    <a:pt x="42" y="23"/>
                  </a:lnTo>
                  <a:lnTo>
                    <a:pt x="47" y="21"/>
                  </a:lnTo>
                  <a:lnTo>
                    <a:pt x="60" y="20"/>
                  </a:lnTo>
                  <a:lnTo>
                    <a:pt x="60" y="20"/>
                  </a:lnTo>
                  <a:lnTo>
                    <a:pt x="63" y="20"/>
                  </a:lnTo>
                  <a:lnTo>
                    <a:pt x="63" y="20"/>
                  </a:lnTo>
                  <a:lnTo>
                    <a:pt x="75" y="21"/>
                  </a:lnTo>
                  <a:lnTo>
                    <a:pt x="86" y="23"/>
                  </a:lnTo>
                  <a:lnTo>
                    <a:pt x="98" y="26"/>
                  </a:lnTo>
                  <a:lnTo>
                    <a:pt x="109" y="30"/>
                  </a:lnTo>
                  <a:lnTo>
                    <a:pt x="111" y="7"/>
                  </a:lnTo>
                  <a:lnTo>
                    <a:pt x="111" y="7"/>
                  </a:lnTo>
                  <a:lnTo>
                    <a:pt x="87" y="3"/>
                  </a:lnTo>
                  <a:lnTo>
                    <a:pt x="63" y="0"/>
                  </a:lnTo>
                  <a:lnTo>
                    <a:pt x="63" y="0"/>
                  </a:lnTo>
                  <a:lnTo>
                    <a:pt x="59" y="0"/>
                  </a:lnTo>
                  <a:close/>
                </a:path>
              </a:pathLst>
            </a:custGeom>
            <a:solidFill>
              <a:schemeClr val="bg1"/>
            </a:solidFill>
            <a:ln w="9525">
              <a:noFill/>
            </a:ln>
          </p:spPr>
          <p:txBody>
            <a:bodyPr/>
            <a:lstStyle/>
            <a:p>
              <a:endParaRPr lang="zh-CN" altLang="en-US"/>
            </a:p>
          </p:txBody>
        </p:sp>
        <p:sp>
          <p:nvSpPr>
            <p:cNvPr id="12316" name="未知"/>
            <p:cNvSpPr>
              <a:spLocks noEditPoints="1"/>
            </p:cNvSpPr>
            <p:nvPr/>
          </p:nvSpPr>
          <p:spPr>
            <a:xfrm>
              <a:off x="325" y="493"/>
              <a:ext cx="28" cy="35"/>
            </a:xfrm>
            <a:custGeom>
              <a:avLst/>
              <a:gdLst/>
              <a:ahLst/>
              <a:cxnLst/>
              <a:rect l="0" t="0" r="0" b="0"/>
              <a:pathLst>
                <a:path w="137" h="165">
                  <a:moveTo>
                    <a:pt x="28" y="96"/>
                  </a:moveTo>
                  <a:lnTo>
                    <a:pt x="35" y="35"/>
                  </a:lnTo>
                  <a:lnTo>
                    <a:pt x="71" y="84"/>
                  </a:lnTo>
                  <a:lnTo>
                    <a:pt x="28" y="96"/>
                  </a:lnTo>
                  <a:close/>
                  <a:moveTo>
                    <a:pt x="45" y="0"/>
                  </a:moveTo>
                  <a:lnTo>
                    <a:pt x="16" y="9"/>
                  </a:lnTo>
                  <a:lnTo>
                    <a:pt x="0" y="165"/>
                  </a:lnTo>
                  <a:lnTo>
                    <a:pt x="22" y="159"/>
                  </a:lnTo>
                  <a:lnTo>
                    <a:pt x="25" y="117"/>
                  </a:lnTo>
                  <a:lnTo>
                    <a:pt x="83" y="101"/>
                  </a:lnTo>
                  <a:lnTo>
                    <a:pt x="108" y="135"/>
                  </a:lnTo>
                  <a:lnTo>
                    <a:pt x="137" y="127"/>
                  </a:lnTo>
                  <a:lnTo>
                    <a:pt x="45" y="0"/>
                  </a:lnTo>
                  <a:close/>
                </a:path>
              </a:pathLst>
            </a:custGeom>
            <a:solidFill>
              <a:schemeClr val="bg1"/>
            </a:solidFill>
            <a:ln w="9525">
              <a:noFill/>
            </a:ln>
          </p:spPr>
          <p:txBody>
            <a:bodyPr/>
            <a:lstStyle/>
            <a:p>
              <a:endParaRPr lang="zh-CN" altLang="en-US"/>
            </a:p>
          </p:txBody>
        </p:sp>
        <p:sp>
          <p:nvSpPr>
            <p:cNvPr id="12317" name="未知"/>
            <p:cNvSpPr/>
            <p:nvPr/>
          </p:nvSpPr>
          <p:spPr>
            <a:xfrm>
              <a:off x="349" y="479"/>
              <a:ext cx="37" cy="38"/>
            </a:xfrm>
            <a:custGeom>
              <a:avLst/>
              <a:gdLst/>
              <a:ahLst/>
              <a:cxnLst/>
              <a:rect l="0" t="0" r="0" b="0"/>
              <a:pathLst>
                <a:path w="180" h="185">
                  <a:moveTo>
                    <a:pt x="124" y="0"/>
                  </a:moveTo>
                  <a:lnTo>
                    <a:pt x="92" y="13"/>
                  </a:lnTo>
                  <a:lnTo>
                    <a:pt x="103" y="119"/>
                  </a:lnTo>
                  <a:lnTo>
                    <a:pt x="38" y="35"/>
                  </a:lnTo>
                  <a:lnTo>
                    <a:pt x="0" y="50"/>
                  </a:lnTo>
                  <a:lnTo>
                    <a:pt x="56" y="185"/>
                  </a:lnTo>
                  <a:lnTo>
                    <a:pt x="78" y="176"/>
                  </a:lnTo>
                  <a:lnTo>
                    <a:pt x="36" y="73"/>
                  </a:lnTo>
                  <a:lnTo>
                    <a:pt x="101" y="156"/>
                  </a:lnTo>
                  <a:lnTo>
                    <a:pt x="123" y="146"/>
                  </a:lnTo>
                  <a:lnTo>
                    <a:pt x="112" y="42"/>
                  </a:lnTo>
                  <a:lnTo>
                    <a:pt x="154" y="145"/>
                  </a:lnTo>
                  <a:lnTo>
                    <a:pt x="180" y="134"/>
                  </a:lnTo>
                  <a:lnTo>
                    <a:pt x="124" y="0"/>
                  </a:lnTo>
                  <a:close/>
                </a:path>
              </a:pathLst>
            </a:custGeom>
            <a:solidFill>
              <a:schemeClr val="bg1"/>
            </a:solidFill>
            <a:ln w="9525">
              <a:noFill/>
            </a:ln>
          </p:spPr>
          <p:txBody>
            <a:bodyPr/>
            <a:lstStyle/>
            <a:p>
              <a:endParaRPr lang="zh-CN" altLang="en-US"/>
            </a:p>
          </p:txBody>
        </p:sp>
        <p:sp>
          <p:nvSpPr>
            <p:cNvPr id="12318" name="未知"/>
            <p:cNvSpPr>
              <a:spLocks noEditPoints="1"/>
            </p:cNvSpPr>
            <p:nvPr/>
          </p:nvSpPr>
          <p:spPr>
            <a:xfrm>
              <a:off x="383" y="466"/>
              <a:ext cx="31" cy="32"/>
            </a:xfrm>
            <a:custGeom>
              <a:avLst/>
              <a:gdLst/>
              <a:ahLst/>
              <a:cxnLst/>
              <a:rect l="0" t="0" r="0" b="0"/>
              <a:pathLst>
                <a:path w="147" h="155">
                  <a:moveTo>
                    <a:pt x="83" y="132"/>
                  </a:moveTo>
                  <a:lnTo>
                    <a:pt x="83" y="132"/>
                  </a:lnTo>
                  <a:lnTo>
                    <a:pt x="76" y="131"/>
                  </a:lnTo>
                  <a:lnTo>
                    <a:pt x="70" y="130"/>
                  </a:lnTo>
                  <a:lnTo>
                    <a:pt x="64" y="127"/>
                  </a:lnTo>
                  <a:lnTo>
                    <a:pt x="58" y="123"/>
                  </a:lnTo>
                  <a:lnTo>
                    <a:pt x="54" y="117"/>
                  </a:lnTo>
                  <a:lnTo>
                    <a:pt x="48" y="110"/>
                  </a:lnTo>
                  <a:lnTo>
                    <a:pt x="43" y="103"/>
                  </a:lnTo>
                  <a:lnTo>
                    <a:pt x="38" y="94"/>
                  </a:lnTo>
                  <a:lnTo>
                    <a:pt x="38" y="94"/>
                  </a:lnTo>
                  <a:lnTo>
                    <a:pt x="33" y="82"/>
                  </a:lnTo>
                  <a:lnTo>
                    <a:pt x="31" y="71"/>
                  </a:lnTo>
                  <a:lnTo>
                    <a:pt x="30" y="60"/>
                  </a:lnTo>
                  <a:lnTo>
                    <a:pt x="30" y="52"/>
                  </a:lnTo>
                  <a:lnTo>
                    <a:pt x="32" y="44"/>
                  </a:lnTo>
                  <a:lnTo>
                    <a:pt x="37" y="37"/>
                  </a:lnTo>
                  <a:lnTo>
                    <a:pt x="42" y="31"/>
                  </a:lnTo>
                  <a:lnTo>
                    <a:pt x="50" y="26"/>
                  </a:lnTo>
                  <a:lnTo>
                    <a:pt x="50" y="26"/>
                  </a:lnTo>
                  <a:lnTo>
                    <a:pt x="57" y="24"/>
                  </a:lnTo>
                  <a:lnTo>
                    <a:pt x="64" y="23"/>
                  </a:lnTo>
                  <a:lnTo>
                    <a:pt x="64" y="23"/>
                  </a:lnTo>
                  <a:lnTo>
                    <a:pt x="70" y="24"/>
                  </a:lnTo>
                  <a:lnTo>
                    <a:pt x="76" y="26"/>
                  </a:lnTo>
                  <a:lnTo>
                    <a:pt x="82" y="29"/>
                  </a:lnTo>
                  <a:lnTo>
                    <a:pt x="88" y="33"/>
                  </a:lnTo>
                  <a:lnTo>
                    <a:pt x="94" y="38"/>
                  </a:lnTo>
                  <a:lnTo>
                    <a:pt x="98" y="45"/>
                  </a:lnTo>
                  <a:lnTo>
                    <a:pt x="103" y="52"/>
                  </a:lnTo>
                  <a:lnTo>
                    <a:pt x="108" y="62"/>
                  </a:lnTo>
                  <a:lnTo>
                    <a:pt x="108" y="62"/>
                  </a:lnTo>
                  <a:lnTo>
                    <a:pt x="113" y="73"/>
                  </a:lnTo>
                  <a:lnTo>
                    <a:pt x="116" y="84"/>
                  </a:lnTo>
                  <a:lnTo>
                    <a:pt x="117" y="95"/>
                  </a:lnTo>
                  <a:lnTo>
                    <a:pt x="116" y="104"/>
                  </a:lnTo>
                  <a:lnTo>
                    <a:pt x="114" y="111"/>
                  </a:lnTo>
                  <a:lnTo>
                    <a:pt x="110" y="118"/>
                  </a:lnTo>
                  <a:lnTo>
                    <a:pt x="104" y="124"/>
                  </a:lnTo>
                  <a:lnTo>
                    <a:pt x="97" y="129"/>
                  </a:lnTo>
                  <a:lnTo>
                    <a:pt x="97" y="129"/>
                  </a:lnTo>
                  <a:lnTo>
                    <a:pt x="89" y="131"/>
                  </a:lnTo>
                  <a:lnTo>
                    <a:pt x="83" y="132"/>
                  </a:lnTo>
                  <a:close/>
                  <a:moveTo>
                    <a:pt x="74" y="0"/>
                  </a:moveTo>
                  <a:lnTo>
                    <a:pt x="74" y="0"/>
                  </a:lnTo>
                  <a:lnTo>
                    <a:pt x="67" y="1"/>
                  </a:lnTo>
                  <a:lnTo>
                    <a:pt x="58" y="3"/>
                  </a:lnTo>
                  <a:lnTo>
                    <a:pt x="50" y="5"/>
                  </a:lnTo>
                  <a:lnTo>
                    <a:pt x="42" y="8"/>
                  </a:lnTo>
                  <a:lnTo>
                    <a:pt x="42" y="8"/>
                  </a:lnTo>
                  <a:lnTo>
                    <a:pt x="28" y="17"/>
                  </a:lnTo>
                  <a:lnTo>
                    <a:pt x="22" y="20"/>
                  </a:lnTo>
                  <a:lnTo>
                    <a:pt x="17" y="26"/>
                  </a:lnTo>
                  <a:lnTo>
                    <a:pt x="12" y="31"/>
                  </a:lnTo>
                  <a:lnTo>
                    <a:pt x="9" y="37"/>
                  </a:lnTo>
                  <a:lnTo>
                    <a:pt x="5" y="43"/>
                  </a:lnTo>
                  <a:lnTo>
                    <a:pt x="3" y="49"/>
                  </a:lnTo>
                  <a:lnTo>
                    <a:pt x="2" y="56"/>
                  </a:lnTo>
                  <a:lnTo>
                    <a:pt x="0" y="62"/>
                  </a:lnTo>
                  <a:lnTo>
                    <a:pt x="0" y="69"/>
                  </a:lnTo>
                  <a:lnTo>
                    <a:pt x="0" y="76"/>
                  </a:lnTo>
                  <a:lnTo>
                    <a:pt x="3" y="91"/>
                  </a:lnTo>
                  <a:lnTo>
                    <a:pt x="10" y="108"/>
                  </a:lnTo>
                  <a:lnTo>
                    <a:pt x="10" y="108"/>
                  </a:lnTo>
                  <a:lnTo>
                    <a:pt x="16" y="118"/>
                  </a:lnTo>
                  <a:lnTo>
                    <a:pt x="22" y="128"/>
                  </a:lnTo>
                  <a:lnTo>
                    <a:pt x="29" y="136"/>
                  </a:lnTo>
                  <a:lnTo>
                    <a:pt x="37" y="143"/>
                  </a:lnTo>
                  <a:lnTo>
                    <a:pt x="45" y="148"/>
                  </a:lnTo>
                  <a:lnTo>
                    <a:pt x="54" y="153"/>
                  </a:lnTo>
                  <a:lnTo>
                    <a:pt x="63" y="155"/>
                  </a:lnTo>
                  <a:lnTo>
                    <a:pt x="72" y="155"/>
                  </a:lnTo>
                  <a:lnTo>
                    <a:pt x="72" y="155"/>
                  </a:lnTo>
                  <a:lnTo>
                    <a:pt x="81" y="155"/>
                  </a:lnTo>
                  <a:lnTo>
                    <a:pt x="89" y="154"/>
                  </a:lnTo>
                  <a:lnTo>
                    <a:pt x="96" y="151"/>
                  </a:lnTo>
                  <a:lnTo>
                    <a:pt x="104" y="148"/>
                  </a:lnTo>
                  <a:lnTo>
                    <a:pt x="104" y="148"/>
                  </a:lnTo>
                  <a:lnTo>
                    <a:pt x="119" y="140"/>
                  </a:lnTo>
                  <a:lnTo>
                    <a:pt x="124" y="135"/>
                  </a:lnTo>
                  <a:lnTo>
                    <a:pt x="130" y="130"/>
                  </a:lnTo>
                  <a:lnTo>
                    <a:pt x="135" y="125"/>
                  </a:lnTo>
                  <a:lnTo>
                    <a:pt x="139" y="120"/>
                  </a:lnTo>
                  <a:lnTo>
                    <a:pt x="142" y="114"/>
                  </a:lnTo>
                  <a:lnTo>
                    <a:pt x="145" y="108"/>
                  </a:lnTo>
                  <a:lnTo>
                    <a:pt x="146" y="101"/>
                  </a:lnTo>
                  <a:lnTo>
                    <a:pt x="147" y="94"/>
                  </a:lnTo>
                  <a:lnTo>
                    <a:pt x="147" y="86"/>
                  </a:lnTo>
                  <a:lnTo>
                    <a:pt x="147" y="79"/>
                  </a:lnTo>
                  <a:lnTo>
                    <a:pt x="143" y="64"/>
                  </a:lnTo>
                  <a:lnTo>
                    <a:pt x="137" y="47"/>
                  </a:lnTo>
                  <a:lnTo>
                    <a:pt x="137" y="47"/>
                  </a:lnTo>
                  <a:lnTo>
                    <a:pt x="132" y="37"/>
                  </a:lnTo>
                  <a:lnTo>
                    <a:pt x="126" y="27"/>
                  </a:lnTo>
                  <a:lnTo>
                    <a:pt x="119" y="19"/>
                  </a:lnTo>
                  <a:lnTo>
                    <a:pt x="110" y="13"/>
                  </a:lnTo>
                  <a:lnTo>
                    <a:pt x="102" y="7"/>
                  </a:lnTo>
                  <a:lnTo>
                    <a:pt x="93" y="4"/>
                  </a:lnTo>
                  <a:lnTo>
                    <a:pt x="84" y="1"/>
                  </a:lnTo>
                  <a:lnTo>
                    <a:pt x="74" y="0"/>
                  </a:lnTo>
                  <a:close/>
                </a:path>
              </a:pathLst>
            </a:custGeom>
            <a:solidFill>
              <a:schemeClr val="bg1"/>
            </a:solidFill>
            <a:ln w="9525">
              <a:noFill/>
            </a:ln>
          </p:spPr>
          <p:txBody>
            <a:bodyPr/>
            <a:lstStyle/>
            <a:p>
              <a:endParaRPr lang="zh-CN" altLang="en-US"/>
            </a:p>
          </p:txBody>
        </p:sp>
        <p:sp>
          <p:nvSpPr>
            <p:cNvPr id="12319" name="未知"/>
            <p:cNvSpPr/>
            <p:nvPr/>
          </p:nvSpPr>
          <p:spPr>
            <a:xfrm>
              <a:off x="409" y="455"/>
              <a:ext cx="23" cy="28"/>
            </a:xfrm>
            <a:custGeom>
              <a:avLst/>
              <a:gdLst/>
              <a:ahLst/>
              <a:cxnLst/>
              <a:rect l="0" t="0" r="0" b="0"/>
              <a:pathLst>
                <a:path w="108" h="137">
                  <a:moveTo>
                    <a:pt x="24" y="0"/>
                  </a:moveTo>
                  <a:lnTo>
                    <a:pt x="0" y="18"/>
                  </a:lnTo>
                  <a:lnTo>
                    <a:pt x="85" y="137"/>
                  </a:lnTo>
                  <a:lnTo>
                    <a:pt x="108" y="119"/>
                  </a:lnTo>
                  <a:lnTo>
                    <a:pt x="24" y="0"/>
                  </a:lnTo>
                  <a:close/>
                </a:path>
              </a:pathLst>
            </a:custGeom>
            <a:solidFill>
              <a:schemeClr val="bg1"/>
            </a:solidFill>
            <a:ln w="9525">
              <a:noFill/>
            </a:ln>
          </p:spPr>
          <p:txBody>
            <a:bodyPr/>
            <a:lstStyle/>
            <a:p>
              <a:endParaRPr lang="zh-CN" altLang="en-US"/>
            </a:p>
          </p:txBody>
        </p:sp>
        <p:sp>
          <p:nvSpPr>
            <p:cNvPr id="12320" name="未知"/>
            <p:cNvSpPr/>
            <p:nvPr/>
          </p:nvSpPr>
          <p:spPr>
            <a:xfrm>
              <a:off x="409" y="455"/>
              <a:ext cx="23" cy="28"/>
            </a:xfrm>
            <a:custGeom>
              <a:avLst/>
              <a:gdLst/>
              <a:ahLst/>
              <a:cxnLst/>
              <a:rect l="0" t="0" r="0" b="0"/>
              <a:pathLst>
                <a:path w="108" h="137">
                  <a:moveTo>
                    <a:pt x="24" y="0"/>
                  </a:moveTo>
                  <a:lnTo>
                    <a:pt x="0" y="18"/>
                  </a:lnTo>
                  <a:lnTo>
                    <a:pt x="85" y="137"/>
                  </a:lnTo>
                  <a:lnTo>
                    <a:pt x="108" y="119"/>
                  </a:lnTo>
                  <a:lnTo>
                    <a:pt x="24" y="0"/>
                  </a:lnTo>
                </a:path>
              </a:pathLst>
            </a:custGeom>
            <a:solidFill>
              <a:schemeClr val="bg1"/>
            </a:solidFill>
            <a:ln w="9525">
              <a:noFill/>
            </a:ln>
          </p:spPr>
          <p:txBody>
            <a:bodyPr/>
            <a:lstStyle/>
            <a:p>
              <a:endParaRPr lang="zh-CN" altLang="en-US"/>
            </a:p>
          </p:txBody>
        </p:sp>
        <p:sp>
          <p:nvSpPr>
            <p:cNvPr id="12321" name="未知"/>
            <p:cNvSpPr/>
            <p:nvPr/>
          </p:nvSpPr>
          <p:spPr>
            <a:xfrm>
              <a:off x="421" y="435"/>
              <a:ext cx="38" cy="37"/>
            </a:xfrm>
            <a:custGeom>
              <a:avLst/>
              <a:gdLst/>
              <a:ahLst/>
              <a:cxnLst/>
              <a:rect l="0" t="0" r="0" b="0"/>
              <a:pathLst>
                <a:path w="181" h="180">
                  <a:moveTo>
                    <a:pt x="77" y="0"/>
                  </a:moveTo>
                  <a:lnTo>
                    <a:pt x="0" y="74"/>
                  </a:lnTo>
                  <a:lnTo>
                    <a:pt x="100" y="180"/>
                  </a:lnTo>
                  <a:lnTo>
                    <a:pt x="181" y="103"/>
                  </a:lnTo>
                  <a:lnTo>
                    <a:pt x="167" y="89"/>
                  </a:lnTo>
                  <a:lnTo>
                    <a:pt x="108" y="144"/>
                  </a:lnTo>
                  <a:lnTo>
                    <a:pt x="77" y="111"/>
                  </a:lnTo>
                  <a:lnTo>
                    <a:pt x="125" y="67"/>
                  </a:lnTo>
                  <a:lnTo>
                    <a:pt x="112" y="52"/>
                  </a:lnTo>
                  <a:lnTo>
                    <a:pt x="63" y="97"/>
                  </a:lnTo>
                  <a:lnTo>
                    <a:pt x="36" y="68"/>
                  </a:lnTo>
                  <a:lnTo>
                    <a:pt x="91" y="16"/>
                  </a:lnTo>
                  <a:lnTo>
                    <a:pt x="77" y="0"/>
                  </a:lnTo>
                  <a:close/>
                </a:path>
              </a:pathLst>
            </a:custGeom>
            <a:solidFill>
              <a:schemeClr val="bg1"/>
            </a:solidFill>
            <a:ln w="9525">
              <a:noFill/>
            </a:ln>
          </p:spPr>
          <p:txBody>
            <a:bodyPr/>
            <a:lstStyle/>
            <a:p>
              <a:endParaRPr lang="zh-CN" altLang="en-US"/>
            </a:p>
          </p:txBody>
        </p:sp>
        <p:sp>
          <p:nvSpPr>
            <p:cNvPr id="12322" name="未知"/>
            <p:cNvSpPr/>
            <p:nvPr/>
          </p:nvSpPr>
          <p:spPr>
            <a:xfrm>
              <a:off x="443" y="412"/>
              <a:ext cx="38" cy="37"/>
            </a:xfrm>
            <a:custGeom>
              <a:avLst/>
              <a:gdLst/>
              <a:ahLst/>
              <a:cxnLst/>
              <a:rect l="0" t="0" r="0" b="0"/>
              <a:pathLst>
                <a:path w="183" h="180">
                  <a:moveTo>
                    <a:pt x="71" y="0"/>
                  </a:moveTo>
                  <a:lnTo>
                    <a:pt x="55" y="19"/>
                  </a:lnTo>
                  <a:lnTo>
                    <a:pt x="132" y="83"/>
                  </a:lnTo>
                  <a:lnTo>
                    <a:pt x="16" y="66"/>
                  </a:lnTo>
                  <a:lnTo>
                    <a:pt x="0" y="87"/>
                  </a:lnTo>
                  <a:lnTo>
                    <a:pt x="112" y="180"/>
                  </a:lnTo>
                  <a:lnTo>
                    <a:pt x="127" y="161"/>
                  </a:lnTo>
                  <a:lnTo>
                    <a:pt x="51" y="97"/>
                  </a:lnTo>
                  <a:lnTo>
                    <a:pt x="165" y="115"/>
                  </a:lnTo>
                  <a:lnTo>
                    <a:pt x="183" y="94"/>
                  </a:lnTo>
                  <a:lnTo>
                    <a:pt x="71" y="0"/>
                  </a:lnTo>
                  <a:close/>
                </a:path>
              </a:pathLst>
            </a:custGeom>
            <a:solidFill>
              <a:schemeClr val="bg1"/>
            </a:solidFill>
            <a:ln w="9525">
              <a:noFill/>
            </a:ln>
          </p:spPr>
          <p:txBody>
            <a:bodyPr/>
            <a:lstStyle/>
            <a:p>
              <a:endParaRPr lang="zh-CN" altLang="en-US"/>
            </a:p>
          </p:txBody>
        </p:sp>
        <p:sp>
          <p:nvSpPr>
            <p:cNvPr id="12323" name="未知"/>
            <p:cNvSpPr/>
            <p:nvPr/>
          </p:nvSpPr>
          <p:spPr>
            <a:xfrm>
              <a:off x="463" y="387"/>
              <a:ext cx="33" cy="35"/>
            </a:xfrm>
            <a:custGeom>
              <a:avLst/>
              <a:gdLst/>
              <a:ahLst/>
              <a:cxnLst/>
              <a:rect l="0" t="0" r="0" b="0"/>
              <a:pathLst>
                <a:path w="157" h="169">
                  <a:moveTo>
                    <a:pt x="47" y="0"/>
                  </a:moveTo>
                  <a:lnTo>
                    <a:pt x="47" y="0"/>
                  </a:lnTo>
                  <a:lnTo>
                    <a:pt x="30" y="17"/>
                  </a:lnTo>
                  <a:lnTo>
                    <a:pt x="16" y="36"/>
                  </a:lnTo>
                  <a:lnTo>
                    <a:pt x="16" y="36"/>
                  </a:lnTo>
                  <a:lnTo>
                    <a:pt x="9" y="48"/>
                  </a:lnTo>
                  <a:lnTo>
                    <a:pt x="3" y="60"/>
                  </a:lnTo>
                  <a:lnTo>
                    <a:pt x="1" y="71"/>
                  </a:lnTo>
                  <a:lnTo>
                    <a:pt x="0" y="80"/>
                  </a:lnTo>
                  <a:lnTo>
                    <a:pt x="1" y="88"/>
                  </a:lnTo>
                  <a:lnTo>
                    <a:pt x="4" y="95"/>
                  </a:lnTo>
                  <a:lnTo>
                    <a:pt x="9" y="102"/>
                  </a:lnTo>
                  <a:lnTo>
                    <a:pt x="17" y="110"/>
                  </a:lnTo>
                  <a:lnTo>
                    <a:pt x="17" y="110"/>
                  </a:lnTo>
                  <a:lnTo>
                    <a:pt x="27" y="114"/>
                  </a:lnTo>
                  <a:lnTo>
                    <a:pt x="32" y="115"/>
                  </a:lnTo>
                  <a:lnTo>
                    <a:pt x="36" y="115"/>
                  </a:lnTo>
                  <a:lnTo>
                    <a:pt x="36" y="115"/>
                  </a:lnTo>
                  <a:lnTo>
                    <a:pt x="45" y="114"/>
                  </a:lnTo>
                  <a:lnTo>
                    <a:pt x="54" y="112"/>
                  </a:lnTo>
                  <a:lnTo>
                    <a:pt x="65" y="106"/>
                  </a:lnTo>
                  <a:lnTo>
                    <a:pt x="76" y="98"/>
                  </a:lnTo>
                  <a:lnTo>
                    <a:pt x="91" y="87"/>
                  </a:lnTo>
                  <a:lnTo>
                    <a:pt x="102" y="79"/>
                  </a:lnTo>
                  <a:lnTo>
                    <a:pt x="102" y="79"/>
                  </a:lnTo>
                  <a:lnTo>
                    <a:pt x="108" y="76"/>
                  </a:lnTo>
                  <a:lnTo>
                    <a:pt x="114" y="75"/>
                  </a:lnTo>
                  <a:lnTo>
                    <a:pt x="114" y="75"/>
                  </a:lnTo>
                  <a:lnTo>
                    <a:pt x="119" y="75"/>
                  </a:lnTo>
                  <a:lnTo>
                    <a:pt x="125" y="78"/>
                  </a:lnTo>
                  <a:lnTo>
                    <a:pt x="125" y="78"/>
                  </a:lnTo>
                  <a:lnTo>
                    <a:pt x="128" y="81"/>
                  </a:lnTo>
                  <a:lnTo>
                    <a:pt x="131" y="85"/>
                  </a:lnTo>
                  <a:lnTo>
                    <a:pt x="132" y="88"/>
                  </a:lnTo>
                  <a:lnTo>
                    <a:pt x="132" y="93"/>
                  </a:lnTo>
                  <a:lnTo>
                    <a:pt x="131" y="98"/>
                  </a:lnTo>
                  <a:lnTo>
                    <a:pt x="130" y="104"/>
                  </a:lnTo>
                  <a:lnTo>
                    <a:pt x="123" y="117"/>
                  </a:lnTo>
                  <a:lnTo>
                    <a:pt x="123" y="117"/>
                  </a:lnTo>
                  <a:lnTo>
                    <a:pt x="115" y="126"/>
                  </a:lnTo>
                  <a:lnTo>
                    <a:pt x="107" y="135"/>
                  </a:lnTo>
                  <a:lnTo>
                    <a:pt x="98" y="145"/>
                  </a:lnTo>
                  <a:lnTo>
                    <a:pt x="86" y="154"/>
                  </a:lnTo>
                  <a:lnTo>
                    <a:pt x="106" y="169"/>
                  </a:lnTo>
                  <a:lnTo>
                    <a:pt x="117" y="157"/>
                  </a:lnTo>
                  <a:lnTo>
                    <a:pt x="117" y="157"/>
                  </a:lnTo>
                  <a:lnTo>
                    <a:pt x="128" y="144"/>
                  </a:lnTo>
                  <a:lnTo>
                    <a:pt x="137" y="132"/>
                  </a:lnTo>
                  <a:lnTo>
                    <a:pt x="137" y="132"/>
                  </a:lnTo>
                  <a:lnTo>
                    <a:pt x="145" y="118"/>
                  </a:lnTo>
                  <a:lnTo>
                    <a:pt x="152" y="105"/>
                  </a:lnTo>
                  <a:lnTo>
                    <a:pt x="156" y="93"/>
                  </a:lnTo>
                  <a:lnTo>
                    <a:pt x="157" y="82"/>
                  </a:lnTo>
                  <a:lnTo>
                    <a:pt x="156" y="72"/>
                  </a:lnTo>
                  <a:lnTo>
                    <a:pt x="152" y="63"/>
                  </a:lnTo>
                  <a:lnTo>
                    <a:pt x="147" y="56"/>
                  </a:lnTo>
                  <a:lnTo>
                    <a:pt x="139" y="49"/>
                  </a:lnTo>
                  <a:lnTo>
                    <a:pt x="139" y="49"/>
                  </a:lnTo>
                  <a:lnTo>
                    <a:pt x="133" y="46"/>
                  </a:lnTo>
                  <a:lnTo>
                    <a:pt x="128" y="43"/>
                  </a:lnTo>
                  <a:lnTo>
                    <a:pt x="123" y="42"/>
                  </a:lnTo>
                  <a:lnTo>
                    <a:pt x="118" y="42"/>
                  </a:lnTo>
                  <a:lnTo>
                    <a:pt x="118" y="42"/>
                  </a:lnTo>
                  <a:lnTo>
                    <a:pt x="110" y="43"/>
                  </a:lnTo>
                  <a:lnTo>
                    <a:pt x="100" y="47"/>
                  </a:lnTo>
                  <a:lnTo>
                    <a:pt x="89" y="52"/>
                  </a:lnTo>
                  <a:lnTo>
                    <a:pt x="78" y="60"/>
                  </a:lnTo>
                  <a:lnTo>
                    <a:pt x="63" y="71"/>
                  </a:lnTo>
                  <a:lnTo>
                    <a:pt x="53" y="78"/>
                  </a:lnTo>
                  <a:lnTo>
                    <a:pt x="53" y="78"/>
                  </a:lnTo>
                  <a:lnTo>
                    <a:pt x="45" y="82"/>
                  </a:lnTo>
                  <a:lnTo>
                    <a:pt x="41" y="85"/>
                  </a:lnTo>
                  <a:lnTo>
                    <a:pt x="37" y="85"/>
                  </a:lnTo>
                  <a:lnTo>
                    <a:pt x="37" y="85"/>
                  </a:lnTo>
                  <a:lnTo>
                    <a:pt x="34" y="84"/>
                  </a:lnTo>
                  <a:lnTo>
                    <a:pt x="30" y="82"/>
                  </a:lnTo>
                  <a:lnTo>
                    <a:pt x="30" y="82"/>
                  </a:lnTo>
                  <a:lnTo>
                    <a:pt x="27" y="79"/>
                  </a:lnTo>
                  <a:lnTo>
                    <a:pt x="24" y="76"/>
                  </a:lnTo>
                  <a:lnTo>
                    <a:pt x="23" y="73"/>
                  </a:lnTo>
                  <a:lnTo>
                    <a:pt x="23" y="68"/>
                  </a:lnTo>
                  <a:lnTo>
                    <a:pt x="24" y="65"/>
                  </a:lnTo>
                  <a:lnTo>
                    <a:pt x="26" y="59"/>
                  </a:lnTo>
                  <a:lnTo>
                    <a:pt x="34" y="47"/>
                  </a:lnTo>
                  <a:lnTo>
                    <a:pt x="34" y="47"/>
                  </a:lnTo>
                  <a:lnTo>
                    <a:pt x="40" y="37"/>
                  </a:lnTo>
                  <a:lnTo>
                    <a:pt x="47" y="29"/>
                  </a:lnTo>
                  <a:lnTo>
                    <a:pt x="55" y="21"/>
                  </a:lnTo>
                  <a:lnTo>
                    <a:pt x="66" y="13"/>
                  </a:lnTo>
                  <a:lnTo>
                    <a:pt x="47" y="0"/>
                  </a:lnTo>
                  <a:close/>
                </a:path>
              </a:pathLst>
            </a:custGeom>
            <a:solidFill>
              <a:schemeClr val="bg1"/>
            </a:solidFill>
            <a:ln w="9525">
              <a:noFill/>
            </a:ln>
          </p:spPr>
          <p:txBody>
            <a:bodyPr/>
            <a:lstStyle/>
            <a:p>
              <a:endParaRPr lang="zh-CN" altLang="en-US"/>
            </a:p>
          </p:txBody>
        </p:sp>
        <p:sp>
          <p:nvSpPr>
            <p:cNvPr id="12324" name="未知"/>
            <p:cNvSpPr/>
            <p:nvPr/>
          </p:nvSpPr>
          <p:spPr>
            <a:xfrm>
              <a:off x="476" y="373"/>
              <a:ext cx="30" cy="19"/>
            </a:xfrm>
            <a:custGeom>
              <a:avLst/>
              <a:gdLst/>
              <a:ahLst/>
              <a:cxnLst/>
              <a:rect l="0" t="0" r="0" b="0"/>
              <a:pathLst>
                <a:path w="144" h="91">
                  <a:moveTo>
                    <a:pt x="13" y="0"/>
                  </a:moveTo>
                  <a:lnTo>
                    <a:pt x="0" y="27"/>
                  </a:lnTo>
                  <a:lnTo>
                    <a:pt x="131" y="91"/>
                  </a:lnTo>
                  <a:lnTo>
                    <a:pt x="144" y="64"/>
                  </a:lnTo>
                  <a:lnTo>
                    <a:pt x="13" y="0"/>
                  </a:lnTo>
                  <a:close/>
                </a:path>
              </a:pathLst>
            </a:custGeom>
            <a:solidFill>
              <a:schemeClr val="bg1"/>
            </a:solidFill>
            <a:ln w="9525">
              <a:noFill/>
            </a:ln>
          </p:spPr>
          <p:txBody>
            <a:bodyPr/>
            <a:lstStyle/>
            <a:p>
              <a:endParaRPr lang="zh-CN" altLang="en-US"/>
            </a:p>
          </p:txBody>
        </p:sp>
        <p:sp>
          <p:nvSpPr>
            <p:cNvPr id="12325" name="未知"/>
            <p:cNvSpPr/>
            <p:nvPr/>
          </p:nvSpPr>
          <p:spPr>
            <a:xfrm>
              <a:off x="476" y="373"/>
              <a:ext cx="30" cy="19"/>
            </a:xfrm>
            <a:custGeom>
              <a:avLst/>
              <a:gdLst/>
              <a:ahLst/>
              <a:cxnLst/>
              <a:rect l="0" t="0" r="0" b="0"/>
              <a:pathLst>
                <a:path w="144" h="91">
                  <a:moveTo>
                    <a:pt x="13" y="0"/>
                  </a:moveTo>
                  <a:lnTo>
                    <a:pt x="0" y="27"/>
                  </a:lnTo>
                  <a:lnTo>
                    <a:pt x="131" y="91"/>
                  </a:lnTo>
                  <a:lnTo>
                    <a:pt x="144" y="64"/>
                  </a:lnTo>
                  <a:lnTo>
                    <a:pt x="13" y="0"/>
                  </a:lnTo>
                </a:path>
              </a:pathLst>
            </a:custGeom>
            <a:solidFill>
              <a:schemeClr val="bg1"/>
            </a:solidFill>
            <a:ln w="9525">
              <a:noFill/>
            </a:ln>
          </p:spPr>
          <p:txBody>
            <a:bodyPr/>
            <a:lstStyle/>
            <a:p>
              <a:endParaRPr lang="zh-CN" altLang="en-US"/>
            </a:p>
          </p:txBody>
        </p:sp>
        <p:sp>
          <p:nvSpPr>
            <p:cNvPr id="12326" name="未知"/>
            <p:cNvSpPr/>
            <p:nvPr/>
          </p:nvSpPr>
          <p:spPr>
            <a:xfrm>
              <a:off x="484" y="346"/>
              <a:ext cx="32" cy="31"/>
            </a:xfrm>
            <a:custGeom>
              <a:avLst/>
              <a:gdLst/>
              <a:ahLst/>
              <a:cxnLst/>
              <a:rect l="0" t="0" r="0" b="0"/>
              <a:pathLst>
                <a:path w="155" h="151">
                  <a:moveTo>
                    <a:pt x="29" y="0"/>
                  </a:moveTo>
                  <a:lnTo>
                    <a:pt x="29" y="0"/>
                  </a:lnTo>
                  <a:lnTo>
                    <a:pt x="17" y="20"/>
                  </a:lnTo>
                  <a:lnTo>
                    <a:pt x="8" y="42"/>
                  </a:lnTo>
                  <a:lnTo>
                    <a:pt x="8" y="42"/>
                  </a:lnTo>
                  <a:lnTo>
                    <a:pt x="3" y="56"/>
                  </a:lnTo>
                  <a:lnTo>
                    <a:pt x="1" y="68"/>
                  </a:lnTo>
                  <a:lnTo>
                    <a:pt x="0" y="78"/>
                  </a:lnTo>
                  <a:lnTo>
                    <a:pt x="1" y="88"/>
                  </a:lnTo>
                  <a:lnTo>
                    <a:pt x="3" y="96"/>
                  </a:lnTo>
                  <a:lnTo>
                    <a:pt x="9" y="103"/>
                  </a:lnTo>
                  <a:lnTo>
                    <a:pt x="15" y="109"/>
                  </a:lnTo>
                  <a:lnTo>
                    <a:pt x="24" y="114"/>
                  </a:lnTo>
                  <a:lnTo>
                    <a:pt x="24" y="114"/>
                  </a:lnTo>
                  <a:lnTo>
                    <a:pt x="31" y="116"/>
                  </a:lnTo>
                  <a:lnTo>
                    <a:pt x="39" y="116"/>
                  </a:lnTo>
                  <a:lnTo>
                    <a:pt x="39" y="116"/>
                  </a:lnTo>
                  <a:lnTo>
                    <a:pt x="43" y="116"/>
                  </a:lnTo>
                  <a:lnTo>
                    <a:pt x="48" y="115"/>
                  </a:lnTo>
                  <a:lnTo>
                    <a:pt x="57" y="110"/>
                  </a:lnTo>
                  <a:lnTo>
                    <a:pt x="68" y="102"/>
                  </a:lnTo>
                  <a:lnTo>
                    <a:pt x="80" y="89"/>
                  </a:lnTo>
                  <a:lnTo>
                    <a:pt x="92" y="76"/>
                  </a:lnTo>
                  <a:lnTo>
                    <a:pt x="101" y="65"/>
                  </a:lnTo>
                  <a:lnTo>
                    <a:pt x="101" y="65"/>
                  </a:lnTo>
                  <a:lnTo>
                    <a:pt x="105" y="62"/>
                  </a:lnTo>
                  <a:lnTo>
                    <a:pt x="108" y="60"/>
                  </a:lnTo>
                  <a:lnTo>
                    <a:pt x="112" y="59"/>
                  </a:lnTo>
                  <a:lnTo>
                    <a:pt x="115" y="58"/>
                  </a:lnTo>
                  <a:lnTo>
                    <a:pt x="115" y="58"/>
                  </a:lnTo>
                  <a:lnTo>
                    <a:pt x="122" y="59"/>
                  </a:lnTo>
                  <a:lnTo>
                    <a:pt x="122" y="59"/>
                  </a:lnTo>
                  <a:lnTo>
                    <a:pt x="126" y="62"/>
                  </a:lnTo>
                  <a:lnTo>
                    <a:pt x="129" y="65"/>
                  </a:lnTo>
                  <a:lnTo>
                    <a:pt x="132" y="69"/>
                  </a:lnTo>
                  <a:lnTo>
                    <a:pt x="133" y="72"/>
                  </a:lnTo>
                  <a:lnTo>
                    <a:pt x="133" y="78"/>
                  </a:lnTo>
                  <a:lnTo>
                    <a:pt x="133" y="84"/>
                  </a:lnTo>
                  <a:lnTo>
                    <a:pt x="128" y="98"/>
                  </a:lnTo>
                  <a:lnTo>
                    <a:pt x="128" y="98"/>
                  </a:lnTo>
                  <a:lnTo>
                    <a:pt x="124" y="109"/>
                  </a:lnTo>
                  <a:lnTo>
                    <a:pt x="118" y="120"/>
                  </a:lnTo>
                  <a:lnTo>
                    <a:pt x="111" y="130"/>
                  </a:lnTo>
                  <a:lnTo>
                    <a:pt x="101" y="143"/>
                  </a:lnTo>
                  <a:lnTo>
                    <a:pt x="124" y="151"/>
                  </a:lnTo>
                  <a:lnTo>
                    <a:pt x="132" y="138"/>
                  </a:lnTo>
                  <a:lnTo>
                    <a:pt x="132" y="138"/>
                  </a:lnTo>
                  <a:lnTo>
                    <a:pt x="140" y="123"/>
                  </a:lnTo>
                  <a:lnTo>
                    <a:pt x="146" y="109"/>
                  </a:lnTo>
                  <a:lnTo>
                    <a:pt x="146" y="109"/>
                  </a:lnTo>
                  <a:lnTo>
                    <a:pt x="151" y="94"/>
                  </a:lnTo>
                  <a:lnTo>
                    <a:pt x="154" y="79"/>
                  </a:lnTo>
                  <a:lnTo>
                    <a:pt x="155" y="68"/>
                  </a:lnTo>
                  <a:lnTo>
                    <a:pt x="154" y="57"/>
                  </a:lnTo>
                  <a:lnTo>
                    <a:pt x="152" y="47"/>
                  </a:lnTo>
                  <a:lnTo>
                    <a:pt x="146" y="39"/>
                  </a:lnTo>
                  <a:lnTo>
                    <a:pt x="139" y="33"/>
                  </a:lnTo>
                  <a:lnTo>
                    <a:pt x="129" y="29"/>
                  </a:lnTo>
                  <a:lnTo>
                    <a:pt x="129" y="29"/>
                  </a:lnTo>
                  <a:lnTo>
                    <a:pt x="122" y="26"/>
                  </a:lnTo>
                  <a:lnTo>
                    <a:pt x="114" y="25"/>
                  </a:lnTo>
                  <a:lnTo>
                    <a:pt x="114" y="25"/>
                  </a:lnTo>
                  <a:lnTo>
                    <a:pt x="109" y="26"/>
                  </a:lnTo>
                  <a:lnTo>
                    <a:pt x="105" y="27"/>
                  </a:lnTo>
                  <a:lnTo>
                    <a:pt x="100" y="29"/>
                  </a:lnTo>
                  <a:lnTo>
                    <a:pt x="95" y="32"/>
                  </a:lnTo>
                  <a:lnTo>
                    <a:pt x="85" y="40"/>
                  </a:lnTo>
                  <a:lnTo>
                    <a:pt x="73" y="52"/>
                  </a:lnTo>
                  <a:lnTo>
                    <a:pt x="61" y="65"/>
                  </a:lnTo>
                  <a:lnTo>
                    <a:pt x="53" y="75"/>
                  </a:lnTo>
                  <a:lnTo>
                    <a:pt x="53" y="75"/>
                  </a:lnTo>
                  <a:lnTo>
                    <a:pt x="44" y="83"/>
                  </a:lnTo>
                  <a:lnTo>
                    <a:pt x="41" y="84"/>
                  </a:lnTo>
                  <a:lnTo>
                    <a:pt x="37" y="85"/>
                  </a:lnTo>
                  <a:lnTo>
                    <a:pt x="37" y="85"/>
                  </a:lnTo>
                  <a:lnTo>
                    <a:pt x="31" y="84"/>
                  </a:lnTo>
                  <a:lnTo>
                    <a:pt x="31" y="84"/>
                  </a:lnTo>
                  <a:lnTo>
                    <a:pt x="27" y="82"/>
                  </a:lnTo>
                  <a:lnTo>
                    <a:pt x="24" y="79"/>
                  </a:lnTo>
                  <a:lnTo>
                    <a:pt x="22" y="76"/>
                  </a:lnTo>
                  <a:lnTo>
                    <a:pt x="21" y="72"/>
                  </a:lnTo>
                  <a:lnTo>
                    <a:pt x="21" y="68"/>
                  </a:lnTo>
                  <a:lnTo>
                    <a:pt x="22" y="63"/>
                  </a:lnTo>
                  <a:lnTo>
                    <a:pt x="27" y="49"/>
                  </a:lnTo>
                  <a:lnTo>
                    <a:pt x="27" y="49"/>
                  </a:lnTo>
                  <a:lnTo>
                    <a:pt x="31" y="38"/>
                  </a:lnTo>
                  <a:lnTo>
                    <a:pt x="36" y="29"/>
                  </a:lnTo>
                  <a:lnTo>
                    <a:pt x="43" y="19"/>
                  </a:lnTo>
                  <a:lnTo>
                    <a:pt x="50" y="8"/>
                  </a:lnTo>
                  <a:lnTo>
                    <a:pt x="29" y="0"/>
                  </a:lnTo>
                  <a:close/>
                </a:path>
              </a:pathLst>
            </a:custGeom>
            <a:solidFill>
              <a:schemeClr val="bg1"/>
            </a:solidFill>
            <a:ln w="9525">
              <a:noFill/>
            </a:ln>
          </p:spPr>
          <p:txBody>
            <a:bodyPr/>
            <a:lstStyle/>
            <a:p>
              <a:endParaRPr lang="zh-CN" altLang="en-US"/>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p:cNvSpPr>
            <a:spLocks noChangeAspect="1"/>
          </p:cNvSpPr>
          <p:nvPr/>
        </p:nvSpPr>
        <p:spPr>
          <a:xfrm>
            <a:off x="828427" y="4941888"/>
            <a:ext cx="684212" cy="666750"/>
          </a:xfrm>
          <a:prstGeom prst="roundRect">
            <a:avLst>
              <a:gd name="adj" fmla="val 16670"/>
            </a:avLst>
          </a:pr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圆角矩形 8"/>
          <p:cNvSpPr>
            <a:spLocks noChangeAspect="1"/>
          </p:cNvSpPr>
          <p:nvPr/>
        </p:nvSpPr>
        <p:spPr>
          <a:xfrm>
            <a:off x="828427" y="1557338"/>
            <a:ext cx="684212" cy="666750"/>
          </a:xfrm>
          <a:prstGeom prst="roundRect">
            <a:avLst>
              <a:gd name="adj" fmla="val 16670"/>
            </a:avLst>
          </a:pr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圆角矩形 10"/>
          <p:cNvSpPr>
            <a:spLocks noChangeAspect="1"/>
          </p:cNvSpPr>
          <p:nvPr/>
        </p:nvSpPr>
        <p:spPr>
          <a:xfrm>
            <a:off x="828427" y="3136900"/>
            <a:ext cx="684212" cy="666750"/>
          </a:xfrm>
          <a:prstGeom prst="roundRect">
            <a:avLst>
              <a:gd name="adj" fmla="val 16670"/>
            </a:avLst>
          </a:pr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751" name="Freeform 10"/>
          <p:cNvSpPr>
            <a:spLocks noChangeAspect="1" noEditPoints="1" noChangeArrowheads="1"/>
          </p:cNvSpPr>
          <p:nvPr/>
        </p:nvSpPr>
        <p:spPr bwMode="auto">
          <a:xfrm>
            <a:off x="953839" y="3219450"/>
            <a:ext cx="431800" cy="441325"/>
          </a:xfrm>
          <a:custGeom>
            <a:avLst/>
            <a:gdLst>
              <a:gd name="T0" fmla="*/ 88 w 109"/>
              <a:gd name="T1" fmla="*/ 75 h 112"/>
              <a:gd name="T2" fmla="*/ 63 w 109"/>
              <a:gd name="T3" fmla="*/ 84 h 112"/>
              <a:gd name="T4" fmla="*/ 74 w 109"/>
              <a:gd name="T5" fmla="*/ 71 h 112"/>
              <a:gd name="T6" fmla="*/ 76 w 109"/>
              <a:gd name="T7" fmla="*/ 21 h 112"/>
              <a:gd name="T8" fmla="*/ 62 w 109"/>
              <a:gd name="T9" fmla="*/ 72 h 112"/>
              <a:gd name="T10" fmla="*/ 68 w 109"/>
              <a:gd name="T11" fmla="*/ 13 h 112"/>
              <a:gd name="T12" fmla="*/ 62 w 109"/>
              <a:gd name="T13" fmla="*/ 22 h 112"/>
              <a:gd name="T14" fmla="*/ 62 w 109"/>
              <a:gd name="T15" fmla="*/ 33 h 112"/>
              <a:gd name="T16" fmla="*/ 53 w 109"/>
              <a:gd name="T17" fmla="*/ 27 h 112"/>
              <a:gd name="T18" fmla="*/ 6 w 109"/>
              <a:gd name="T19" fmla="*/ 28 h 112"/>
              <a:gd name="T20" fmla="*/ 4 w 109"/>
              <a:gd name="T21" fmla="*/ 31 h 112"/>
              <a:gd name="T22" fmla="*/ 0 w 109"/>
              <a:gd name="T23" fmla="*/ 42 h 112"/>
              <a:gd name="T24" fmla="*/ 5 w 109"/>
              <a:gd name="T25" fmla="*/ 109 h 112"/>
              <a:gd name="T26" fmla="*/ 44 w 109"/>
              <a:gd name="T27" fmla="*/ 112 h 112"/>
              <a:gd name="T28" fmla="*/ 68 w 109"/>
              <a:gd name="T29" fmla="*/ 109 h 112"/>
              <a:gd name="T30" fmla="*/ 109 w 109"/>
              <a:gd name="T31" fmla="*/ 104 h 112"/>
              <a:gd name="T32" fmla="*/ 105 w 109"/>
              <a:gd name="T33" fmla="*/ 37 h 112"/>
              <a:gd name="T34" fmla="*/ 103 w 109"/>
              <a:gd name="T35" fmla="*/ 28 h 112"/>
              <a:gd name="T36" fmla="*/ 96 w 109"/>
              <a:gd name="T37" fmla="*/ 15 h 112"/>
              <a:gd name="T38" fmla="*/ 96 w 109"/>
              <a:gd name="T39" fmla="*/ 15 h 112"/>
              <a:gd name="T40" fmla="*/ 76 w 109"/>
              <a:gd name="T41" fmla="*/ 13 h 112"/>
              <a:gd name="T42" fmla="*/ 76 w 109"/>
              <a:gd name="T43" fmla="*/ 5 h 112"/>
              <a:gd name="T44" fmla="*/ 70 w 109"/>
              <a:gd name="T45" fmla="*/ 1 h 112"/>
              <a:gd name="T46" fmla="*/ 53 w 109"/>
              <a:gd name="T47" fmla="*/ 27 h 112"/>
              <a:gd name="T48" fmla="*/ 48 w 109"/>
              <a:gd name="T49" fmla="*/ 106 h 112"/>
              <a:gd name="T50" fmla="*/ 51 w 109"/>
              <a:gd name="T51" fmla="*/ 98 h 112"/>
              <a:gd name="T52" fmla="*/ 61 w 109"/>
              <a:gd name="T53" fmla="*/ 98 h 112"/>
              <a:gd name="T54" fmla="*/ 64 w 109"/>
              <a:gd name="T55" fmla="*/ 105 h 112"/>
              <a:gd name="T56" fmla="*/ 59 w 109"/>
              <a:gd name="T57" fmla="*/ 101 h 112"/>
              <a:gd name="T58" fmla="*/ 53 w 109"/>
              <a:gd name="T59" fmla="*/ 101 h 112"/>
              <a:gd name="T60" fmla="*/ 45 w 109"/>
              <a:gd name="T61" fmla="*/ 69 h 112"/>
              <a:gd name="T62" fmla="*/ 17 w 109"/>
              <a:gd name="T63" fmla="*/ 69 h 112"/>
              <a:gd name="T64" fmla="*/ 15 w 109"/>
              <a:gd name="T65" fmla="*/ 65 h 112"/>
              <a:gd name="T66" fmla="*/ 46 w 109"/>
              <a:gd name="T67" fmla="*/ 65 h 112"/>
              <a:gd name="T68" fmla="*/ 45 w 109"/>
              <a:gd name="T69" fmla="*/ 69 h 112"/>
              <a:gd name="T70" fmla="*/ 31 w 109"/>
              <a:gd name="T71" fmla="*/ 57 h 112"/>
              <a:gd name="T72" fmla="*/ 14 w 109"/>
              <a:gd name="T73" fmla="*/ 58 h 112"/>
              <a:gd name="T74" fmla="*/ 31 w 109"/>
              <a:gd name="T75" fmla="*/ 53 h 112"/>
              <a:gd name="T76" fmla="*/ 47 w 109"/>
              <a:gd name="T77" fmla="*/ 58 h 112"/>
              <a:gd name="T78" fmla="*/ 45 w 109"/>
              <a:gd name="T79" fmla="*/ 50 h 112"/>
              <a:gd name="T80" fmla="*/ 17 w 109"/>
              <a:gd name="T81" fmla="*/ 50 h 112"/>
              <a:gd name="T82" fmla="*/ 15 w 109"/>
              <a:gd name="T83" fmla="*/ 46 h 112"/>
              <a:gd name="T84" fmla="*/ 46 w 109"/>
              <a:gd name="T85" fmla="*/ 46 h 112"/>
              <a:gd name="T86" fmla="*/ 45 w 109"/>
              <a:gd name="T87" fmla="*/ 50 h 112"/>
              <a:gd name="T88" fmla="*/ 31 w 109"/>
              <a:gd name="T89" fmla="*/ 37 h 112"/>
              <a:gd name="T90" fmla="*/ 14 w 109"/>
              <a:gd name="T91" fmla="*/ 39 h 112"/>
              <a:gd name="T92" fmla="*/ 31 w 109"/>
              <a:gd name="T93" fmla="*/ 34 h 112"/>
              <a:gd name="T94" fmla="*/ 47 w 109"/>
              <a:gd name="T95" fmla="*/ 39 h 112"/>
              <a:gd name="T96" fmla="*/ 96 w 109"/>
              <a:gd name="T97" fmla="*/ 32 h 112"/>
              <a:gd name="T98" fmla="*/ 92 w 109"/>
              <a:gd name="T99" fmla="*/ 83 h 112"/>
              <a:gd name="T100" fmla="*/ 74 w 109"/>
              <a:gd name="T101" fmla="*/ 87 h 112"/>
              <a:gd name="T102" fmla="*/ 78 w 109"/>
              <a:gd name="T103" fmla="*/ 89 h 112"/>
              <a:gd name="T104" fmla="*/ 99 w 109"/>
              <a:gd name="T105" fmla="*/ 33 h 112"/>
              <a:gd name="T106" fmla="*/ 31 w 109"/>
              <a:gd name="T107" fmla="*/ 28 h 112"/>
              <a:gd name="T108" fmla="*/ 51 w 109"/>
              <a:gd name="T109" fmla="*/ 93 h 112"/>
              <a:gd name="T110" fmla="*/ 11 w 109"/>
              <a:gd name="T111" fmla="*/ 93 h 112"/>
              <a:gd name="T112" fmla="*/ 31 w 109"/>
              <a:gd name="T113" fmla="*/ 2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 h="112">
                <a:moveTo>
                  <a:pt x="88" y="20"/>
                </a:moveTo>
                <a:cubicBezTo>
                  <a:pt x="88" y="75"/>
                  <a:pt x="88" y="75"/>
                  <a:pt x="88" y="75"/>
                </a:cubicBezTo>
                <a:cubicBezTo>
                  <a:pt x="81" y="76"/>
                  <a:pt x="75" y="78"/>
                  <a:pt x="70" y="80"/>
                </a:cubicBezTo>
                <a:cubicBezTo>
                  <a:pt x="68" y="81"/>
                  <a:pt x="66" y="82"/>
                  <a:pt x="63" y="84"/>
                </a:cubicBezTo>
                <a:cubicBezTo>
                  <a:pt x="64" y="82"/>
                  <a:pt x="65" y="81"/>
                  <a:pt x="66" y="80"/>
                </a:cubicBezTo>
                <a:cubicBezTo>
                  <a:pt x="68" y="76"/>
                  <a:pt x="71" y="74"/>
                  <a:pt x="74" y="71"/>
                </a:cubicBezTo>
                <a:cubicBezTo>
                  <a:pt x="75" y="71"/>
                  <a:pt x="76" y="70"/>
                  <a:pt x="76" y="68"/>
                </a:cubicBezTo>
                <a:cubicBezTo>
                  <a:pt x="76" y="21"/>
                  <a:pt x="76" y="21"/>
                  <a:pt x="76" y="21"/>
                </a:cubicBezTo>
                <a:cubicBezTo>
                  <a:pt x="80" y="20"/>
                  <a:pt x="84" y="20"/>
                  <a:pt x="88" y="20"/>
                </a:cubicBezTo>
                <a:close/>
                <a:moveTo>
                  <a:pt x="62" y="72"/>
                </a:moveTo>
                <a:cubicBezTo>
                  <a:pt x="64" y="70"/>
                  <a:pt x="66" y="68"/>
                  <a:pt x="68" y="66"/>
                </a:cubicBezTo>
                <a:cubicBezTo>
                  <a:pt x="68" y="13"/>
                  <a:pt x="68" y="13"/>
                  <a:pt x="68" y="13"/>
                </a:cubicBezTo>
                <a:cubicBezTo>
                  <a:pt x="67" y="14"/>
                  <a:pt x="66" y="15"/>
                  <a:pt x="65" y="17"/>
                </a:cubicBezTo>
                <a:cubicBezTo>
                  <a:pt x="64" y="19"/>
                  <a:pt x="63" y="20"/>
                  <a:pt x="62" y="22"/>
                </a:cubicBezTo>
                <a:cubicBezTo>
                  <a:pt x="62" y="32"/>
                  <a:pt x="62" y="32"/>
                  <a:pt x="62" y="32"/>
                </a:cubicBezTo>
                <a:cubicBezTo>
                  <a:pt x="62" y="33"/>
                  <a:pt x="62" y="33"/>
                  <a:pt x="62" y="33"/>
                </a:cubicBezTo>
                <a:cubicBezTo>
                  <a:pt x="62" y="72"/>
                  <a:pt x="62" y="72"/>
                  <a:pt x="62" y="72"/>
                </a:cubicBezTo>
                <a:close/>
                <a:moveTo>
                  <a:pt x="53" y="27"/>
                </a:moveTo>
                <a:cubicBezTo>
                  <a:pt x="45" y="23"/>
                  <a:pt x="38" y="22"/>
                  <a:pt x="31" y="22"/>
                </a:cubicBezTo>
                <a:cubicBezTo>
                  <a:pt x="22" y="22"/>
                  <a:pt x="14" y="24"/>
                  <a:pt x="6" y="28"/>
                </a:cubicBezTo>
                <a:cubicBezTo>
                  <a:pt x="5" y="29"/>
                  <a:pt x="4" y="30"/>
                  <a:pt x="4" y="31"/>
                </a:cubicBezTo>
                <a:cubicBezTo>
                  <a:pt x="4" y="31"/>
                  <a:pt x="4" y="31"/>
                  <a:pt x="4" y="31"/>
                </a:cubicBezTo>
                <a:cubicBezTo>
                  <a:pt x="4" y="37"/>
                  <a:pt x="4" y="37"/>
                  <a:pt x="4" y="37"/>
                </a:cubicBezTo>
                <a:cubicBezTo>
                  <a:pt x="2" y="37"/>
                  <a:pt x="0" y="39"/>
                  <a:pt x="0" y="42"/>
                </a:cubicBezTo>
                <a:cubicBezTo>
                  <a:pt x="0" y="104"/>
                  <a:pt x="0" y="104"/>
                  <a:pt x="0" y="104"/>
                </a:cubicBezTo>
                <a:cubicBezTo>
                  <a:pt x="0" y="106"/>
                  <a:pt x="2" y="109"/>
                  <a:pt x="5" y="109"/>
                </a:cubicBezTo>
                <a:cubicBezTo>
                  <a:pt x="44" y="109"/>
                  <a:pt x="44" y="109"/>
                  <a:pt x="44" y="109"/>
                </a:cubicBezTo>
                <a:cubicBezTo>
                  <a:pt x="44" y="112"/>
                  <a:pt x="44" y="112"/>
                  <a:pt x="44" y="112"/>
                </a:cubicBezTo>
                <a:cubicBezTo>
                  <a:pt x="68" y="112"/>
                  <a:pt x="68" y="112"/>
                  <a:pt x="68" y="112"/>
                </a:cubicBezTo>
                <a:cubicBezTo>
                  <a:pt x="68" y="109"/>
                  <a:pt x="68" y="109"/>
                  <a:pt x="68" y="109"/>
                </a:cubicBezTo>
                <a:cubicBezTo>
                  <a:pt x="104" y="109"/>
                  <a:pt x="104" y="109"/>
                  <a:pt x="104" y="109"/>
                </a:cubicBezTo>
                <a:cubicBezTo>
                  <a:pt x="107" y="109"/>
                  <a:pt x="109" y="106"/>
                  <a:pt x="109" y="104"/>
                </a:cubicBezTo>
                <a:cubicBezTo>
                  <a:pt x="109" y="42"/>
                  <a:pt x="109" y="42"/>
                  <a:pt x="109" y="42"/>
                </a:cubicBezTo>
                <a:cubicBezTo>
                  <a:pt x="109" y="39"/>
                  <a:pt x="107" y="37"/>
                  <a:pt x="105" y="37"/>
                </a:cubicBezTo>
                <a:cubicBezTo>
                  <a:pt x="105" y="31"/>
                  <a:pt x="105" y="31"/>
                  <a:pt x="105" y="31"/>
                </a:cubicBezTo>
                <a:cubicBezTo>
                  <a:pt x="105" y="30"/>
                  <a:pt x="104" y="29"/>
                  <a:pt x="103" y="28"/>
                </a:cubicBezTo>
                <a:cubicBezTo>
                  <a:pt x="101" y="27"/>
                  <a:pt x="98" y="26"/>
                  <a:pt x="96" y="25"/>
                </a:cubicBezTo>
                <a:cubicBezTo>
                  <a:pt x="96" y="15"/>
                  <a:pt x="96" y="15"/>
                  <a:pt x="96" y="15"/>
                </a:cubicBezTo>
                <a:cubicBezTo>
                  <a:pt x="96" y="15"/>
                  <a:pt x="96" y="15"/>
                  <a:pt x="96" y="15"/>
                </a:cubicBezTo>
                <a:cubicBezTo>
                  <a:pt x="96" y="15"/>
                  <a:pt x="96" y="15"/>
                  <a:pt x="96" y="15"/>
                </a:cubicBezTo>
                <a:cubicBezTo>
                  <a:pt x="96" y="13"/>
                  <a:pt x="94" y="11"/>
                  <a:pt x="92" y="11"/>
                </a:cubicBezTo>
                <a:cubicBezTo>
                  <a:pt x="86" y="12"/>
                  <a:pt x="81" y="12"/>
                  <a:pt x="76" y="13"/>
                </a:cubicBezTo>
                <a:cubicBezTo>
                  <a:pt x="76" y="5"/>
                  <a:pt x="76" y="5"/>
                  <a:pt x="76" y="5"/>
                </a:cubicBezTo>
                <a:cubicBezTo>
                  <a:pt x="76" y="5"/>
                  <a:pt x="76" y="5"/>
                  <a:pt x="76" y="5"/>
                </a:cubicBezTo>
                <a:cubicBezTo>
                  <a:pt x="76" y="4"/>
                  <a:pt x="76" y="3"/>
                  <a:pt x="75" y="3"/>
                </a:cubicBezTo>
                <a:cubicBezTo>
                  <a:pt x="74" y="1"/>
                  <a:pt x="72" y="0"/>
                  <a:pt x="70" y="1"/>
                </a:cubicBezTo>
                <a:cubicBezTo>
                  <a:pt x="65" y="4"/>
                  <a:pt x="61" y="8"/>
                  <a:pt x="58" y="13"/>
                </a:cubicBezTo>
                <a:cubicBezTo>
                  <a:pt x="56" y="17"/>
                  <a:pt x="54" y="21"/>
                  <a:pt x="53" y="27"/>
                </a:cubicBezTo>
                <a:close/>
                <a:moveTo>
                  <a:pt x="50" y="105"/>
                </a:moveTo>
                <a:cubicBezTo>
                  <a:pt x="50" y="106"/>
                  <a:pt x="49" y="106"/>
                  <a:pt x="48" y="106"/>
                </a:cubicBezTo>
                <a:cubicBezTo>
                  <a:pt x="47" y="105"/>
                  <a:pt x="46" y="104"/>
                  <a:pt x="47" y="103"/>
                </a:cubicBezTo>
                <a:cubicBezTo>
                  <a:pt x="48" y="100"/>
                  <a:pt x="49" y="99"/>
                  <a:pt x="51" y="98"/>
                </a:cubicBezTo>
                <a:cubicBezTo>
                  <a:pt x="53" y="96"/>
                  <a:pt x="55" y="96"/>
                  <a:pt x="56" y="96"/>
                </a:cubicBezTo>
                <a:cubicBezTo>
                  <a:pt x="58" y="96"/>
                  <a:pt x="60" y="97"/>
                  <a:pt x="61" y="98"/>
                </a:cubicBezTo>
                <a:cubicBezTo>
                  <a:pt x="63" y="99"/>
                  <a:pt x="64" y="101"/>
                  <a:pt x="65" y="103"/>
                </a:cubicBezTo>
                <a:cubicBezTo>
                  <a:pt x="65" y="104"/>
                  <a:pt x="65" y="105"/>
                  <a:pt x="64" y="105"/>
                </a:cubicBezTo>
                <a:cubicBezTo>
                  <a:pt x="63" y="106"/>
                  <a:pt x="61" y="105"/>
                  <a:pt x="61" y="104"/>
                </a:cubicBezTo>
                <a:cubicBezTo>
                  <a:pt x="61" y="103"/>
                  <a:pt x="60" y="102"/>
                  <a:pt x="59" y="101"/>
                </a:cubicBezTo>
                <a:cubicBezTo>
                  <a:pt x="58" y="100"/>
                  <a:pt x="57" y="100"/>
                  <a:pt x="56" y="100"/>
                </a:cubicBezTo>
                <a:cubicBezTo>
                  <a:pt x="55" y="100"/>
                  <a:pt x="54" y="100"/>
                  <a:pt x="53" y="101"/>
                </a:cubicBezTo>
                <a:cubicBezTo>
                  <a:pt x="52" y="101"/>
                  <a:pt x="51" y="103"/>
                  <a:pt x="50" y="105"/>
                </a:cubicBezTo>
                <a:close/>
                <a:moveTo>
                  <a:pt x="45" y="69"/>
                </a:moveTo>
                <a:cubicBezTo>
                  <a:pt x="40" y="67"/>
                  <a:pt x="35" y="67"/>
                  <a:pt x="31" y="67"/>
                </a:cubicBezTo>
                <a:cubicBezTo>
                  <a:pt x="26" y="67"/>
                  <a:pt x="21" y="67"/>
                  <a:pt x="17" y="69"/>
                </a:cubicBezTo>
                <a:cubicBezTo>
                  <a:pt x="16" y="70"/>
                  <a:pt x="15" y="69"/>
                  <a:pt x="14" y="68"/>
                </a:cubicBezTo>
                <a:cubicBezTo>
                  <a:pt x="14" y="67"/>
                  <a:pt x="14" y="66"/>
                  <a:pt x="15" y="65"/>
                </a:cubicBezTo>
                <a:cubicBezTo>
                  <a:pt x="20" y="64"/>
                  <a:pt x="26" y="63"/>
                  <a:pt x="31" y="63"/>
                </a:cubicBezTo>
                <a:cubicBezTo>
                  <a:pt x="36" y="63"/>
                  <a:pt x="41" y="63"/>
                  <a:pt x="46" y="65"/>
                </a:cubicBezTo>
                <a:cubicBezTo>
                  <a:pt x="47" y="66"/>
                  <a:pt x="48" y="67"/>
                  <a:pt x="47" y="68"/>
                </a:cubicBezTo>
                <a:cubicBezTo>
                  <a:pt x="47" y="69"/>
                  <a:pt x="46" y="70"/>
                  <a:pt x="45" y="69"/>
                </a:cubicBezTo>
                <a:close/>
                <a:moveTo>
                  <a:pt x="45" y="59"/>
                </a:moveTo>
                <a:cubicBezTo>
                  <a:pt x="40" y="58"/>
                  <a:pt x="35" y="57"/>
                  <a:pt x="31" y="57"/>
                </a:cubicBezTo>
                <a:cubicBezTo>
                  <a:pt x="26" y="57"/>
                  <a:pt x="21" y="58"/>
                  <a:pt x="17" y="59"/>
                </a:cubicBezTo>
                <a:cubicBezTo>
                  <a:pt x="16" y="60"/>
                  <a:pt x="15" y="59"/>
                  <a:pt x="14" y="58"/>
                </a:cubicBezTo>
                <a:cubicBezTo>
                  <a:pt x="14" y="57"/>
                  <a:pt x="14" y="56"/>
                  <a:pt x="15" y="56"/>
                </a:cubicBezTo>
                <a:cubicBezTo>
                  <a:pt x="20" y="54"/>
                  <a:pt x="26" y="53"/>
                  <a:pt x="31" y="53"/>
                </a:cubicBezTo>
                <a:cubicBezTo>
                  <a:pt x="36" y="53"/>
                  <a:pt x="41" y="54"/>
                  <a:pt x="46" y="56"/>
                </a:cubicBezTo>
                <a:cubicBezTo>
                  <a:pt x="47" y="56"/>
                  <a:pt x="48" y="57"/>
                  <a:pt x="47" y="58"/>
                </a:cubicBezTo>
                <a:cubicBezTo>
                  <a:pt x="47" y="59"/>
                  <a:pt x="46" y="60"/>
                  <a:pt x="45" y="59"/>
                </a:cubicBezTo>
                <a:close/>
                <a:moveTo>
                  <a:pt x="45" y="50"/>
                </a:moveTo>
                <a:cubicBezTo>
                  <a:pt x="40" y="48"/>
                  <a:pt x="35" y="47"/>
                  <a:pt x="31" y="47"/>
                </a:cubicBezTo>
                <a:cubicBezTo>
                  <a:pt x="26" y="47"/>
                  <a:pt x="21" y="48"/>
                  <a:pt x="17" y="50"/>
                </a:cubicBezTo>
                <a:cubicBezTo>
                  <a:pt x="16" y="50"/>
                  <a:pt x="15" y="50"/>
                  <a:pt x="14" y="49"/>
                </a:cubicBezTo>
                <a:cubicBezTo>
                  <a:pt x="14" y="48"/>
                  <a:pt x="14" y="47"/>
                  <a:pt x="15" y="46"/>
                </a:cubicBezTo>
                <a:cubicBezTo>
                  <a:pt x="20" y="44"/>
                  <a:pt x="26" y="43"/>
                  <a:pt x="31" y="43"/>
                </a:cubicBezTo>
                <a:cubicBezTo>
                  <a:pt x="36" y="43"/>
                  <a:pt x="41" y="44"/>
                  <a:pt x="46" y="46"/>
                </a:cubicBezTo>
                <a:cubicBezTo>
                  <a:pt x="47" y="47"/>
                  <a:pt x="48" y="48"/>
                  <a:pt x="47" y="49"/>
                </a:cubicBezTo>
                <a:cubicBezTo>
                  <a:pt x="47" y="50"/>
                  <a:pt x="46" y="50"/>
                  <a:pt x="45" y="50"/>
                </a:cubicBezTo>
                <a:close/>
                <a:moveTo>
                  <a:pt x="45" y="40"/>
                </a:moveTo>
                <a:cubicBezTo>
                  <a:pt x="40" y="38"/>
                  <a:pt x="35" y="37"/>
                  <a:pt x="31" y="37"/>
                </a:cubicBezTo>
                <a:cubicBezTo>
                  <a:pt x="26" y="38"/>
                  <a:pt x="21" y="38"/>
                  <a:pt x="17" y="40"/>
                </a:cubicBezTo>
                <a:cubicBezTo>
                  <a:pt x="16" y="40"/>
                  <a:pt x="15" y="40"/>
                  <a:pt x="14" y="39"/>
                </a:cubicBezTo>
                <a:cubicBezTo>
                  <a:pt x="14" y="38"/>
                  <a:pt x="14" y="37"/>
                  <a:pt x="15" y="36"/>
                </a:cubicBezTo>
                <a:cubicBezTo>
                  <a:pt x="20" y="35"/>
                  <a:pt x="26" y="34"/>
                  <a:pt x="31" y="34"/>
                </a:cubicBezTo>
                <a:cubicBezTo>
                  <a:pt x="36" y="34"/>
                  <a:pt x="41" y="34"/>
                  <a:pt x="46" y="36"/>
                </a:cubicBezTo>
                <a:cubicBezTo>
                  <a:pt x="47" y="37"/>
                  <a:pt x="48" y="38"/>
                  <a:pt x="47" y="39"/>
                </a:cubicBezTo>
                <a:cubicBezTo>
                  <a:pt x="47" y="40"/>
                  <a:pt x="46" y="40"/>
                  <a:pt x="45" y="40"/>
                </a:cubicBezTo>
                <a:close/>
                <a:moveTo>
                  <a:pt x="96" y="32"/>
                </a:moveTo>
                <a:cubicBezTo>
                  <a:pt x="96" y="79"/>
                  <a:pt x="96" y="79"/>
                  <a:pt x="96" y="79"/>
                </a:cubicBezTo>
                <a:cubicBezTo>
                  <a:pt x="96" y="81"/>
                  <a:pt x="94" y="83"/>
                  <a:pt x="92" y="83"/>
                </a:cubicBezTo>
                <a:cubicBezTo>
                  <a:pt x="92" y="83"/>
                  <a:pt x="92" y="83"/>
                  <a:pt x="92" y="83"/>
                </a:cubicBezTo>
                <a:cubicBezTo>
                  <a:pt x="84" y="83"/>
                  <a:pt x="79" y="85"/>
                  <a:pt x="74" y="87"/>
                </a:cubicBezTo>
                <a:cubicBezTo>
                  <a:pt x="72" y="88"/>
                  <a:pt x="70" y="89"/>
                  <a:pt x="68" y="90"/>
                </a:cubicBezTo>
                <a:cubicBezTo>
                  <a:pt x="71" y="89"/>
                  <a:pt x="75" y="89"/>
                  <a:pt x="78" y="89"/>
                </a:cubicBezTo>
                <a:cubicBezTo>
                  <a:pt x="85" y="89"/>
                  <a:pt x="92" y="90"/>
                  <a:pt x="99" y="93"/>
                </a:cubicBezTo>
                <a:cubicBezTo>
                  <a:pt x="99" y="33"/>
                  <a:pt x="99" y="33"/>
                  <a:pt x="99" y="33"/>
                </a:cubicBezTo>
                <a:cubicBezTo>
                  <a:pt x="98" y="33"/>
                  <a:pt x="97" y="32"/>
                  <a:pt x="96" y="32"/>
                </a:cubicBezTo>
                <a:close/>
                <a:moveTo>
                  <a:pt x="31" y="28"/>
                </a:moveTo>
                <a:cubicBezTo>
                  <a:pt x="37" y="28"/>
                  <a:pt x="44" y="30"/>
                  <a:pt x="51" y="33"/>
                </a:cubicBezTo>
                <a:cubicBezTo>
                  <a:pt x="51" y="93"/>
                  <a:pt x="51" y="93"/>
                  <a:pt x="51" y="93"/>
                </a:cubicBezTo>
                <a:cubicBezTo>
                  <a:pt x="44" y="90"/>
                  <a:pt x="37" y="89"/>
                  <a:pt x="31" y="89"/>
                </a:cubicBezTo>
                <a:cubicBezTo>
                  <a:pt x="24" y="89"/>
                  <a:pt x="17" y="90"/>
                  <a:pt x="11" y="93"/>
                </a:cubicBezTo>
                <a:cubicBezTo>
                  <a:pt x="11" y="33"/>
                  <a:pt x="11" y="33"/>
                  <a:pt x="11" y="33"/>
                </a:cubicBezTo>
                <a:cubicBezTo>
                  <a:pt x="17" y="30"/>
                  <a:pt x="24" y="28"/>
                  <a:pt x="31" y="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1752" name="Freeform 9"/>
          <p:cNvSpPr>
            <a:spLocks noChangeAspect="1" noEditPoints="1" noChangeArrowheads="1"/>
          </p:cNvSpPr>
          <p:nvPr/>
        </p:nvSpPr>
        <p:spPr bwMode="auto">
          <a:xfrm>
            <a:off x="964952" y="1704975"/>
            <a:ext cx="431800" cy="401638"/>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31756" name="组合 7"/>
          <p:cNvGrpSpPr/>
          <p:nvPr/>
        </p:nvGrpSpPr>
        <p:grpSpPr bwMode="auto">
          <a:xfrm>
            <a:off x="0" y="284163"/>
            <a:ext cx="2051720" cy="530225"/>
            <a:chOff x="0" y="284389"/>
            <a:chExt cx="1692275" cy="529772"/>
          </a:xfrm>
        </p:grpSpPr>
        <p:sp>
          <p:nvSpPr>
            <p:cNvPr id="22" name="矩形 21"/>
            <p:cNvSpPr/>
            <p:nvPr/>
          </p:nvSpPr>
          <p:spPr>
            <a:xfrm>
              <a:off x="0" y="284389"/>
              <a:ext cx="1510878"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rPr>
                <a:t>绪论</a:t>
              </a:r>
              <a:endParaRPr kumimoji="0" lang="en-US" altLang="zh-CN" sz="28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3" name="矩形 22"/>
            <p:cNvSpPr/>
            <p:nvPr/>
          </p:nvSpPr>
          <p:spPr>
            <a:xfrm>
              <a:off x="1577467" y="284389"/>
              <a:ext cx="114808"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31762" name="组合 32"/>
          <p:cNvGrpSpPr>
            <a:grpSpLocks noChangeAspect="1"/>
          </p:cNvGrpSpPr>
          <p:nvPr/>
        </p:nvGrpSpPr>
        <p:grpSpPr bwMode="auto">
          <a:xfrm>
            <a:off x="930027" y="5099050"/>
            <a:ext cx="504825" cy="328613"/>
            <a:chOff x="449087" y="6043613"/>
            <a:chExt cx="788904" cy="516222"/>
          </a:xfrm>
        </p:grpSpPr>
        <p:sp>
          <p:nvSpPr>
            <p:cNvPr id="30" name="Freeform 13"/>
            <p:cNvSpPr>
              <a:spLocks noChangeAspect="1" noEditPoints="1"/>
            </p:cNvSpPr>
            <p:nvPr/>
          </p:nvSpPr>
          <p:spPr bwMode="auto">
            <a:xfrm>
              <a:off x="449087" y="6043613"/>
              <a:ext cx="431664" cy="516222"/>
            </a:xfrm>
            <a:custGeom>
              <a:avLst/>
              <a:gdLst>
                <a:gd name="T0" fmla="*/ 30 w 75"/>
                <a:gd name="T1" fmla="*/ 14 h 89"/>
                <a:gd name="T2" fmla="*/ 34 w 75"/>
                <a:gd name="T3" fmla="*/ 5 h 89"/>
                <a:gd name="T4" fmla="*/ 34 w 75"/>
                <a:gd name="T5" fmla="*/ 5 h 89"/>
                <a:gd name="T6" fmla="*/ 46 w 75"/>
                <a:gd name="T7" fmla="*/ 0 h 89"/>
                <a:gd name="T8" fmla="*/ 58 w 75"/>
                <a:gd name="T9" fmla="*/ 5 h 89"/>
                <a:gd name="T10" fmla="*/ 58 w 75"/>
                <a:gd name="T11" fmla="*/ 5 h 89"/>
                <a:gd name="T12" fmla="*/ 62 w 75"/>
                <a:gd name="T13" fmla="*/ 17 h 89"/>
                <a:gd name="T14" fmla="*/ 60 w 75"/>
                <a:gd name="T15" fmla="*/ 26 h 89"/>
                <a:gd name="T16" fmla="*/ 59 w 75"/>
                <a:gd name="T17" fmla="*/ 28 h 89"/>
                <a:gd name="T18" fmla="*/ 75 w 75"/>
                <a:gd name="T19" fmla="*/ 28 h 89"/>
                <a:gd name="T20" fmla="*/ 75 w 75"/>
                <a:gd name="T21" fmla="*/ 43 h 89"/>
                <a:gd name="T22" fmla="*/ 59 w 75"/>
                <a:gd name="T23" fmla="*/ 43 h 89"/>
                <a:gd name="T24" fmla="*/ 59 w 75"/>
                <a:gd name="T25" fmla="*/ 46 h 89"/>
                <a:gd name="T26" fmla="*/ 62 w 75"/>
                <a:gd name="T27" fmla="*/ 58 h 89"/>
                <a:gd name="T28" fmla="*/ 53 w 75"/>
                <a:gd name="T29" fmla="*/ 80 h 89"/>
                <a:gd name="T30" fmla="*/ 31 w 75"/>
                <a:gd name="T31" fmla="*/ 89 h 89"/>
                <a:gd name="T32" fmla="*/ 9 w 75"/>
                <a:gd name="T33" fmla="*/ 80 h 89"/>
                <a:gd name="T34" fmla="*/ 0 w 75"/>
                <a:gd name="T35" fmla="*/ 58 h 89"/>
                <a:gd name="T36" fmla="*/ 9 w 75"/>
                <a:gd name="T37" fmla="*/ 36 h 89"/>
                <a:gd name="T38" fmla="*/ 15 w 75"/>
                <a:gd name="T39" fmla="*/ 31 h 89"/>
                <a:gd name="T40" fmla="*/ 30 w 75"/>
                <a:gd name="T41" fmla="*/ 14 h 89"/>
                <a:gd name="T42" fmla="*/ 15 w 75"/>
                <a:gd name="T43" fmla="*/ 57 h 89"/>
                <a:gd name="T44" fmla="*/ 38 w 75"/>
                <a:gd name="T45" fmla="*/ 43 h 89"/>
                <a:gd name="T46" fmla="*/ 15 w 75"/>
                <a:gd name="T47" fmla="*/ 57 h 89"/>
                <a:gd name="T48" fmla="*/ 45 w 75"/>
                <a:gd name="T49" fmla="*/ 44 h 89"/>
                <a:gd name="T50" fmla="*/ 31 w 75"/>
                <a:gd name="T51" fmla="*/ 38 h 89"/>
                <a:gd name="T52" fmla="*/ 17 w 75"/>
                <a:gd name="T53" fmla="*/ 44 h 89"/>
                <a:gd name="T54" fmla="*/ 11 w 75"/>
                <a:gd name="T55" fmla="*/ 58 h 89"/>
                <a:gd name="T56" fmla="*/ 17 w 75"/>
                <a:gd name="T57" fmla="*/ 72 h 89"/>
                <a:gd name="T58" fmla="*/ 31 w 75"/>
                <a:gd name="T59" fmla="*/ 78 h 89"/>
                <a:gd name="T60" fmla="*/ 45 w 75"/>
                <a:gd name="T61" fmla="*/ 72 h 89"/>
                <a:gd name="T62" fmla="*/ 51 w 75"/>
                <a:gd name="T63" fmla="*/ 58 h 89"/>
                <a:gd name="T64" fmla="*/ 45 w 75"/>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89">
                  <a:moveTo>
                    <a:pt x="30" y="14"/>
                  </a:moveTo>
                  <a:cubicBezTo>
                    <a:pt x="30" y="11"/>
                    <a:pt x="32" y="7"/>
                    <a:pt x="34" y="5"/>
                  </a:cubicBezTo>
                  <a:cubicBezTo>
                    <a:pt x="34" y="5"/>
                    <a:pt x="34" y="5"/>
                    <a:pt x="34" y="5"/>
                  </a:cubicBezTo>
                  <a:cubicBezTo>
                    <a:pt x="37" y="2"/>
                    <a:pt x="42" y="0"/>
                    <a:pt x="46" y="0"/>
                  </a:cubicBezTo>
                  <a:cubicBezTo>
                    <a:pt x="51" y="0"/>
                    <a:pt x="55" y="2"/>
                    <a:pt x="58" y="5"/>
                  </a:cubicBezTo>
                  <a:cubicBezTo>
                    <a:pt x="58" y="5"/>
                    <a:pt x="58" y="5"/>
                    <a:pt x="58" y="5"/>
                  </a:cubicBezTo>
                  <a:cubicBezTo>
                    <a:pt x="61" y="8"/>
                    <a:pt x="62" y="12"/>
                    <a:pt x="62" y="17"/>
                  </a:cubicBezTo>
                  <a:cubicBezTo>
                    <a:pt x="62" y="20"/>
                    <a:pt x="61" y="23"/>
                    <a:pt x="60" y="26"/>
                  </a:cubicBezTo>
                  <a:cubicBezTo>
                    <a:pt x="59" y="28"/>
                    <a:pt x="59" y="28"/>
                    <a:pt x="59" y="28"/>
                  </a:cubicBezTo>
                  <a:cubicBezTo>
                    <a:pt x="75" y="28"/>
                    <a:pt x="75" y="28"/>
                    <a:pt x="75" y="28"/>
                  </a:cubicBezTo>
                  <a:cubicBezTo>
                    <a:pt x="75" y="43"/>
                    <a:pt x="75" y="43"/>
                    <a:pt x="75" y="43"/>
                  </a:cubicBezTo>
                  <a:cubicBezTo>
                    <a:pt x="59" y="43"/>
                    <a:pt x="59" y="43"/>
                    <a:pt x="59" y="43"/>
                  </a:cubicBezTo>
                  <a:cubicBezTo>
                    <a:pt x="59" y="46"/>
                    <a:pt x="59" y="46"/>
                    <a:pt x="59" y="46"/>
                  </a:cubicBezTo>
                  <a:cubicBezTo>
                    <a:pt x="61" y="50"/>
                    <a:pt x="62" y="54"/>
                    <a:pt x="62" y="58"/>
                  </a:cubicBezTo>
                  <a:cubicBezTo>
                    <a:pt x="62" y="67"/>
                    <a:pt x="58" y="74"/>
                    <a:pt x="53" y="80"/>
                  </a:cubicBezTo>
                  <a:cubicBezTo>
                    <a:pt x="47" y="85"/>
                    <a:pt x="39" y="89"/>
                    <a:pt x="31" y="89"/>
                  </a:cubicBezTo>
                  <a:cubicBezTo>
                    <a:pt x="22" y="89"/>
                    <a:pt x="15" y="85"/>
                    <a:pt x="9" y="80"/>
                  </a:cubicBezTo>
                  <a:cubicBezTo>
                    <a:pt x="4" y="74"/>
                    <a:pt x="0" y="67"/>
                    <a:pt x="0" y="58"/>
                  </a:cubicBezTo>
                  <a:cubicBezTo>
                    <a:pt x="0" y="50"/>
                    <a:pt x="4" y="42"/>
                    <a:pt x="9" y="36"/>
                  </a:cubicBezTo>
                  <a:cubicBezTo>
                    <a:pt x="11" y="34"/>
                    <a:pt x="13" y="33"/>
                    <a:pt x="15" y="31"/>
                  </a:cubicBezTo>
                  <a:cubicBezTo>
                    <a:pt x="30" y="14"/>
                    <a:pt x="30" y="14"/>
                    <a:pt x="30" y="14"/>
                  </a:cubicBezTo>
                  <a:close/>
                  <a:moveTo>
                    <a:pt x="15" y="57"/>
                  </a:moveTo>
                  <a:cubicBezTo>
                    <a:pt x="21" y="51"/>
                    <a:pt x="28" y="47"/>
                    <a:pt x="38" y="43"/>
                  </a:cubicBezTo>
                  <a:cubicBezTo>
                    <a:pt x="28" y="42"/>
                    <a:pt x="16" y="44"/>
                    <a:pt x="15" y="57"/>
                  </a:cubicBezTo>
                  <a:close/>
                  <a:moveTo>
                    <a:pt x="45" y="44"/>
                  </a:moveTo>
                  <a:cubicBezTo>
                    <a:pt x="41" y="40"/>
                    <a:pt x="36" y="38"/>
                    <a:pt x="31" y="38"/>
                  </a:cubicBezTo>
                  <a:cubicBezTo>
                    <a:pt x="25" y="38"/>
                    <a:pt x="20" y="40"/>
                    <a:pt x="17" y="44"/>
                  </a:cubicBezTo>
                  <a:cubicBezTo>
                    <a:pt x="13" y="48"/>
                    <a:pt x="11" y="53"/>
                    <a:pt x="11" y="58"/>
                  </a:cubicBezTo>
                  <a:cubicBezTo>
                    <a:pt x="11" y="64"/>
                    <a:pt x="13" y="69"/>
                    <a:pt x="17" y="72"/>
                  </a:cubicBezTo>
                  <a:cubicBezTo>
                    <a:pt x="20" y="76"/>
                    <a:pt x="25" y="78"/>
                    <a:pt x="31" y="78"/>
                  </a:cubicBezTo>
                  <a:cubicBezTo>
                    <a:pt x="36" y="78"/>
                    <a:pt x="41" y="76"/>
                    <a:pt x="45" y="72"/>
                  </a:cubicBezTo>
                  <a:cubicBezTo>
                    <a:pt x="49" y="69"/>
                    <a:pt x="51" y="64"/>
                    <a:pt x="51" y="58"/>
                  </a:cubicBezTo>
                  <a:cubicBezTo>
                    <a:pt x="51" y="53"/>
                    <a:pt x="49" y="48"/>
                    <a:pt x="45" y="44"/>
                  </a:cubicBezTo>
                  <a:close/>
                </a:path>
              </a:pathLst>
            </a:custGeom>
            <a:solidFill>
              <a:schemeClr val="bg1"/>
            </a:solidFill>
            <a:ln>
              <a:noFill/>
            </a:ln>
          </p:spPr>
          <p:txBody>
            <a:bodyPr/>
            <a:lstStyle/>
            <a:p>
              <a:pPr marL="0" marR="0" lvl="0" indent="0" algn="l" defTabSz="914400" eaLnBrk="1" fontAlgn="base"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1" name="Freeform 14"/>
            <p:cNvSpPr>
              <a:spLocks noChangeAspect="1" noEditPoints="1"/>
            </p:cNvSpPr>
            <p:nvPr/>
          </p:nvSpPr>
          <p:spPr bwMode="auto">
            <a:xfrm>
              <a:off x="870828" y="6043613"/>
              <a:ext cx="367163" cy="516222"/>
            </a:xfrm>
            <a:custGeom>
              <a:avLst/>
              <a:gdLst>
                <a:gd name="T0" fmla="*/ 34 w 64"/>
                <a:gd name="T1" fmla="*/ 14 h 89"/>
                <a:gd name="T2" fmla="*/ 29 w 64"/>
                <a:gd name="T3" fmla="*/ 5 h 89"/>
                <a:gd name="T4" fmla="*/ 29 w 64"/>
                <a:gd name="T5" fmla="*/ 5 h 89"/>
                <a:gd name="T6" fmla="*/ 18 w 64"/>
                <a:gd name="T7" fmla="*/ 0 h 89"/>
                <a:gd name="T8" fmla="*/ 6 w 64"/>
                <a:gd name="T9" fmla="*/ 5 h 89"/>
                <a:gd name="T10" fmla="*/ 6 w 64"/>
                <a:gd name="T11" fmla="*/ 5 h 89"/>
                <a:gd name="T12" fmla="*/ 1 w 64"/>
                <a:gd name="T13" fmla="*/ 17 h 89"/>
                <a:gd name="T14" fmla="*/ 4 w 64"/>
                <a:gd name="T15" fmla="*/ 26 h 89"/>
                <a:gd name="T16" fmla="*/ 4 w 64"/>
                <a:gd name="T17" fmla="*/ 28 h 89"/>
                <a:gd name="T18" fmla="*/ 0 w 64"/>
                <a:gd name="T19" fmla="*/ 28 h 89"/>
                <a:gd name="T20" fmla="*/ 0 w 64"/>
                <a:gd name="T21" fmla="*/ 42 h 89"/>
                <a:gd name="T22" fmla="*/ 5 w 64"/>
                <a:gd name="T23" fmla="*/ 42 h 89"/>
                <a:gd name="T24" fmla="*/ 5 w 64"/>
                <a:gd name="T25" fmla="*/ 46 h 89"/>
                <a:gd name="T26" fmla="*/ 2 w 64"/>
                <a:gd name="T27" fmla="*/ 58 h 89"/>
                <a:gd name="T28" fmla="*/ 11 w 64"/>
                <a:gd name="T29" fmla="*/ 80 h 89"/>
                <a:gd name="T30" fmla="*/ 33 w 64"/>
                <a:gd name="T31" fmla="*/ 89 h 89"/>
                <a:gd name="T32" fmla="*/ 55 w 64"/>
                <a:gd name="T33" fmla="*/ 80 h 89"/>
                <a:gd name="T34" fmla="*/ 64 w 64"/>
                <a:gd name="T35" fmla="*/ 58 h 89"/>
                <a:gd name="T36" fmla="*/ 55 w 64"/>
                <a:gd name="T37" fmla="*/ 36 h 89"/>
                <a:gd name="T38" fmla="*/ 49 w 64"/>
                <a:gd name="T39" fmla="*/ 31 h 89"/>
                <a:gd name="T40" fmla="*/ 34 w 64"/>
                <a:gd name="T41" fmla="*/ 14 h 89"/>
                <a:gd name="T42" fmla="*/ 17 w 64"/>
                <a:gd name="T43" fmla="*/ 57 h 89"/>
                <a:gd name="T44" fmla="*/ 40 w 64"/>
                <a:gd name="T45" fmla="*/ 43 h 89"/>
                <a:gd name="T46" fmla="*/ 17 w 64"/>
                <a:gd name="T47" fmla="*/ 57 h 89"/>
                <a:gd name="T48" fmla="*/ 19 w 64"/>
                <a:gd name="T49" fmla="*/ 44 h 89"/>
                <a:gd name="T50" fmla="*/ 33 w 64"/>
                <a:gd name="T51" fmla="*/ 38 h 89"/>
                <a:gd name="T52" fmla="*/ 47 w 64"/>
                <a:gd name="T53" fmla="*/ 44 h 89"/>
                <a:gd name="T54" fmla="*/ 53 w 64"/>
                <a:gd name="T55" fmla="*/ 58 h 89"/>
                <a:gd name="T56" fmla="*/ 47 w 64"/>
                <a:gd name="T57" fmla="*/ 72 h 89"/>
                <a:gd name="T58" fmla="*/ 33 w 64"/>
                <a:gd name="T59" fmla="*/ 78 h 89"/>
                <a:gd name="T60" fmla="*/ 19 w 64"/>
                <a:gd name="T61" fmla="*/ 72 h 89"/>
                <a:gd name="T62" fmla="*/ 13 w 64"/>
                <a:gd name="T63" fmla="*/ 58 h 89"/>
                <a:gd name="T64" fmla="*/ 19 w 64"/>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89">
                  <a:moveTo>
                    <a:pt x="34" y="14"/>
                  </a:moveTo>
                  <a:cubicBezTo>
                    <a:pt x="33" y="11"/>
                    <a:pt x="32" y="7"/>
                    <a:pt x="29" y="5"/>
                  </a:cubicBezTo>
                  <a:cubicBezTo>
                    <a:pt x="29" y="5"/>
                    <a:pt x="29" y="5"/>
                    <a:pt x="29" y="5"/>
                  </a:cubicBezTo>
                  <a:cubicBezTo>
                    <a:pt x="26" y="2"/>
                    <a:pt x="22" y="0"/>
                    <a:pt x="18" y="0"/>
                  </a:cubicBezTo>
                  <a:cubicBezTo>
                    <a:pt x="13" y="0"/>
                    <a:pt x="9" y="2"/>
                    <a:pt x="6" y="5"/>
                  </a:cubicBezTo>
                  <a:cubicBezTo>
                    <a:pt x="6" y="5"/>
                    <a:pt x="6" y="5"/>
                    <a:pt x="6" y="5"/>
                  </a:cubicBezTo>
                  <a:cubicBezTo>
                    <a:pt x="3" y="8"/>
                    <a:pt x="1" y="12"/>
                    <a:pt x="1" y="17"/>
                  </a:cubicBezTo>
                  <a:cubicBezTo>
                    <a:pt x="1" y="20"/>
                    <a:pt x="2" y="23"/>
                    <a:pt x="4" y="26"/>
                  </a:cubicBezTo>
                  <a:cubicBezTo>
                    <a:pt x="4" y="28"/>
                    <a:pt x="4" y="28"/>
                    <a:pt x="4" y="28"/>
                  </a:cubicBezTo>
                  <a:cubicBezTo>
                    <a:pt x="0" y="28"/>
                    <a:pt x="0" y="28"/>
                    <a:pt x="0" y="28"/>
                  </a:cubicBezTo>
                  <a:cubicBezTo>
                    <a:pt x="0" y="42"/>
                    <a:pt x="0" y="42"/>
                    <a:pt x="0" y="42"/>
                  </a:cubicBezTo>
                  <a:cubicBezTo>
                    <a:pt x="5" y="42"/>
                    <a:pt x="5" y="42"/>
                    <a:pt x="5" y="42"/>
                  </a:cubicBezTo>
                  <a:cubicBezTo>
                    <a:pt x="5" y="46"/>
                    <a:pt x="5" y="46"/>
                    <a:pt x="5" y="46"/>
                  </a:cubicBezTo>
                  <a:cubicBezTo>
                    <a:pt x="3" y="50"/>
                    <a:pt x="2" y="54"/>
                    <a:pt x="2" y="58"/>
                  </a:cubicBezTo>
                  <a:cubicBezTo>
                    <a:pt x="2" y="67"/>
                    <a:pt x="6" y="74"/>
                    <a:pt x="11" y="80"/>
                  </a:cubicBezTo>
                  <a:cubicBezTo>
                    <a:pt x="17" y="85"/>
                    <a:pt x="24" y="89"/>
                    <a:pt x="33" y="89"/>
                  </a:cubicBezTo>
                  <a:cubicBezTo>
                    <a:pt x="41" y="89"/>
                    <a:pt x="49" y="85"/>
                    <a:pt x="55" y="80"/>
                  </a:cubicBezTo>
                  <a:cubicBezTo>
                    <a:pt x="60" y="74"/>
                    <a:pt x="64" y="67"/>
                    <a:pt x="64" y="58"/>
                  </a:cubicBezTo>
                  <a:cubicBezTo>
                    <a:pt x="64" y="50"/>
                    <a:pt x="60" y="42"/>
                    <a:pt x="55" y="36"/>
                  </a:cubicBezTo>
                  <a:cubicBezTo>
                    <a:pt x="53" y="34"/>
                    <a:pt x="51" y="33"/>
                    <a:pt x="49" y="31"/>
                  </a:cubicBezTo>
                  <a:cubicBezTo>
                    <a:pt x="34" y="14"/>
                    <a:pt x="34" y="14"/>
                    <a:pt x="34" y="14"/>
                  </a:cubicBezTo>
                  <a:close/>
                  <a:moveTo>
                    <a:pt x="17" y="57"/>
                  </a:moveTo>
                  <a:cubicBezTo>
                    <a:pt x="18" y="44"/>
                    <a:pt x="30" y="42"/>
                    <a:pt x="40" y="43"/>
                  </a:cubicBezTo>
                  <a:cubicBezTo>
                    <a:pt x="30" y="47"/>
                    <a:pt x="23" y="51"/>
                    <a:pt x="17" y="57"/>
                  </a:cubicBezTo>
                  <a:close/>
                  <a:moveTo>
                    <a:pt x="19" y="44"/>
                  </a:moveTo>
                  <a:cubicBezTo>
                    <a:pt x="22" y="40"/>
                    <a:pt x="27" y="38"/>
                    <a:pt x="33" y="38"/>
                  </a:cubicBezTo>
                  <a:cubicBezTo>
                    <a:pt x="38" y="38"/>
                    <a:pt x="43" y="40"/>
                    <a:pt x="47" y="44"/>
                  </a:cubicBezTo>
                  <a:cubicBezTo>
                    <a:pt x="51" y="48"/>
                    <a:pt x="53" y="53"/>
                    <a:pt x="53" y="58"/>
                  </a:cubicBezTo>
                  <a:cubicBezTo>
                    <a:pt x="53" y="64"/>
                    <a:pt x="51" y="69"/>
                    <a:pt x="47" y="72"/>
                  </a:cubicBezTo>
                  <a:cubicBezTo>
                    <a:pt x="43" y="76"/>
                    <a:pt x="38" y="78"/>
                    <a:pt x="33" y="78"/>
                  </a:cubicBezTo>
                  <a:cubicBezTo>
                    <a:pt x="27" y="78"/>
                    <a:pt x="22" y="76"/>
                    <a:pt x="19" y="72"/>
                  </a:cubicBezTo>
                  <a:cubicBezTo>
                    <a:pt x="15" y="69"/>
                    <a:pt x="13" y="64"/>
                    <a:pt x="13" y="58"/>
                  </a:cubicBezTo>
                  <a:cubicBezTo>
                    <a:pt x="13" y="53"/>
                    <a:pt x="15" y="48"/>
                    <a:pt x="19" y="44"/>
                  </a:cubicBezTo>
                  <a:close/>
                </a:path>
              </a:pathLst>
            </a:custGeom>
            <a:solidFill>
              <a:schemeClr val="bg1"/>
            </a:solidFill>
            <a:ln>
              <a:noFill/>
            </a:ln>
          </p:spPr>
          <p:txBody>
            <a:bodyPr/>
            <a:lstStyle/>
            <a:p>
              <a:pPr marL="0" marR="0" lvl="0" indent="0" algn="l" defTabSz="914400" eaLnBrk="1" fontAlgn="base"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grpSp>
      <p:pic>
        <p:nvPicPr>
          <p:cNvPr id="31765" name="Picture 15" descr="Redocn_2012092112113277"/>
          <p:cNvPicPr>
            <a:picLocks noChangeAspect="1" noChangeArrowheads="1"/>
          </p:cNvPicPr>
          <p:nvPr/>
        </p:nvPicPr>
        <p:blipFill>
          <a:blip r:embed="rId3">
            <a:extLst>
              <a:ext uri="{28A0092B-C50C-407E-A947-70E740481C1C}">
                <a14:useLocalDpi xmlns:a14="http://schemas.microsoft.com/office/drawing/2010/main" val="0"/>
              </a:ext>
            </a:extLst>
          </a:blip>
          <a:srcRect l="11977" t="11304" r="12473" b="18954"/>
          <a:stretch>
            <a:fillRect/>
          </a:stretch>
        </p:blipFill>
        <p:spPr bwMode="auto">
          <a:xfrm>
            <a:off x="8337550" y="79375"/>
            <a:ext cx="766763"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19"/>
          <p:cNvCxnSpPr/>
          <p:nvPr/>
        </p:nvCxnSpPr>
        <p:spPr>
          <a:xfrm>
            <a:off x="0" y="873402"/>
            <a:ext cx="914400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1691680" y="1556792"/>
            <a:ext cx="7013575" cy="642938"/>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rgbClr val="BDE1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4845" tIns="364845" rIns="364845" bIns="364845" spcCol="1270" anchor="ctr"/>
          <a:lstStyle/>
          <a:p>
            <a:pPr marL="0" marR="0" lvl="0" indent="0" algn="ctr" defTabSz="186690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4400" b="0" i="0" u="none" strike="noStrike" kern="1200" cap="none" spc="0" normalizeH="0" baseline="0" noProof="0">
              <a:ln>
                <a:noFill/>
              </a:ln>
              <a:solidFill>
                <a:srgbClr val="2D2DB7">
                  <a:lumMod val="20000"/>
                  <a:lumOff val="80000"/>
                </a:srgbClr>
              </a:solidFill>
              <a:effectLst/>
              <a:uLnTx/>
              <a:uFillTx/>
              <a:latin typeface="Arial" panose="020B0604020202020204"/>
              <a:ea typeface="微软雅黑" panose="020B0503020204020204" charset="-122"/>
              <a:cs typeface="+mn-cs"/>
            </a:endParaRPr>
          </a:p>
        </p:txBody>
      </p:sp>
      <p:sp>
        <p:nvSpPr>
          <p:cNvPr id="29" name="文本框 28"/>
          <p:cNvSpPr txBox="1">
            <a:spLocks noChangeArrowheads="1"/>
          </p:cNvSpPr>
          <p:nvPr/>
        </p:nvSpPr>
        <p:spPr bwMode="auto">
          <a:xfrm>
            <a:off x="1740893" y="1651560"/>
            <a:ext cx="7019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FFFF">
                    <a:lumMod val="65000"/>
                  </a:srgbClr>
                </a:solidFill>
                <a:effectLst/>
                <a:uLnTx/>
                <a:uFillTx/>
                <a:latin typeface="楷体" panose="02010609060101010101" pitchFamily="49" charset="-122"/>
                <a:ea typeface="楷体" panose="02010609060101010101" pitchFamily="49" charset="-122"/>
              </a:rPr>
              <a:t>为什么要学习物理？</a:t>
            </a:r>
          </a:p>
        </p:txBody>
      </p:sp>
      <p:sp>
        <p:nvSpPr>
          <p:cNvPr id="24" name="任意多边形 23"/>
          <p:cNvSpPr/>
          <p:nvPr/>
        </p:nvSpPr>
        <p:spPr>
          <a:xfrm>
            <a:off x="1704033" y="4725144"/>
            <a:ext cx="7013575" cy="1224136"/>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rgbClr val="FFC000"/>
            </a:solidFill>
          </a:ln>
          <a:effectLst>
            <a:outerShdw blurRad="50800" dist="50800" dir="5400000" algn="ctr" rotWithShape="0">
              <a:srgbClr val="FFC000"/>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4845" tIns="364845" rIns="364845" bIns="364845" spcCol="1270" anchor="ctr"/>
          <a:lstStyle/>
          <a:p>
            <a:pPr marL="0" marR="0" lvl="0" indent="0" algn="ctr" defTabSz="186690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4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7" name="文本框 28"/>
          <p:cNvSpPr txBox="1">
            <a:spLocks noChangeArrowheads="1"/>
          </p:cNvSpPr>
          <p:nvPr/>
        </p:nvSpPr>
        <p:spPr bwMode="auto">
          <a:xfrm>
            <a:off x="1691680" y="5013176"/>
            <a:ext cx="7019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b="1" dirty="0">
                <a:solidFill>
                  <a:srgbClr val="C00000"/>
                </a:solidFill>
                <a:latin typeface="楷体" panose="02010609060101010101" pitchFamily="49" charset="-122"/>
                <a:ea typeface="楷体" panose="02010609060101010101" pitchFamily="49" charset="-122"/>
              </a:rPr>
              <a:t>做好物理实验的意义</a:t>
            </a:r>
            <a:r>
              <a:rPr kumimoji="0" lang="zh-CN" altLang="en-US" sz="32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rPr>
              <a:t>？</a:t>
            </a:r>
          </a:p>
        </p:txBody>
      </p:sp>
      <p:sp>
        <p:nvSpPr>
          <p:cNvPr id="34" name="任意多边形 33"/>
          <p:cNvSpPr/>
          <p:nvPr/>
        </p:nvSpPr>
        <p:spPr>
          <a:xfrm>
            <a:off x="1691680" y="3146102"/>
            <a:ext cx="7013575" cy="642938"/>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rgbClr val="BDE1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4845" tIns="364845" rIns="364845" bIns="364845" spcCol="1270" anchor="ctr"/>
          <a:lstStyle/>
          <a:p>
            <a:pPr marL="0" marR="0" lvl="0" indent="0" algn="ctr" defTabSz="186690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4400" b="0" i="0" u="none" strike="noStrike" kern="1200" cap="none" spc="0" normalizeH="0" baseline="0" noProof="0">
              <a:ln>
                <a:noFill/>
              </a:ln>
              <a:solidFill>
                <a:srgbClr val="2D2DB7">
                  <a:lumMod val="20000"/>
                  <a:lumOff val="80000"/>
                </a:srgbClr>
              </a:solidFill>
              <a:effectLst/>
              <a:uLnTx/>
              <a:uFillTx/>
              <a:latin typeface="Arial" panose="020B0604020202020204"/>
              <a:ea typeface="微软雅黑" panose="020B0503020204020204" charset="-122"/>
              <a:cs typeface="+mn-cs"/>
            </a:endParaRPr>
          </a:p>
        </p:txBody>
      </p:sp>
      <p:sp>
        <p:nvSpPr>
          <p:cNvPr id="35" name="文本框 34"/>
          <p:cNvSpPr txBox="1">
            <a:spLocks noChangeArrowheads="1"/>
          </p:cNvSpPr>
          <p:nvPr/>
        </p:nvSpPr>
        <p:spPr bwMode="auto">
          <a:xfrm>
            <a:off x="1740893" y="3240870"/>
            <a:ext cx="7019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FFFF">
                    <a:lumMod val="65000"/>
                  </a:srgbClr>
                </a:solidFill>
                <a:effectLst/>
                <a:uLnTx/>
                <a:uFillTx/>
                <a:latin typeface="楷体" panose="02010609060101010101" pitchFamily="49" charset="-122"/>
                <a:ea typeface="楷体" panose="02010609060101010101" pitchFamily="49" charset="-122"/>
              </a:rPr>
              <a:t>物理实验要做什么？</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581128"/>
            <a:ext cx="9144000" cy="2276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a:blip r:embed="rId3"/>
          <a:stretch>
            <a:fillRect/>
          </a:stretch>
        </p:blipFill>
        <p:spPr>
          <a:xfrm>
            <a:off x="1763688" y="777171"/>
            <a:ext cx="5688632" cy="1822016"/>
          </a:xfrm>
          <a:prstGeom prst="rect">
            <a:avLst/>
          </a:prstGeom>
        </p:spPr>
      </p:pic>
      <p:pic>
        <p:nvPicPr>
          <p:cNvPr id="10" name="图片 9"/>
          <p:cNvPicPr>
            <a:picLocks noChangeAspect="1"/>
          </p:cNvPicPr>
          <p:nvPr/>
        </p:nvPicPr>
        <p:blipFill>
          <a:blip r:embed="rId4"/>
          <a:stretch>
            <a:fillRect/>
          </a:stretch>
        </p:blipFill>
        <p:spPr>
          <a:xfrm>
            <a:off x="3010351" y="4951969"/>
            <a:ext cx="2708431" cy="1800200"/>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5868144" y="5622917"/>
                <a:ext cx="3240360" cy="928139"/>
              </a:xfrm>
              <a:prstGeom prst="rect">
                <a:avLst/>
              </a:prstGeom>
              <a:ln w="22225">
                <a:solidFill>
                  <a:srgbClr val="FFC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𝐽</m:t>
                      </m:r>
                      <m:r>
                        <m:rPr>
                          <m:nor/>
                        </m:rPr>
                        <a:rPr lang="zh-CN" altLang="en-US" i="1">
                          <a:latin typeface="Cambria Math" panose="02040503050406030204" pitchFamily="18" charset="0"/>
                        </a:rPr>
                        <m:t>=</m:t>
                      </m:r>
                      <m:f>
                        <m:fPr>
                          <m:ctrlPr>
                            <a:rPr lang="zh-CN" altLang="en-US" i="1">
                              <a:latin typeface="Cambria Math" panose="02040503050406030204" pitchFamily="18" charset="0"/>
                            </a:rPr>
                          </m:ctrlPr>
                        </m:fPr>
                        <m:num>
                          <m:r>
                            <m:rPr>
                              <m:sty m:val="p"/>
                            </m:rPr>
                            <a:rPr lang="en-US" altLang="zh-CN" i="1">
                              <a:latin typeface="Cambria Math" panose="02040503050406030204" pitchFamily="18" charset="0"/>
                            </a:rPr>
                            <m:t>W</m:t>
                          </m:r>
                        </m:num>
                        <m:den>
                          <m:r>
                            <a:rPr lang="zh-CN" altLang="en-US" i="1">
                              <a:latin typeface="Cambria Math" panose="02040503050406030204" pitchFamily="18" charset="0"/>
                            </a:rPr>
                            <m:t>𝑄</m:t>
                          </m:r>
                        </m:den>
                      </m:f>
                      <m:r>
                        <m:rPr>
                          <m:nor/>
                        </m:rP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𝐼𝑈𝑡</m:t>
                          </m:r>
                        </m:num>
                        <m:den>
                          <m:nary>
                            <m:naryPr>
                              <m:chr m:val="∑"/>
                              <m:grow m:val="on"/>
                              <m:subHide m:val="on"/>
                              <m:supHide m:val="on"/>
                              <m:ctrlPr>
                                <a:rPr lang="zh-CN" altLang="en-US" i="1">
                                  <a:latin typeface="Cambria Math" panose="02040503050406030204" pitchFamily="18" charset="0"/>
                                </a:rPr>
                              </m:ctrlPr>
                            </m:naryPr>
                            <m:sub/>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𝑚𝑐</m:t>
                                  </m:r>
                                  <m:r>
                                    <a:rPr lang="zh-CN" altLang="en-US">
                                      <a:latin typeface="Cambria Math" panose="02040503050406030204" pitchFamily="18" charset="0"/>
                                    </a:rPr>
                                    <m:t>×</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𝑓</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a:latin typeface="Cambria Math" panose="02040503050406030204" pitchFamily="18" charset="0"/>
                                        </a:rPr>
                                        <m:t>0</m:t>
                                      </m:r>
                                    </m:sub>
                                  </m:sSub>
                                </m:e>
                              </m:d>
                            </m:e>
                          </m:nary>
                        </m:den>
                      </m:f>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5868144" y="5622917"/>
                <a:ext cx="3240360" cy="928139"/>
              </a:xfrm>
              <a:prstGeom prst="rect">
                <a:avLst/>
              </a:prstGeom>
              <a:blipFill rotWithShape="1">
                <a:blip r:embed="rId5"/>
                <a:stretch>
                  <a:fillRect l="-356" t="-1231" r="-331" b="-1189"/>
                </a:stretch>
              </a:blipFill>
              <a:ln w="22225">
                <a:solidFill>
                  <a:srgbClr val="FFC000"/>
                </a:solidFill>
              </a:ln>
            </p:spPr>
            <p:txBody>
              <a:bodyPr/>
              <a:lstStyle/>
              <a:p>
                <a:r>
                  <a:rPr lang="zh-CN" altLang="en-US">
                    <a:noFill/>
                  </a:rPr>
                  <a:t> </a:t>
                </a:r>
              </a:p>
            </p:txBody>
          </p:sp>
        </mc:Fallback>
      </mc:AlternateContent>
      <p:grpSp>
        <p:nvGrpSpPr>
          <p:cNvPr id="22" name="组合 21"/>
          <p:cNvGrpSpPr/>
          <p:nvPr/>
        </p:nvGrpSpPr>
        <p:grpSpPr>
          <a:xfrm>
            <a:off x="3010351" y="2717503"/>
            <a:ext cx="2708431" cy="2170248"/>
            <a:chOff x="5775325" y="4040188"/>
            <a:chExt cx="3112135" cy="2775786"/>
          </a:xfrm>
        </p:grpSpPr>
        <p:grpSp>
          <p:nvGrpSpPr>
            <p:cNvPr id="23" name="组合 22"/>
            <p:cNvGrpSpPr/>
            <p:nvPr/>
          </p:nvGrpSpPr>
          <p:grpSpPr bwMode="auto">
            <a:xfrm>
              <a:off x="5775325" y="4040188"/>
              <a:ext cx="3112135" cy="2709862"/>
              <a:chOff x="9096" y="6363"/>
              <a:chExt cx="4899" cy="4266"/>
            </a:xfrm>
          </p:grpSpPr>
          <p:pic>
            <p:nvPicPr>
              <p:cNvPr id="29" name="图片 21" descr="timg"/>
              <p:cNvPicPr>
                <a:picLocks noChangeAspect="1" noChangeArrowheads="1"/>
              </p:cNvPicPr>
              <p:nvPr/>
            </p:nvPicPr>
            <p:blipFill>
              <a:blip r:embed="rId6"/>
              <a:srcRect/>
              <a:stretch>
                <a:fillRect/>
              </a:stretch>
            </p:blipFill>
            <p:spPr bwMode="auto">
              <a:xfrm>
                <a:off x="9096" y="6363"/>
                <a:ext cx="4899" cy="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3"/>
              <p:cNvSpPr txBox="1">
                <a:spLocks noChangeArrowheads="1"/>
              </p:cNvSpPr>
              <p:nvPr/>
            </p:nvSpPr>
            <p:spPr bwMode="auto">
              <a:xfrm>
                <a:off x="12075" y="7883"/>
                <a:ext cx="1738" cy="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99FF"/>
                    </a:solidFill>
                    <a:effectLst/>
                    <a:uLnTx/>
                    <a:uFillTx/>
                    <a:latin typeface="Times New Roman" panose="02020603050405020304" pitchFamily="18" charset="0"/>
                    <a:ea typeface="楷体_GB2312" panose="02010609030101010101" charset="-122"/>
                    <a:cs typeface="+mn-cs"/>
                  </a:rPr>
                  <a:t>热量</a:t>
                </a:r>
                <a:r>
                  <a:rPr kumimoji="0" lang="en-US" altLang="zh-CN" sz="2400" b="1" i="0" u="none" strike="noStrike" kern="0" cap="none" spc="0" normalizeH="0" baseline="0" noProof="0" dirty="0">
                    <a:ln>
                      <a:noFill/>
                    </a:ln>
                    <a:solidFill>
                      <a:srgbClr val="FF99FF"/>
                    </a:solidFill>
                    <a:effectLst/>
                    <a:uLnTx/>
                    <a:uFillTx/>
                    <a:latin typeface="Times New Roman" panose="02020603050405020304" pitchFamily="18" charset="0"/>
                    <a:ea typeface="楷体_GB2312" panose="02010609030101010101" charset="-122"/>
                    <a:cs typeface="+mn-cs"/>
                  </a:rPr>
                  <a:t>Q</a:t>
                </a:r>
                <a:endParaRPr kumimoji="0" lang="zh-CN" altLang="en-US" sz="2400" b="1" i="0" u="none" strike="noStrike" kern="0" cap="none" spc="0" normalizeH="0" baseline="0" noProof="0" dirty="0">
                  <a:ln>
                    <a:noFill/>
                  </a:ln>
                  <a:solidFill>
                    <a:srgbClr val="FF99FF"/>
                  </a:solidFill>
                  <a:effectLst/>
                  <a:uLnTx/>
                  <a:uFillTx/>
                  <a:latin typeface="Times New Roman" panose="02020603050405020304" pitchFamily="18" charset="0"/>
                  <a:ea typeface="楷体_GB2312" panose="02010609030101010101" charset="-122"/>
                  <a:cs typeface="+mn-cs"/>
                </a:endParaRPr>
              </a:p>
            </p:txBody>
          </p:sp>
          <p:sp>
            <p:nvSpPr>
              <p:cNvPr id="31" name="文本框 1"/>
              <p:cNvSpPr txBox="1">
                <a:spLocks noChangeArrowheads="1"/>
              </p:cNvSpPr>
              <p:nvPr/>
            </p:nvSpPr>
            <p:spPr bwMode="auto">
              <a:xfrm>
                <a:off x="9096" y="7883"/>
                <a:ext cx="1824"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000000"/>
                    </a:solidFill>
                    <a:effectLst/>
                    <a:uLnTx/>
                    <a:uFillTx/>
                    <a:latin typeface="Times New Roman" panose="02020603050405020304" pitchFamily="18" charset="0"/>
                    <a:ea typeface="楷体_GB2312" panose="02010609030101010101" charset="-122"/>
                    <a:cs typeface="+mn-cs"/>
                  </a:rPr>
                  <a:t>做功</a:t>
                </a:r>
                <a:r>
                  <a:rPr kumimoji="0" lang="en-US" altLang="zh-CN" sz="2000" b="1" i="0" u="none" strike="noStrike" kern="0" cap="none" spc="0" normalizeH="0" baseline="0" noProof="0" dirty="0">
                    <a:ln>
                      <a:noFill/>
                    </a:ln>
                    <a:solidFill>
                      <a:srgbClr val="000000"/>
                    </a:solidFill>
                    <a:effectLst/>
                    <a:uLnTx/>
                    <a:uFillTx/>
                    <a:latin typeface="Times New Roman" panose="02020603050405020304" pitchFamily="18" charset="0"/>
                    <a:ea typeface="楷体_GB2312" panose="02010609030101010101" charset="-122"/>
                    <a:cs typeface="+mn-cs"/>
                  </a:rPr>
                  <a:t>W</a:t>
                </a:r>
              </a:p>
            </p:txBody>
          </p:sp>
        </p:grpSp>
        <p:sp>
          <p:nvSpPr>
            <p:cNvPr id="24" name="文本框 5"/>
            <p:cNvSpPr txBox="1">
              <a:spLocks noChangeArrowheads="1"/>
            </p:cNvSpPr>
            <p:nvPr/>
          </p:nvSpPr>
          <p:spPr bwMode="auto">
            <a:xfrm>
              <a:off x="7378699" y="5005389"/>
              <a:ext cx="770233" cy="59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J</a:t>
              </a:r>
              <a:r>
                <a:rPr kumimoji="0" lang="en-US" altLang="zh-CN" sz="24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a:t>
              </a:r>
            </a:p>
          </p:txBody>
        </p:sp>
        <p:grpSp>
          <p:nvGrpSpPr>
            <p:cNvPr id="25" name="组合 24"/>
            <p:cNvGrpSpPr/>
            <p:nvPr/>
          </p:nvGrpSpPr>
          <p:grpSpPr bwMode="auto">
            <a:xfrm>
              <a:off x="6115166" y="6303958"/>
              <a:ext cx="2458923" cy="512016"/>
              <a:chOff x="9631" y="9927"/>
              <a:chExt cx="3871" cy="808"/>
            </a:xfrm>
          </p:grpSpPr>
          <p:sp>
            <p:nvSpPr>
              <p:cNvPr id="27" name="文本框 3"/>
              <p:cNvSpPr txBox="1">
                <a:spLocks noChangeArrowheads="1"/>
              </p:cNvSpPr>
              <p:nvPr/>
            </p:nvSpPr>
            <p:spPr bwMode="auto">
              <a:xfrm>
                <a:off x="9631" y="9927"/>
                <a:ext cx="137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J =?</a:t>
                </a:r>
              </a:p>
            </p:txBody>
          </p:sp>
          <p:sp>
            <p:nvSpPr>
              <p:cNvPr id="28" name="文本框 8"/>
              <p:cNvSpPr txBox="1">
                <a:spLocks noChangeArrowheads="1"/>
              </p:cNvSpPr>
              <p:nvPr/>
            </p:nvSpPr>
            <p:spPr bwMode="auto">
              <a:xfrm>
                <a:off x="10474" y="9927"/>
                <a:ext cx="30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a:defRPr b="1">
                    <a:solidFill>
                      <a:schemeClr val="tx1"/>
                    </a:solidFill>
                    <a:latin typeface="Arial" panose="020B0604020202020204" pitchFamily="34" charset="0"/>
                    <a:ea typeface="宋体" panose="02010600030101010101" pitchFamily="2" charset="-122"/>
                  </a:defRPr>
                </a:lvl2pPr>
                <a:lvl3pPr>
                  <a:defRPr b="1">
                    <a:solidFill>
                      <a:schemeClr val="tx1"/>
                    </a:solidFill>
                    <a:latin typeface="Arial" panose="020B0604020202020204" pitchFamily="34" charset="0"/>
                    <a:ea typeface="宋体" panose="02010600030101010101" pitchFamily="2" charset="-122"/>
                  </a:defRPr>
                </a:lvl3pPr>
                <a:lvl4pPr>
                  <a:defRPr b="1">
                    <a:solidFill>
                      <a:schemeClr val="tx1"/>
                    </a:solidFill>
                    <a:latin typeface="Arial" panose="020B0604020202020204" pitchFamily="34" charset="0"/>
                    <a:ea typeface="宋体" panose="02010600030101010101" pitchFamily="2" charset="-122"/>
                  </a:defRPr>
                </a:lvl4pPr>
                <a:lvl5pPr>
                  <a:defRPr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（焦耳</a:t>
                </a:r>
                <a:r>
                  <a:rPr kumimoji="0" lang="en-US" altLang="zh-CN" sz="20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a:t>
                </a:r>
                <a:r>
                  <a:rPr kumimoji="0" lang="zh-CN" altLang="en-US" sz="2000" b="1"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卡）</a:t>
                </a:r>
              </a:p>
            </p:txBody>
          </p:sp>
        </p:grpSp>
      </p:grpSp>
      <p:sp>
        <p:nvSpPr>
          <p:cNvPr id="32" name="矩形 31"/>
          <p:cNvSpPr/>
          <p:nvPr/>
        </p:nvSpPr>
        <p:spPr>
          <a:xfrm>
            <a:off x="3491880" y="776687"/>
            <a:ext cx="1656184" cy="420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267744" y="116632"/>
            <a:ext cx="4355680" cy="584775"/>
          </a:xfrm>
          <a:prstGeom prst="rect">
            <a:avLst/>
          </a:prstGeom>
          <a:noFill/>
        </p:spPr>
        <p:txBody>
          <a:bodyPr wrap="none" rtlCol="0">
            <a:spAutoFit/>
          </a:bodyPr>
          <a:lstStyle/>
          <a:p>
            <a:pPr algn="ctr"/>
            <a:r>
              <a:rPr lang="zh-CN" altLang="en-US" sz="3200" dirty="0">
                <a:solidFill>
                  <a:srgbClr val="0070C0"/>
                </a:solidFill>
                <a:latin typeface="微软雅黑" panose="020B0503020204020204" charset="-122"/>
                <a:ea typeface="微软雅黑" panose="020B0503020204020204" charset="-122"/>
              </a:rPr>
              <a:t>物理实验</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提升能力</a:t>
            </a:r>
          </a:p>
        </p:txBody>
      </p:sp>
      <p:sp>
        <p:nvSpPr>
          <p:cNvPr id="33" name="下箭头标注 32"/>
          <p:cNvSpPr/>
          <p:nvPr/>
        </p:nvSpPr>
        <p:spPr>
          <a:xfrm>
            <a:off x="323528" y="1556792"/>
            <a:ext cx="1322070" cy="648072"/>
          </a:xfrm>
          <a:prstGeom prst="downArrowCallout">
            <a:avLst/>
          </a:prstGeom>
          <a:solidFill>
            <a:srgbClr val="3241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观察</a:t>
            </a:r>
          </a:p>
        </p:txBody>
      </p:sp>
      <p:sp>
        <p:nvSpPr>
          <p:cNvPr id="34" name="下箭头标注 33"/>
          <p:cNvSpPr/>
          <p:nvPr/>
        </p:nvSpPr>
        <p:spPr>
          <a:xfrm>
            <a:off x="323528" y="3609639"/>
            <a:ext cx="1322070" cy="648072"/>
          </a:xfrm>
          <a:prstGeom prst="downArrowCallout">
            <a:avLst/>
          </a:prstGeom>
          <a:solidFill>
            <a:srgbClr val="3241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提出问题</a:t>
            </a:r>
          </a:p>
        </p:txBody>
      </p:sp>
      <p:sp>
        <p:nvSpPr>
          <p:cNvPr id="35" name="下箭头标注 34"/>
          <p:cNvSpPr/>
          <p:nvPr/>
        </p:nvSpPr>
        <p:spPr>
          <a:xfrm>
            <a:off x="323528" y="5719564"/>
            <a:ext cx="1322070" cy="648072"/>
          </a:xfrm>
          <a:prstGeom prst="downArrowCallout">
            <a:avLst/>
          </a:prstGeom>
          <a:solidFill>
            <a:srgbClr val="3241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设计方案</a:t>
            </a:r>
          </a:p>
        </p:txBody>
      </p:sp>
      <p:sp>
        <p:nvSpPr>
          <p:cNvPr id="36" name="文本框 35"/>
          <p:cNvSpPr txBox="1"/>
          <p:nvPr/>
        </p:nvSpPr>
        <p:spPr>
          <a:xfrm>
            <a:off x="306770" y="6367636"/>
            <a:ext cx="1338828" cy="369332"/>
          </a:xfrm>
          <a:prstGeom prst="rect">
            <a:avLst/>
          </a:prstGeom>
          <a:solidFill>
            <a:srgbClr val="3241FE"/>
          </a:solidFill>
          <a:ln w="19050">
            <a:solidFill>
              <a:srgbClr val="00B05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实施与完善</a:t>
            </a:r>
          </a:p>
        </p:txBody>
      </p:sp>
      <p:sp>
        <p:nvSpPr>
          <p:cNvPr id="37" name="文本框 36"/>
          <p:cNvSpPr txBox="1"/>
          <p:nvPr/>
        </p:nvSpPr>
        <p:spPr>
          <a:xfrm>
            <a:off x="179512" y="692696"/>
            <a:ext cx="2646878" cy="461665"/>
          </a:xfrm>
          <a:prstGeom prst="rect">
            <a:avLst/>
          </a:prstGeom>
          <a:noFill/>
        </p:spPr>
        <p:txBody>
          <a:bodyPr wrap="none" rtlCol="0">
            <a:spAutoFit/>
          </a:bodyPr>
          <a:lstStyle/>
          <a:p>
            <a:r>
              <a:rPr lang="zh-CN" altLang="en-US" sz="2400" dirty="0">
                <a:latin typeface="微软雅黑" panose="020B0503020204020204" charset="-122"/>
                <a:ea typeface="微软雅黑" panose="020B0503020204020204" charset="-122"/>
              </a:rPr>
              <a:t>例：电热当量实验</a:t>
            </a:r>
          </a:p>
        </p:txBody>
      </p:sp>
      <p:sp>
        <p:nvSpPr>
          <p:cNvPr id="38" name="椭圆 37"/>
          <p:cNvSpPr/>
          <p:nvPr/>
        </p:nvSpPr>
        <p:spPr>
          <a:xfrm>
            <a:off x="7850915" y="5998996"/>
            <a:ext cx="432048" cy="481744"/>
          </a:xfrm>
          <a:prstGeom prst="ellipse">
            <a:avLst/>
          </a:prstGeom>
          <a:no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738755" y="1337310"/>
            <a:ext cx="6157595" cy="2599055"/>
            <a:chOff x="4045" y="2106"/>
            <a:chExt cx="9994" cy="5270"/>
          </a:xfrm>
          <a:effectLst>
            <a:glow rad="101600">
              <a:schemeClr val="accent4">
                <a:satMod val="175000"/>
                <a:alpha val="40000"/>
              </a:schemeClr>
            </a:glow>
          </a:effectLst>
        </p:grpSpPr>
        <p:pic>
          <p:nvPicPr>
            <p:cNvPr id="5" name="图片 4" descr="光具座"/>
            <p:cNvPicPr>
              <a:picLocks noChangeAspect="1"/>
            </p:cNvPicPr>
            <p:nvPr/>
          </p:nvPicPr>
          <p:blipFill>
            <a:blip r:embed="rId2"/>
            <a:stretch>
              <a:fillRect/>
            </a:stretch>
          </p:blipFill>
          <p:spPr>
            <a:xfrm>
              <a:off x="4045" y="2106"/>
              <a:ext cx="9995" cy="5271"/>
            </a:xfrm>
            <a:prstGeom prst="rect">
              <a:avLst/>
            </a:prstGeom>
            <a:ln w="19050">
              <a:solidFill>
                <a:schemeClr val="accent1"/>
              </a:solidFill>
            </a:ln>
          </p:spPr>
        </p:pic>
        <p:sp>
          <p:nvSpPr>
            <p:cNvPr id="6" name="矩形 5"/>
            <p:cNvSpPr/>
            <p:nvPr/>
          </p:nvSpPr>
          <p:spPr>
            <a:xfrm>
              <a:off x="12983" y="2107"/>
              <a:ext cx="1021" cy="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单摆"/>
          <p:cNvPicPr>
            <a:picLocks noChangeAspect="1"/>
          </p:cNvPicPr>
          <p:nvPr/>
        </p:nvPicPr>
        <p:blipFill>
          <a:blip r:embed="rId3"/>
          <a:stretch>
            <a:fillRect/>
          </a:stretch>
        </p:blipFill>
        <p:spPr>
          <a:xfrm>
            <a:off x="2738755" y="4114800"/>
            <a:ext cx="6157595" cy="2600325"/>
          </a:xfrm>
          <a:prstGeom prst="rect">
            <a:avLst/>
          </a:prstGeom>
          <a:ln w="19050">
            <a:solidFill>
              <a:schemeClr val="accent1"/>
            </a:solidFill>
          </a:ln>
          <a:effectLst>
            <a:glow rad="101600">
              <a:schemeClr val="accent4">
                <a:satMod val="175000"/>
                <a:alpha val="40000"/>
              </a:schemeClr>
            </a:glow>
          </a:effectLst>
        </p:spPr>
      </p:pic>
      <p:grpSp>
        <p:nvGrpSpPr>
          <p:cNvPr id="10" name="组合 9"/>
          <p:cNvGrpSpPr/>
          <p:nvPr/>
        </p:nvGrpSpPr>
        <p:grpSpPr>
          <a:xfrm>
            <a:off x="260985" y="1304925"/>
            <a:ext cx="2261870" cy="5410200"/>
            <a:chOff x="185" y="2168"/>
            <a:chExt cx="3562" cy="8520"/>
          </a:xfrm>
          <a:effectLst>
            <a:glow rad="101600">
              <a:schemeClr val="accent4">
                <a:satMod val="175000"/>
                <a:alpha val="40000"/>
              </a:schemeClr>
            </a:glow>
          </a:effectLst>
        </p:grpSpPr>
        <p:pic>
          <p:nvPicPr>
            <p:cNvPr id="4" name="图片 3"/>
            <p:cNvPicPr>
              <a:picLocks noChangeAspect="1"/>
            </p:cNvPicPr>
            <p:nvPr/>
          </p:nvPicPr>
          <p:blipFill>
            <a:blip r:embed="rId4"/>
            <a:stretch>
              <a:fillRect/>
            </a:stretch>
          </p:blipFill>
          <p:spPr>
            <a:xfrm>
              <a:off x="185" y="6314"/>
              <a:ext cx="3562" cy="4374"/>
            </a:xfrm>
            <a:prstGeom prst="rect">
              <a:avLst/>
            </a:prstGeom>
            <a:ln>
              <a:solidFill>
                <a:schemeClr val="accent1"/>
              </a:solidFill>
            </a:ln>
          </p:spPr>
        </p:pic>
        <p:pic>
          <p:nvPicPr>
            <p:cNvPr id="9" name="图片 8"/>
            <p:cNvPicPr>
              <a:picLocks noChangeAspect="1"/>
            </p:cNvPicPr>
            <p:nvPr/>
          </p:nvPicPr>
          <p:blipFill>
            <a:blip r:embed="rId5"/>
            <a:stretch>
              <a:fillRect/>
            </a:stretch>
          </p:blipFill>
          <p:spPr>
            <a:xfrm>
              <a:off x="185" y="2168"/>
              <a:ext cx="3561" cy="4280"/>
            </a:xfrm>
            <a:prstGeom prst="rect">
              <a:avLst/>
            </a:prstGeom>
            <a:ln>
              <a:solidFill>
                <a:schemeClr val="accent1"/>
              </a:solidFill>
            </a:ln>
          </p:spPr>
        </p:pic>
      </p:grpSp>
      <p:sp>
        <p:nvSpPr>
          <p:cNvPr id="12" name="文本框 11"/>
          <p:cNvSpPr txBox="1"/>
          <p:nvPr/>
        </p:nvSpPr>
        <p:spPr>
          <a:xfrm>
            <a:off x="227489" y="316022"/>
            <a:ext cx="4355680" cy="584775"/>
          </a:xfrm>
          <a:prstGeom prst="rect">
            <a:avLst/>
          </a:prstGeom>
          <a:noFill/>
        </p:spPr>
        <p:txBody>
          <a:bodyPr wrap="none" rtlCol="0">
            <a:spAutoFit/>
          </a:bodyPr>
          <a:lstStyle/>
          <a:p>
            <a:pPr algn="ctr"/>
            <a:r>
              <a:rPr lang="zh-CN" altLang="en-US" sz="3200" dirty="0">
                <a:solidFill>
                  <a:srgbClr val="0070C0"/>
                </a:solidFill>
                <a:latin typeface="微软雅黑" panose="020B0503020204020204" charset="-122"/>
                <a:ea typeface="微软雅黑" panose="020B0503020204020204" charset="-122"/>
              </a:rPr>
              <a:t>物理实验</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提升能力</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509120"/>
            <a:ext cx="9144000" cy="2348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38" name="TextBox 2"/>
          <p:cNvSpPr txBox="1">
            <a:spLocks noChangeArrowheads="1"/>
          </p:cNvSpPr>
          <p:nvPr/>
        </p:nvSpPr>
        <p:spPr bwMode="auto">
          <a:xfrm>
            <a:off x="179512" y="909226"/>
            <a:ext cx="9073008" cy="488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marL="457200" indent="-457200" eaLnBrk="1" hangingPunct="1">
              <a:lnSpc>
                <a:spcPct val="120000"/>
              </a:lnSpc>
              <a:buFont typeface="Wingdings" panose="05000000000000000000" pitchFamily="2" charset="2"/>
              <a:buChar char="u"/>
            </a:pPr>
            <a:r>
              <a:rPr lang="zh-CN" altLang="en-US" sz="2600" dirty="0">
                <a:solidFill>
                  <a:srgbClr val="FF0000"/>
                </a:solidFill>
                <a:latin typeface="Times New Roman" panose="02020603050405020304" pitchFamily="18" charset="0"/>
                <a:ea typeface="楷体_GB2312" panose="02010609030101010101" charset="-122"/>
                <a:cs typeface="Times New Roman" panose="02020603050405020304" pitchFamily="18" charset="0"/>
              </a:rPr>
              <a:t>课程类型：</a:t>
            </a:r>
            <a:r>
              <a:rPr lang="zh-CN" altLang="en-US" sz="2400" dirty="0">
                <a:latin typeface="Times New Roman" panose="02020603050405020304" pitchFamily="18" charset="0"/>
                <a:ea typeface="楷体_GB2312" panose="02010609030101010101" charset="-122"/>
                <a:cs typeface="Times New Roman" panose="02020603050405020304" pitchFamily="18" charset="0"/>
              </a:rPr>
              <a:t>学科通修</a:t>
            </a:r>
            <a:endParaRPr lang="en-US" altLang="zh-CN" sz="2400" dirty="0">
              <a:latin typeface="Times New Roman" panose="02020603050405020304" pitchFamily="18" charset="0"/>
              <a:ea typeface="楷体_GB2312" panose="02010609030101010101" charset="-122"/>
              <a:cs typeface="Times New Roman" panose="02020603050405020304" pitchFamily="18" charset="0"/>
            </a:endParaRPr>
          </a:p>
          <a:p>
            <a:pPr marL="457200" indent="-457200" eaLnBrk="1" hangingPunct="1">
              <a:lnSpc>
                <a:spcPct val="120000"/>
              </a:lnSpc>
              <a:buFont typeface="Wingdings" panose="05000000000000000000" pitchFamily="2" charset="2"/>
              <a:buChar char="u"/>
            </a:pPr>
            <a:r>
              <a:rPr lang="zh-CN" altLang="en-US" sz="2600" dirty="0">
                <a:solidFill>
                  <a:srgbClr val="FF0000"/>
                </a:solidFill>
                <a:latin typeface="Times New Roman" panose="02020603050405020304" pitchFamily="18" charset="0"/>
                <a:ea typeface="楷体_GB2312" panose="02010609030101010101" charset="-122"/>
                <a:cs typeface="Times New Roman" panose="02020603050405020304" pitchFamily="18" charset="0"/>
              </a:rPr>
              <a:t>上课时间：</a:t>
            </a:r>
            <a:r>
              <a:rPr lang="zh-CN" altLang="en-US" sz="2600" dirty="0">
                <a:latin typeface="Times New Roman" panose="02020603050405020304" pitchFamily="18" charset="0"/>
                <a:ea typeface="楷体_GB2312" panose="02010609030101010101" charset="-122"/>
                <a:cs typeface="Times New Roman" panose="02020603050405020304" pitchFamily="18" charset="0"/>
              </a:rPr>
              <a:t>上午</a:t>
            </a:r>
            <a:r>
              <a:rPr lang="en-US" altLang="zh-CN" sz="2600" dirty="0">
                <a:latin typeface="Times New Roman" panose="02020603050405020304" pitchFamily="18" charset="0"/>
                <a:ea typeface="楷体_GB2312" panose="02010609030101010101" charset="-122"/>
                <a:cs typeface="Times New Roman" panose="02020603050405020304" pitchFamily="18" charset="0"/>
              </a:rPr>
              <a:t>8:00 </a:t>
            </a:r>
            <a:r>
              <a:rPr lang="zh-CN" altLang="en-US" sz="2600" dirty="0" smtClean="0">
                <a:latin typeface="Times New Roman" panose="02020603050405020304" pitchFamily="18" charset="0"/>
                <a:ea typeface="楷体_GB2312" panose="02010609030101010101" charset="-122"/>
                <a:cs typeface="Times New Roman" panose="02020603050405020304" pitchFamily="18" charset="0"/>
              </a:rPr>
              <a:t>，</a:t>
            </a:r>
            <a:r>
              <a:rPr lang="zh-CN" altLang="en-US" sz="2400" dirty="0" smtClean="0">
                <a:latin typeface="Times New Roman" panose="02020603050405020304" pitchFamily="18" charset="0"/>
                <a:ea typeface="楷体_GB2312" panose="02010609030101010101" charset="-122"/>
                <a:cs typeface="Times New Roman" panose="02020603050405020304" pitchFamily="18" charset="0"/>
              </a:rPr>
              <a:t>下</a:t>
            </a:r>
            <a:r>
              <a:rPr lang="zh-CN" altLang="en-US" sz="2400" dirty="0">
                <a:latin typeface="Times New Roman" panose="02020603050405020304" pitchFamily="18" charset="0"/>
                <a:ea typeface="楷体_GB2312" panose="02010609030101010101" charset="-122"/>
                <a:cs typeface="Times New Roman" panose="02020603050405020304" pitchFamily="18" charset="0"/>
              </a:rPr>
              <a:t>午</a:t>
            </a:r>
            <a:r>
              <a:rPr lang="en-US" altLang="zh-CN" sz="2400" dirty="0">
                <a:latin typeface="Times New Roman" panose="02020603050405020304" pitchFamily="18" charset="0"/>
                <a:ea typeface="楷体_GB2312" panose="02010609030101010101" charset="-122"/>
                <a:cs typeface="Times New Roman" panose="02020603050405020304" pitchFamily="18" charset="0"/>
              </a:rPr>
              <a:t>14</a:t>
            </a:r>
            <a:r>
              <a:rPr lang="zh-CN" altLang="en-US" sz="2400" dirty="0">
                <a:latin typeface="Times New Roman" panose="02020603050405020304" pitchFamily="18" charset="0"/>
                <a:ea typeface="楷体_GB2312" panose="02010609030101010101" charset="-122"/>
                <a:cs typeface="Times New Roman" panose="02020603050405020304" pitchFamily="18" charset="0"/>
              </a:rPr>
              <a:t>：</a:t>
            </a:r>
            <a:r>
              <a:rPr lang="en-US" altLang="zh-CN" sz="2400" dirty="0">
                <a:latin typeface="Times New Roman" panose="02020603050405020304" pitchFamily="18" charset="0"/>
                <a:ea typeface="楷体_GB2312" panose="02010609030101010101" charset="-122"/>
                <a:cs typeface="Times New Roman" panose="02020603050405020304" pitchFamily="18" charset="0"/>
              </a:rPr>
              <a:t>30</a:t>
            </a:r>
          </a:p>
          <a:p>
            <a:pPr marL="457200" indent="-457200" eaLnBrk="1" hangingPunct="1">
              <a:lnSpc>
                <a:spcPct val="120000"/>
              </a:lnSpc>
              <a:spcBef>
                <a:spcPts val="600"/>
              </a:spcBef>
              <a:buFont typeface="Wingdings" panose="05000000000000000000" pitchFamily="2" charset="2"/>
              <a:buChar char="u"/>
            </a:pPr>
            <a:r>
              <a:rPr lang="zh-CN" altLang="en-US" sz="2600" dirty="0">
                <a:solidFill>
                  <a:srgbClr val="FF0000"/>
                </a:solidFill>
                <a:latin typeface="Times New Roman" panose="02020603050405020304" pitchFamily="18" charset="0"/>
                <a:ea typeface="楷体_GB2312" panose="02010609030101010101" charset="-122"/>
                <a:cs typeface="Times New Roman" panose="02020603050405020304" pitchFamily="18" charset="0"/>
              </a:rPr>
              <a:t>上课地点：</a:t>
            </a:r>
            <a:r>
              <a:rPr lang="zh-CN" altLang="en-US" sz="2400" dirty="0">
                <a:latin typeface="Times New Roman" panose="02020603050405020304" pitchFamily="18" charset="0"/>
                <a:ea typeface="楷体_GB2312" panose="02010609030101010101" charset="-122"/>
                <a:cs typeface="Times New Roman" panose="02020603050405020304" pitchFamily="18" charset="0"/>
              </a:rPr>
              <a:t>理论课</a:t>
            </a:r>
            <a:r>
              <a:rPr lang="en-US" altLang="zh-CN" sz="2400" dirty="0">
                <a:latin typeface="Times New Roman" panose="02020603050405020304" pitchFamily="18" charset="0"/>
                <a:ea typeface="楷体_GB2312" panose="02010609030101010101" charset="-122"/>
                <a:cs typeface="Times New Roman" panose="02020603050405020304" pitchFamily="18" charset="0"/>
              </a:rPr>
              <a:t>(</a:t>
            </a:r>
            <a:r>
              <a:rPr lang="zh-CN" altLang="en-US" sz="2400" dirty="0">
                <a:latin typeface="Times New Roman" panose="02020603050405020304" pitchFamily="18" charset="0"/>
                <a:ea typeface="楷体_GB2312" panose="02010609030101010101" charset="-122"/>
                <a:cs typeface="Times New Roman" panose="02020603050405020304" pitchFamily="18" charset="0"/>
              </a:rPr>
              <a:t>学武楼</a:t>
            </a:r>
            <a:r>
              <a:rPr lang="en-US" altLang="zh-CN" sz="2400" dirty="0">
                <a:latin typeface="Times New Roman" panose="02020603050405020304" pitchFamily="18" charset="0"/>
                <a:ea typeface="楷体_GB2312" panose="02010609030101010101" charset="-122"/>
                <a:cs typeface="Times New Roman" panose="02020603050405020304" pitchFamily="18" charset="0"/>
              </a:rPr>
              <a:t>A201)</a:t>
            </a:r>
            <a:r>
              <a:rPr lang="zh-CN" altLang="en-US" sz="2400" dirty="0">
                <a:latin typeface="Times New Roman" panose="02020603050405020304" pitchFamily="18" charset="0"/>
                <a:ea typeface="楷体_GB2312" panose="02010609030101010101" charset="-122"/>
                <a:cs typeface="Times New Roman" panose="02020603050405020304" pitchFamily="18" charset="0"/>
              </a:rPr>
              <a:t>、实验操作（新工科大楼</a:t>
            </a:r>
            <a:r>
              <a:rPr lang="en-US" altLang="zh-CN" sz="2400" dirty="0">
                <a:latin typeface="Times New Roman" panose="02020603050405020304" pitchFamily="18" charset="0"/>
                <a:ea typeface="楷体_GB2312" panose="02010609030101010101" charset="-122"/>
                <a:cs typeface="Times New Roman" panose="02020603050405020304" pitchFamily="18" charset="0"/>
              </a:rPr>
              <a:t>2</a:t>
            </a:r>
            <a:r>
              <a:rPr lang="zh-CN" altLang="en-US" sz="2400" dirty="0">
                <a:latin typeface="Times New Roman" panose="02020603050405020304" pitchFamily="18" charset="0"/>
                <a:ea typeface="楷体_GB2312" panose="02010609030101010101" charset="-122"/>
                <a:cs typeface="Times New Roman" panose="02020603050405020304" pitchFamily="18" charset="0"/>
              </a:rPr>
              <a:t>楼</a:t>
            </a:r>
            <a:r>
              <a:rPr lang="en-US" altLang="zh-CN" sz="2400" dirty="0">
                <a:latin typeface="Times New Roman" panose="02020603050405020304" pitchFamily="18" charset="0"/>
                <a:ea typeface="楷体_GB2312" panose="02010609030101010101" charset="-122"/>
                <a:cs typeface="Times New Roman" panose="02020603050405020304" pitchFamily="18" charset="0"/>
              </a:rPr>
              <a:t>)</a:t>
            </a:r>
          </a:p>
          <a:p>
            <a:pPr marL="457200" indent="-457200" eaLnBrk="1" hangingPunct="1">
              <a:lnSpc>
                <a:spcPct val="120000"/>
              </a:lnSpc>
              <a:spcBef>
                <a:spcPts val="600"/>
              </a:spcBef>
              <a:buFont typeface="Wingdings" panose="05000000000000000000" pitchFamily="2" charset="2"/>
              <a:buChar char="u"/>
            </a:pPr>
            <a:r>
              <a:rPr lang="zh-CN" altLang="en-US" sz="2600" dirty="0">
                <a:solidFill>
                  <a:srgbClr val="FF0000"/>
                </a:solidFill>
                <a:latin typeface="Times New Roman" panose="02020603050405020304" pitchFamily="18" charset="0"/>
                <a:ea typeface="楷体_GB2312" panose="02010609030101010101" charset="-122"/>
                <a:cs typeface="Times New Roman" panose="02020603050405020304" pitchFamily="18" charset="0"/>
              </a:rPr>
              <a:t>上课内容：</a:t>
            </a:r>
            <a:r>
              <a:rPr lang="zh-CN" altLang="en-US" sz="2400" dirty="0">
                <a:latin typeface="Times New Roman" panose="02020603050405020304" pitchFamily="18" charset="0"/>
                <a:ea typeface="楷体_GB2312" panose="02010609030101010101" charset="-122"/>
                <a:cs typeface="Times New Roman" panose="02020603050405020304" pitchFamily="18" charset="0"/>
              </a:rPr>
              <a:t>实验理论准备知识</a:t>
            </a:r>
            <a:r>
              <a:rPr lang="en-US" altLang="zh-CN" sz="2400" dirty="0">
                <a:latin typeface="Times New Roman" panose="02020603050405020304" pitchFamily="18" charset="0"/>
                <a:ea typeface="楷体_GB2312" panose="02010609030101010101" charset="-122"/>
                <a:cs typeface="Times New Roman" panose="02020603050405020304" pitchFamily="18" charset="0"/>
              </a:rPr>
              <a:t>+10</a:t>
            </a:r>
            <a:r>
              <a:rPr lang="zh-CN" altLang="en-US" sz="2400" dirty="0">
                <a:latin typeface="Times New Roman" panose="02020603050405020304" pitchFamily="18" charset="0"/>
                <a:ea typeface="楷体_GB2312" panose="02010609030101010101" charset="-122"/>
                <a:cs typeface="Times New Roman" panose="02020603050405020304" pitchFamily="18" charset="0"/>
              </a:rPr>
              <a:t>个实验</a:t>
            </a:r>
          </a:p>
          <a:p>
            <a:pPr marL="457200" indent="-457200" eaLnBrk="1" hangingPunct="1">
              <a:lnSpc>
                <a:spcPct val="120000"/>
              </a:lnSpc>
              <a:buFont typeface="Wingdings" panose="05000000000000000000" pitchFamily="2" charset="2"/>
              <a:buChar char="u"/>
            </a:pPr>
            <a:r>
              <a:rPr lang="zh-CN" altLang="en-US" sz="2600" dirty="0">
                <a:solidFill>
                  <a:srgbClr val="FF0000"/>
                </a:solidFill>
                <a:latin typeface="Times New Roman" panose="02020603050405020304" pitchFamily="18" charset="0"/>
                <a:ea typeface="楷体_GB2312" panose="02010609030101010101" charset="-122"/>
                <a:cs typeface="Times New Roman" panose="02020603050405020304" pitchFamily="18" charset="0"/>
              </a:rPr>
              <a:t>上课教材：</a:t>
            </a:r>
            <a:r>
              <a:rPr lang="en-US" altLang="zh-CN" sz="2400" dirty="0">
                <a:latin typeface="Times New Roman" panose="02020603050405020304" pitchFamily="18" charset="0"/>
                <a:ea typeface="楷体_GB2312" panose="02010609030101010101" charset="-122"/>
                <a:cs typeface="Times New Roman" panose="02020603050405020304" pitchFamily="18" charset="0"/>
              </a:rPr>
              <a:t>(</a:t>
            </a:r>
            <a:r>
              <a:rPr lang="zh-CN" altLang="en-US" sz="2400" dirty="0">
                <a:latin typeface="Times New Roman" panose="02020603050405020304" pitchFamily="18" charset="0"/>
                <a:ea typeface="楷体_GB2312" panose="02010609030101010101" charset="-122"/>
                <a:cs typeface="Times New Roman" panose="02020603050405020304" pitchFamily="18" charset="0"/>
              </a:rPr>
              <a:t>大学物理实验 第一册 第四版</a:t>
            </a:r>
            <a:r>
              <a:rPr lang="en-US" altLang="zh-CN" sz="2400" dirty="0">
                <a:latin typeface="Times New Roman" panose="02020603050405020304" pitchFamily="18" charset="0"/>
                <a:ea typeface="楷体_GB2312" panose="02010609030101010101" charset="-122"/>
                <a:cs typeface="Times New Roman" panose="02020603050405020304" pitchFamily="18" charset="0"/>
              </a:rPr>
              <a:t>)</a:t>
            </a:r>
          </a:p>
          <a:p>
            <a:pPr marL="457200" indent="-457200" eaLnBrk="1" hangingPunct="1">
              <a:lnSpc>
                <a:spcPct val="120000"/>
              </a:lnSpc>
              <a:buFont typeface="Wingdings" panose="05000000000000000000" pitchFamily="2" charset="2"/>
              <a:buChar char="u"/>
            </a:pPr>
            <a:r>
              <a:rPr lang="zh-CN" altLang="en-US" sz="2600" dirty="0">
                <a:solidFill>
                  <a:srgbClr val="FF0000"/>
                </a:solidFill>
                <a:latin typeface="Times New Roman" panose="02020603050405020304" pitchFamily="18" charset="0"/>
                <a:ea typeface="楷体_GB2312" panose="02010609030101010101" charset="-122"/>
                <a:cs typeface="Times New Roman" panose="02020603050405020304" pitchFamily="18" charset="0"/>
                <a:sym typeface="+mn-ea"/>
              </a:rPr>
              <a:t>课程qq群：</a:t>
            </a:r>
            <a:r>
              <a:rPr lang="en-US" altLang="zh-CN" sz="2400" dirty="0">
                <a:latin typeface="Times New Roman" panose="02020603050405020304" pitchFamily="18" charset="0"/>
                <a:ea typeface="楷体_GB2312" panose="02010609030101010101" charset="-122"/>
                <a:cs typeface="Times New Roman" panose="02020603050405020304" pitchFamily="18" charset="0"/>
                <a:sym typeface="+mn-ea"/>
              </a:rPr>
              <a:t>769269018</a:t>
            </a:r>
            <a:r>
              <a:rPr lang="zh-CN" altLang="en-US" sz="2400" dirty="0">
                <a:latin typeface="Times New Roman" panose="02020603050405020304" pitchFamily="18" charset="0"/>
                <a:ea typeface="楷体_GB2312" panose="02010609030101010101" charset="-122"/>
                <a:cs typeface="Times New Roman" panose="02020603050405020304" pitchFamily="18" charset="0"/>
                <a:sym typeface="+mn-ea"/>
              </a:rPr>
              <a:t>（五上）</a:t>
            </a:r>
            <a:endParaRPr lang="en-US" altLang="zh-CN" sz="2400" dirty="0">
              <a:latin typeface="Times New Roman" panose="02020603050405020304" pitchFamily="18" charset="0"/>
              <a:ea typeface="楷体_GB2312" panose="02010609030101010101" charset="-122"/>
              <a:cs typeface="Times New Roman" panose="02020603050405020304" pitchFamily="18" charset="0"/>
              <a:sym typeface="+mn-ea"/>
            </a:endParaRPr>
          </a:p>
          <a:p>
            <a:pPr eaLnBrk="1" hangingPunct="1">
              <a:lnSpc>
                <a:spcPct val="120000"/>
              </a:lnSpc>
            </a:pPr>
            <a:r>
              <a:rPr lang="en-US" altLang="zh-CN" sz="2600" dirty="0">
                <a:solidFill>
                  <a:srgbClr val="FF0000"/>
                </a:solidFill>
                <a:latin typeface="Times New Roman" panose="02020603050405020304" pitchFamily="18" charset="0"/>
                <a:ea typeface="楷体_GB2312" panose="02010609030101010101" charset="-122"/>
                <a:cs typeface="Times New Roman" panose="02020603050405020304" pitchFamily="18" charset="0"/>
                <a:sym typeface="+mn-ea"/>
              </a:rPr>
              <a:t>                          </a:t>
            </a:r>
            <a:r>
              <a:rPr lang="en-US" altLang="zh-CN" sz="2400" dirty="0">
                <a:latin typeface="Times New Roman" panose="02020603050405020304" pitchFamily="18" charset="0"/>
                <a:ea typeface="楷体_GB2312" panose="02010609030101010101" charset="-122"/>
                <a:cs typeface="Times New Roman" panose="02020603050405020304" pitchFamily="18" charset="0"/>
                <a:sym typeface="+mn-ea"/>
              </a:rPr>
              <a:t>883270766</a:t>
            </a:r>
            <a:r>
              <a:rPr lang="zh-CN" altLang="en-US" sz="2400" dirty="0">
                <a:latin typeface="Times New Roman" panose="02020603050405020304" pitchFamily="18" charset="0"/>
                <a:ea typeface="楷体_GB2312" panose="02010609030101010101" charset="-122"/>
                <a:cs typeface="Times New Roman" panose="02020603050405020304" pitchFamily="18" charset="0"/>
                <a:sym typeface="+mn-ea"/>
              </a:rPr>
              <a:t>（五下）</a:t>
            </a:r>
            <a:endParaRPr lang="en-US" altLang="zh-CN" sz="2400" dirty="0">
              <a:latin typeface="Times New Roman" panose="02020603050405020304" pitchFamily="18" charset="0"/>
              <a:ea typeface="楷体_GB2312" panose="02010609030101010101" charset="-122"/>
              <a:cs typeface="Times New Roman" panose="02020603050405020304" pitchFamily="18" charset="0"/>
              <a:sym typeface="+mn-ea"/>
            </a:endParaRPr>
          </a:p>
          <a:p>
            <a:pPr eaLnBrk="1" hangingPunct="1">
              <a:lnSpc>
                <a:spcPct val="120000"/>
              </a:lnSpc>
            </a:pPr>
            <a:r>
              <a:rPr lang="en-US" altLang="zh-CN" sz="2400" dirty="0">
                <a:latin typeface="Times New Roman" panose="02020603050405020304" pitchFamily="18" charset="0"/>
                <a:ea typeface="楷体_GB2312" panose="02010609030101010101" charset="-122"/>
                <a:cs typeface="Times New Roman" panose="02020603050405020304" pitchFamily="18" charset="0"/>
                <a:sym typeface="+mn-ea"/>
              </a:rPr>
              <a:t>                            </a:t>
            </a:r>
          </a:p>
          <a:p>
            <a:pPr eaLnBrk="1" hangingPunct="1">
              <a:lnSpc>
                <a:spcPct val="120000"/>
              </a:lnSpc>
              <a:buFont typeface="Wingdings" panose="05000000000000000000" pitchFamily="2" charset="2"/>
            </a:pPr>
            <a:r>
              <a:rPr lang="en-US" altLang="zh-CN" sz="2400" dirty="0">
                <a:latin typeface="Times New Roman" panose="02020603050405020304" pitchFamily="18" charset="0"/>
                <a:ea typeface="楷体_GB2312" panose="02010609030101010101" charset="-122"/>
                <a:cs typeface="Times New Roman" panose="02020603050405020304" pitchFamily="18" charset="0"/>
                <a:sym typeface="+mn-ea"/>
              </a:rPr>
              <a:t>                      </a:t>
            </a:r>
            <a:endParaRPr lang="zh-CN" altLang="en-US" sz="2400" dirty="0">
              <a:latin typeface="Times New Roman" panose="02020603050405020304" pitchFamily="18" charset="0"/>
              <a:ea typeface="楷体_GB2312" panose="02010609030101010101" charset="-122"/>
              <a:cs typeface="Times New Roman" panose="02020603050405020304" pitchFamily="18" charset="0"/>
            </a:endParaRPr>
          </a:p>
          <a:p>
            <a:pPr eaLnBrk="1" hangingPunct="1"/>
            <a:endParaRPr lang="en-US" altLang="zh-CN" sz="2600" dirty="0"/>
          </a:p>
        </p:txBody>
      </p:sp>
      <p:sp>
        <p:nvSpPr>
          <p:cNvPr id="65539" name="TextBox 2"/>
          <p:cNvSpPr txBox="1">
            <a:spLocks noChangeArrowheads="1"/>
          </p:cNvSpPr>
          <p:nvPr/>
        </p:nvSpPr>
        <p:spPr bwMode="auto">
          <a:xfrm>
            <a:off x="1403648" y="116632"/>
            <a:ext cx="6264275" cy="77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lnSpc>
                <a:spcPct val="120000"/>
              </a:lnSpc>
            </a:pPr>
            <a:r>
              <a:rPr lang="zh-CN" altLang="en-US" sz="4000" dirty="0">
                <a:latin typeface="楷体_GB2312" panose="02010609030101010101" charset="-122"/>
                <a:ea typeface="楷体_GB2312" panose="02010609030101010101" charset="-122"/>
              </a:rPr>
              <a:t>课程简介</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 t="2260" r="1532" b="1387"/>
          <a:stretch>
            <a:fillRect/>
          </a:stretch>
        </p:blipFill>
        <p:spPr>
          <a:xfrm rot="16200000">
            <a:off x="5965127" y="3692057"/>
            <a:ext cx="3550450" cy="2592288"/>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33161" r="47853" b="-1"/>
          <a:stretch>
            <a:fillRect/>
          </a:stretch>
        </p:blipFill>
        <p:spPr>
          <a:xfrm>
            <a:off x="35496" y="4581128"/>
            <a:ext cx="6380315" cy="2145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1142"/>
    </mc:Choice>
    <mc:Fallback xmlns="">
      <p:transition spd="slow" advTm="20114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25144"/>
            <a:ext cx="9144000" cy="2132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7504" y="1199413"/>
            <a:ext cx="8028384" cy="4770537"/>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b="1" dirty="0">
                <a:solidFill>
                  <a:srgbClr val="FF0000"/>
                </a:solidFill>
              </a:rPr>
              <a:t>物理学使我们成为一个客观、理性、</a:t>
            </a:r>
            <a:endParaRPr lang="en-US" altLang="zh-CN" sz="2400" b="1" dirty="0">
              <a:solidFill>
                <a:srgbClr val="FF0000"/>
              </a:solidFill>
            </a:endParaRPr>
          </a:p>
          <a:p>
            <a:pPr>
              <a:lnSpc>
                <a:spcPct val="150000"/>
              </a:lnSpc>
            </a:pPr>
            <a:r>
              <a:rPr lang="en-US" altLang="zh-CN" sz="2400" b="1" dirty="0">
                <a:solidFill>
                  <a:srgbClr val="FF0000"/>
                </a:solidFill>
              </a:rPr>
              <a:t>    </a:t>
            </a:r>
            <a:r>
              <a:rPr lang="zh-CN" altLang="en-US" sz="2400" b="1" dirty="0">
                <a:solidFill>
                  <a:srgbClr val="FF0000"/>
                </a:solidFill>
              </a:rPr>
              <a:t>智慧的人。</a:t>
            </a:r>
            <a:endParaRPr lang="en-US" altLang="zh-CN" sz="2400" b="1" dirty="0">
              <a:solidFill>
                <a:srgbClr val="FF0000"/>
              </a:solidFill>
            </a:endParaRPr>
          </a:p>
          <a:p>
            <a:pPr marL="342900" indent="-342900">
              <a:lnSpc>
                <a:spcPct val="150000"/>
              </a:lnSpc>
              <a:buFont typeface="Wingdings" panose="05000000000000000000" pitchFamily="2" charset="2"/>
              <a:buChar char="u"/>
            </a:pPr>
            <a:r>
              <a:rPr lang="zh-CN" altLang="en-US" sz="2400" b="1" dirty="0">
                <a:solidFill>
                  <a:srgbClr val="FF0000"/>
                </a:solidFill>
              </a:rPr>
              <a:t>物理思想具有通用性，可以指导我们</a:t>
            </a:r>
            <a:endParaRPr lang="en-US" altLang="zh-CN" sz="2400" b="1" dirty="0">
              <a:solidFill>
                <a:srgbClr val="FF0000"/>
              </a:solidFill>
            </a:endParaRPr>
          </a:p>
          <a:p>
            <a:pPr>
              <a:lnSpc>
                <a:spcPct val="150000"/>
              </a:lnSpc>
            </a:pPr>
            <a:r>
              <a:rPr lang="en-US" altLang="zh-CN" sz="2400" b="1" dirty="0">
                <a:solidFill>
                  <a:srgbClr val="FF0000"/>
                </a:solidFill>
              </a:rPr>
              <a:t>    </a:t>
            </a:r>
            <a:r>
              <a:rPr lang="zh-CN" altLang="en-US" sz="2400" b="1" dirty="0">
                <a:solidFill>
                  <a:srgbClr val="FF0000"/>
                </a:solidFill>
              </a:rPr>
              <a:t>更好地生活。</a:t>
            </a:r>
            <a:endParaRPr lang="en-US" altLang="zh-CN" sz="2400" b="1" dirty="0">
              <a:solidFill>
                <a:srgbClr val="FF0000"/>
              </a:solidFill>
            </a:endParaRPr>
          </a:p>
          <a:p>
            <a:pPr marL="342900" indent="-342900">
              <a:buFont typeface="Wingdings" panose="05000000000000000000" pitchFamily="2" charset="2"/>
              <a:buChar char="ü"/>
            </a:pPr>
            <a:endParaRPr lang="en-US" altLang="zh-CN" sz="2000" b="1" dirty="0">
              <a:solidFill>
                <a:srgbClr val="000000"/>
              </a:solidFill>
            </a:endParaRPr>
          </a:p>
          <a:p>
            <a:pPr marL="342900" indent="-342900">
              <a:buFont typeface="Wingdings" panose="05000000000000000000" pitchFamily="2" charset="2"/>
              <a:buChar char="ü"/>
            </a:pPr>
            <a:r>
              <a:rPr lang="zh-CN" altLang="en-US" sz="2000" b="1" dirty="0"/>
              <a:t>物理的学习和训练让我们做事有条不紊</a:t>
            </a:r>
            <a:endParaRPr lang="en-US" altLang="zh-CN" sz="2000" b="1" dirty="0"/>
          </a:p>
          <a:p>
            <a:pPr marL="342900" indent="-342900">
              <a:buFont typeface="Wingdings" panose="05000000000000000000" pitchFamily="2" charset="2"/>
              <a:buChar char="ü"/>
            </a:pPr>
            <a:endParaRPr lang="en-US" altLang="zh-CN" sz="2000" b="1" dirty="0"/>
          </a:p>
          <a:p>
            <a:pPr marL="342900" indent="-342900">
              <a:buFont typeface="Wingdings" panose="05000000000000000000" pitchFamily="2" charset="2"/>
              <a:buChar char="ü"/>
            </a:pPr>
            <a:r>
              <a:rPr lang="zh-CN" altLang="en-US" sz="2000" b="1" dirty="0"/>
              <a:t>物理告诉我们，不能极端思维，非此即彼</a:t>
            </a:r>
            <a:endParaRPr lang="en-US" altLang="zh-CN" sz="2000" b="1" dirty="0"/>
          </a:p>
          <a:p>
            <a:pPr marL="342900" indent="-342900">
              <a:buFont typeface="Wingdings" panose="05000000000000000000" pitchFamily="2" charset="2"/>
              <a:buChar char="ü"/>
            </a:pPr>
            <a:endParaRPr lang="en-US" altLang="zh-CN" sz="2000" b="1" dirty="0"/>
          </a:p>
          <a:p>
            <a:pPr marL="342900" indent="-342900">
              <a:buFont typeface="Wingdings" panose="05000000000000000000" pitchFamily="2" charset="2"/>
              <a:buChar char="ü"/>
            </a:pPr>
            <a:r>
              <a:rPr lang="zh-CN" altLang="en-US" sz="2000" b="1" dirty="0"/>
              <a:t>物理告诉我们，任何结论都有其使用条件</a:t>
            </a:r>
            <a:endParaRPr lang="en-US" altLang="zh-CN" sz="2000" b="1" dirty="0"/>
          </a:p>
          <a:p>
            <a:pPr marL="342900" indent="-342900">
              <a:buFont typeface="Wingdings" panose="05000000000000000000" pitchFamily="2" charset="2"/>
              <a:buChar char="ü"/>
            </a:pPr>
            <a:endParaRPr lang="en-US" altLang="zh-CN" sz="2000" b="1" dirty="0"/>
          </a:p>
          <a:p>
            <a:pPr marL="342900" indent="-342900">
              <a:buFont typeface="Wingdings" panose="05000000000000000000" pitchFamily="2" charset="2"/>
              <a:buChar char="ü"/>
            </a:pPr>
            <a:r>
              <a:rPr lang="zh-CN" altLang="en-US" sz="2000" b="1" dirty="0"/>
              <a:t>物理告诉我们，对待事物必须客观公正</a:t>
            </a:r>
          </a:p>
        </p:txBody>
      </p:sp>
      <p:pic>
        <p:nvPicPr>
          <p:cNvPr id="4" name="图片 3"/>
          <p:cNvPicPr>
            <a:picLocks noChangeAspect="1"/>
          </p:cNvPicPr>
          <p:nvPr/>
        </p:nvPicPr>
        <p:blipFill>
          <a:blip r:embed="rId2"/>
          <a:stretch>
            <a:fillRect/>
          </a:stretch>
        </p:blipFill>
        <p:spPr>
          <a:xfrm>
            <a:off x="5508104" y="1340768"/>
            <a:ext cx="3549458" cy="4536504"/>
          </a:xfrm>
          <a:prstGeom prst="rect">
            <a:avLst/>
          </a:prstGeom>
        </p:spPr>
      </p:pic>
      <p:sp>
        <p:nvSpPr>
          <p:cNvPr id="6" name="文本框 5"/>
          <p:cNvSpPr txBox="1"/>
          <p:nvPr/>
        </p:nvSpPr>
        <p:spPr>
          <a:xfrm>
            <a:off x="2267744" y="116632"/>
            <a:ext cx="4355680" cy="584775"/>
          </a:xfrm>
          <a:prstGeom prst="rect">
            <a:avLst/>
          </a:prstGeom>
          <a:noFill/>
        </p:spPr>
        <p:txBody>
          <a:bodyPr wrap="none" rtlCol="0">
            <a:spAutoFit/>
          </a:bodyPr>
          <a:lstStyle/>
          <a:p>
            <a:pPr algn="ctr"/>
            <a:r>
              <a:rPr lang="zh-CN" altLang="en-US" sz="3200" dirty="0">
                <a:solidFill>
                  <a:srgbClr val="0070C0"/>
                </a:solidFill>
                <a:latin typeface="微软雅黑" panose="020B0503020204020204" charset="-122"/>
                <a:ea typeface="微软雅黑" panose="020B0503020204020204" charset="-122"/>
              </a:rPr>
              <a:t>物理实验</a:t>
            </a:r>
            <a:r>
              <a:rPr lang="en-US" altLang="zh-CN" sz="3200" dirty="0">
                <a:solidFill>
                  <a:srgbClr val="0070C0"/>
                </a:solidFill>
                <a:latin typeface="微软雅黑" panose="020B0503020204020204" charset="-122"/>
                <a:ea typeface="微软雅黑" panose="020B0503020204020204" charset="-122"/>
              </a:rPr>
              <a:t>——</a:t>
            </a:r>
            <a:r>
              <a:rPr lang="zh-CN" altLang="en-US" sz="3200" dirty="0">
                <a:solidFill>
                  <a:srgbClr val="0070C0"/>
                </a:solidFill>
                <a:latin typeface="微软雅黑" panose="020B0503020204020204" charset="-122"/>
                <a:ea typeface="微软雅黑" panose="020B0503020204020204" charset="-122"/>
              </a:rPr>
              <a:t>塑造人格</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528" y="2348880"/>
            <a:ext cx="8568952" cy="2004010"/>
          </a:xfrm>
          <a:prstGeom prst="rect">
            <a:avLst/>
          </a:prstGeom>
          <a:noFill/>
        </p:spPr>
        <p:txBody>
          <a:bodyPr wrap="square" rtlCol="0">
            <a:spAutoFit/>
          </a:bodyPr>
          <a:lstStyle/>
          <a:p>
            <a:pPr algn="ctr">
              <a:lnSpc>
                <a:spcPct val="150000"/>
              </a:lnSpc>
            </a:pPr>
            <a:r>
              <a:rPr lang="zh-CN" altLang="en-US" sz="4400" dirty="0">
                <a:latin typeface="微软雅黑" panose="020B0503020204020204" charset="-122"/>
                <a:ea typeface="微软雅黑" panose="020B0503020204020204" charset="-122"/>
              </a:rPr>
              <a:t>第一章 实验测量不确定度评定与数据处理</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1755" y="427673"/>
            <a:ext cx="2195989" cy="530225"/>
            <a:chOff x="0" y="284389"/>
            <a:chExt cx="1692275" cy="529772"/>
          </a:xfrm>
        </p:grpSpPr>
        <p:sp>
          <p:nvSpPr>
            <p:cNvPr id="5" name="矩形 4"/>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ts val="0"/>
                </a:spcBef>
                <a:spcAft>
                  <a:spcPts val="0"/>
                </a:spcAft>
                <a:buClrTx/>
                <a:buSzTx/>
                <a:buFontTx/>
                <a:buNone/>
                <a:defRPr/>
              </a:pPr>
              <a:r>
                <a:rPr lang="zh-CN" altLang="en-US" sz="3600" b="1" dirty="0">
                  <a:solidFill>
                    <a:schemeClr val="bg1"/>
                  </a:solidFill>
                  <a:latin typeface="Arial" panose="020B0604020202020204" pitchFamily="34" charset="0"/>
                  <a:ea typeface="微软雅黑" panose="020B0503020204020204" charset="-122"/>
                  <a:sym typeface="Arial" panose="020B0604020202020204" pitchFamily="34" charset="0"/>
                </a:rPr>
                <a:t>第一章</a:t>
              </a:r>
              <a:endParaRPr kumimoji="0" lang="zh-CN" altLang="en-US" sz="36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6" name="矩形 5"/>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4102" name="组合 49"/>
          <p:cNvGrpSpPr/>
          <p:nvPr/>
        </p:nvGrpSpPr>
        <p:grpSpPr>
          <a:xfrm>
            <a:off x="1452296" y="4041775"/>
            <a:ext cx="4454288" cy="619180"/>
            <a:chOff x="1902176" y="2964321"/>
            <a:chExt cx="4455174" cy="619389"/>
          </a:xfrm>
        </p:grpSpPr>
        <p:sp>
          <p:nvSpPr>
            <p:cNvPr id="4103" name="Line 239"/>
            <p:cNvSpPr/>
            <p:nvPr/>
          </p:nvSpPr>
          <p:spPr>
            <a:xfrm flipV="1">
              <a:off x="2292350" y="3583710"/>
              <a:ext cx="3960787" cy="0"/>
            </a:xfrm>
            <a:prstGeom prst="line">
              <a:avLst/>
            </a:prstGeom>
            <a:ln w="25400" cap="flat" cmpd="sng">
              <a:solidFill>
                <a:srgbClr val="969696"/>
              </a:solidFill>
              <a:prstDash val="sysDot"/>
              <a:round/>
              <a:headEnd type="none" w="med" len="med"/>
              <a:tailEnd type="oval" w="med" len="med"/>
            </a:ln>
          </p:spPr>
          <p:txBody>
            <a:bodyPr anchor="t"/>
            <a:lstStyle/>
            <a:p>
              <a:endParaRPr lang="zh-CN" altLang="en-US">
                <a:latin typeface="Calibri" panose="020F0502020204030204" charset="0"/>
                <a:ea typeface="宋体" panose="02010600030101010101" pitchFamily="2" charset="-122"/>
              </a:endParaRPr>
            </a:p>
          </p:txBody>
        </p:sp>
        <p:sp>
          <p:nvSpPr>
            <p:cNvPr id="4104" name="Rectangle 240"/>
            <p:cNvSpPr/>
            <p:nvPr/>
          </p:nvSpPr>
          <p:spPr>
            <a:xfrm rot="3419336">
              <a:off x="2008185" y="3007445"/>
              <a:ext cx="479425" cy="520700"/>
            </a:xfrm>
            <a:prstGeom prst="rect">
              <a:avLst/>
            </a:prstGeom>
            <a:gradFill rotWithShape="1">
              <a:gsLst>
                <a:gs pos="0">
                  <a:srgbClr val="006699"/>
                </a:gs>
                <a:gs pos="100000">
                  <a:srgbClr val="002F47"/>
                </a:gs>
              </a:gsLst>
              <a:lin ang="5400000" scaled="1"/>
              <a:tileRect/>
            </a:gradFill>
            <a:ln w="9525"/>
            <a:scene3d>
              <a:camera prst="legacyPerspectiveFront">
                <a:rot lat="0" lon="1500000" rev="0"/>
              </a:camera>
              <a:lightRig rig="legacyFlat4" dir="b"/>
            </a:scene3d>
            <a:sp3d extrusionH="430200" prstMaterial="legacyMatte">
              <a:bevelT w="13500" h="13500" prst="angle"/>
              <a:bevelB w="13500" h="13500" prst="angle"/>
              <a:extrusionClr>
                <a:srgbClr val="006699"/>
              </a:extrusionClr>
            </a:sp3d>
          </p:spPr>
          <p:txBody>
            <a:bodyPr rot="10800000" vert="eaVert" wrap="none" anchor="ctr">
              <a:flatTx/>
            </a:bodyPr>
            <a:lstStyle/>
            <a:p>
              <a:endParaRPr lang="zh-CN" altLang="zh-CN" dirty="0">
                <a:solidFill>
                  <a:srgbClr val="000000"/>
                </a:solidFill>
                <a:latin typeface="Arial" panose="020B0604020202020204" pitchFamily="34" charset="0"/>
                <a:ea typeface="宋体" panose="02010600030101010101" pitchFamily="2" charset="-122"/>
              </a:endParaRPr>
            </a:p>
          </p:txBody>
        </p:sp>
        <p:sp>
          <p:nvSpPr>
            <p:cNvPr id="4105" name="Text Box 241"/>
            <p:cNvSpPr txBox="1"/>
            <p:nvPr/>
          </p:nvSpPr>
          <p:spPr>
            <a:xfrm>
              <a:off x="2922587" y="2964321"/>
              <a:ext cx="3434763" cy="583762"/>
            </a:xfrm>
            <a:prstGeom prst="rect">
              <a:avLst/>
            </a:prstGeom>
            <a:noFill/>
            <a:ln w="9525">
              <a:noFill/>
            </a:ln>
          </p:spPr>
          <p:txBody>
            <a:bodyPr wrap="none" anchor="t">
              <a:spAutoFit/>
            </a:bodyPr>
            <a:lstStyle/>
            <a:p>
              <a:r>
                <a:rPr lang="zh-CN" altLang="en-US" sz="3200" b="1" dirty="0">
                  <a:latin typeface="楷体" panose="02010609060101010101" pitchFamily="49" charset="-122"/>
                  <a:ea typeface="楷体" panose="02010609060101010101" pitchFamily="49" charset="-122"/>
                </a:rPr>
                <a:t>有效数字及其运算</a:t>
              </a:r>
            </a:p>
          </p:txBody>
        </p:sp>
        <p:sp>
          <p:nvSpPr>
            <p:cNvPr id="4106" name="Text Box 242"/>
            <p:cNvSpPr txBox="1"/>
            <p:nvPr/>
          </p:nvSpPr>
          <p:spPr>
            <a:xfrm>
              <a:off x="1902176" y="3050310"/>
              <a:ext cx="623694" cy="460530"/>
            </a:xfrm>
            <a:prstGeom prst="rect">
              <a:avLst/>
            </a:prstGeom>
            <a:noFill/>
            <a:ln w="9525">
              <a:noFill/>
            </a:ln>
          </p:spPr>
          <p:txBody>
            <a:bodyPr wrap="none" anchor="t">
              <a:spAutoFit/>
            </a:bodyPr>
            <a:lstStyle/>
            <a:p>
              <a:pPr algn="ctr"/>
              <a:r>
                <a:rPr lang="en-US" altLang="zh-CN" sz="2400" b="1" dirty="0">
                  <a:solidFill>
                    <a:srgbClr val="FFFFFF"/>
                  </a:solidFill>
                  <a:latin typeface="Arial" panose="020B0604020202020204" pitchFamily="34" charset="0"/>
                  <a:ea typeface="宋体" panose="02010600030101010101" pitchFamily="2" charset="-122"/>
                </a:rPr>
                <a:t>1-3</a:t>
              </a:r>
            </a:p>
          </p:txBody>
        </p:sp>
      </p:grpSp>
      <p:grpSp>
        <p:nvGrpSpPr>
          <p:cNvPr id="4107" name="组合 47"/>
          <p:cNvGrpSpPr/>
          <p:nvPr/>
        </p:nvGrpSpPr>
        <p:grpSpPr>
          <a:xfrm>
            <a:off x="1460292" y="1985963"/>
            <a:ext cx="4832574" cy="644385"/>
            <a:chOff x="1902254" y="908720"/>
            <a:chExt cx="4832356" cy="644603"/>
          </a:xfrm>
        </p:grpSpPr>
        <p:sp>
          <p:nvSpPr>
            <p:cNvPr id="4108" name="Line 229"/>
            <p:cNvSpPr/>
            <p:nvPr/>
          </p:nvSpPr>
          <p:spPr>
            <a:xfrm>
              <a:off x="2268535" y="1526381"/>
              <a:ext cx="4406202" cy="26942"/>
            </a:xfrm>
            <a:prstGeom prst="line">
              <a:avLst/>
            </a:prstGeom>
            <a:ln w="25400" cap="flat" cmpd="sng">
              <a:solidFill>
                <a:srgbClr val="969696"/>
              </a:solidFill>
              <a:prstDash val="sysDot"/>
              <a:round/>
              <a:headEnd type="none" w="med" len="med"/>
              <a:tailEnd type="oval" w="med" len="med"/>
            </a:ln>
          </p:spPr>
          <p:txBody>
            <a:bodyPr anchor="t"/>
            <a:lstStyle/>
            <a:p>
              <a:endParaRPr lang="zh-CN" altLang="en-US">
                <a:latin typeface="Calibri" panose="020F0502020204030204" charset="0"/>
                <a:ea typeface="宋体" panose="02010600030101010101" pitchFamily="2" charset="-122"/>
              </a:endParaRPr>
            </a:p>
          </p:txBody>
        </p:sp>
        <p:sp>
          <p:nvSpPr>
            <p:cNvPr id="4109" name="Rectangle 230"/>
            <p:cNvSpPr/>
            <p:nvPr/>
          </p:nvSpPr>
          <p:spPr>
            <a:xfrm rot="3419336">
              <a:off x="1990722" y="950116"/>
              <a:ext cx="479425" cy="520700"/>
            </a:xfrm>
            <a:prstGeom prst="rect">
              <a:avLst/>
            </a:prstGeom>
            <a:gradFill rotWithShape="1">
              <a:gsLst>
                <a:gs pos="0">
                  <a:srgbClr val="FF7C80"/>
                </a:gs>
                <a:gs pos="100000">
                  <a:srgbClr val="76393B"/>
                </a:gs>
              </a:gsLst>
              <a:lin ang="5400000" scaled="1"/>
              <a:tileRect/>
            </a:gradFill>
            <a:ln w="9525"/>
            <a:scene3d>
              <a:camera prst="legacyPerspectiveFront">
                <a:rot lat="0" lon="1500000" rev="0"/>
              </a:camera>
              <a:lightRig rig="legacyFlat4" dir="b"/>
            </a:scene3d>
            <a:sp3d extrusionH="430200" prstMaterial="legacyMatte">
              <a:bevelT w="13500" h="13500" prst="angle"/>
              <a:bevelB w="13500" h="13500" prst="angle"/>
              <a:extrusionClr>
                <a:srgbClr val="FF7C80"/>
              </a:extrusionClr>
            </a:sp3d>
          </p:spPr>
          <p:txBody>
            <a:bodyPr rot="10800000" vert="eaVert" wrap="none" anchor="ctr">
              <a:flatTx/>
            </a:bodyPr>
            <a:lstStyle/>
            <a:p>
              <a:endParaRPr lang="zh-CN" altLang="zh-CN" dirty="0">
                <a:solidFill>
                  <a:srgbClr val="000000"/>
                </a:solidFill>
                <a:latin typeface="Arial" panose="020B0604020202020204" pitchFamily="34" charset="0"/>
                <a:ea typeface="宋体" panose="02010600030101010101" pitchFamily="2" charset="-122"/>
              </a:endParaRPr>
            </a:p>
          </p:txBody>
        </p:sp>
        <p:sp>
          <p:nvSpPr>
            <p:cNvPr id="4110" name="Text Box 231"/>
            <p:cNvSpPr txBox="1"/>
            <p:nvPr/>
          </p:nvSpPr>
          <p:spPr>
            <a:xfrm>
              <a:off x="2894303" y="908720"/>
              <a:ext cx="3840307" cy="583763"/>
            </a:xfrm>
            <a:prstGeom prst="rect">
              <a:avLst/>
            </a:prstGeom>
            <a:noFill/>
            <a:ln w="9525">
              <a:noFill/>
            </a:ln>
          </p:spPr>
          <p:txBody>
            <a:bodyPr wrap="none" anchor="t">
              <a:spAutoFit/>
            </a:bodyPr>
            <a:lstStyle/>
            <a:p>
              <a:r>
                <a:rPr lang="zh-CN" altLang="en-US" sz="3200" b="1" dirty="0">
                  <a:solidFill>
                    <a:srgbClr val="000000"/>
                  </a:solidFill>
                  <a:latin typeface="楷体" panose="02010609060101010101" pitchFamily="49" charset="-122"/>
                  <a:ea typeface="楷体" panose="02010609060101010101" pitchFamily="49" charset="-122"/>
                </a:rPr>
                <a:t>实验测量的基本知识</a:t>
              </a:r>
            </a:p>
          </p:txBody>
        </p:sp>
        <p:sp>
          <p:nvSpPr>
            <p:cNvPr id="4111" name="Text Box 232"/>
            <p:cNvSpPr txBox="1"/>
            <p:nvPr/>
          </p:nvSpPr>
          <p:spPr>
            <a:xfrm>
              <a:off x="1902254" y="992981"/>
              <a:ext cx="623542" cy="460531"/>
            </a:xfrm>
            <a:prstGeom prst="rect">
              <a:avLst/>
            </a:prstGeom>
            <a:noFill/>
            <a:ln w="9525">
              <a:noFill/>
            </a:ln>
          </p:spPr>
          <p:txBody>
            <a:bodyPr wrap="none" anchor="t">
              <a:spAutoFit/>
            </a:bodyPr>
            <a:lstStyle/>
            <a:p>
              <a:pPr algn="ctr"/>
              <a:r>
                <a:rPr lang="en-US" altLang="zh-CN" sz="2400" b="1" dirty="0">
                  <a:solidFill>
                    <a:srgbClr val="FFFFFF"/>
                  </a:solidFill>
                  <a:latin typeface="Arial" panose="020B0604020202020204" pitchFamily="34" charset="0"/>
                  <a:ea typeface="宋体" panose="02010600030101010101" pitchFamily="2" charset="-122"/>
                </a:rPr>
                <a:t>1-1</a:t>
              </a:r>
            </a:p>
          </p:txBody>
        </p:sp>
      </p:grpSp>
      <p:grpSp>
        <p:nvGrpSpPr>
          <p:cNvPr id="4112" name="组合 48"/>
          <p:cNvGrpSpPr/>
          <p:nvPr/>
        </p:nvGrpSpPr>
        <p:grpSpPr>
          <a:xfrm>
            <a:off x="1464466" y="2995613"/>
            <a:ext cx="5645268" cy="619178"/>
            <a:chOff x="1902202" y="1918573"/>
            <a:chExt cx="5645914" cy="619388"/>
          </a:xfrm>
        </p:grpSpPr>
        <p:sp>
          <p:nvSpPr>
            <p:cNvPr id="4113" name="Text Box 231"/>
            <p:cNvSpPr txBox="1"/>
            <p:nvPr/>
          </p:nvSpPr>
          <p:spPr>
            <a:xfrm>
              <a:off x="2894303" y="1918573"/>
              <a:ext cx="4653813" cy="583763"/>
            </a:xfrm>
            <a:prstGeom prst="rect">
              <a:avLst/>
            </a:prstGeom>
            <a:noFill/>
            <a:ln w="9525">
              <a:noFill/>
            </a:ln>
          </p:spPr>
          <p:txBody>
            <a:bodyPr wrap="none" anchor="t">
              <a:spAutoFit/>
            </a:bodyPr>
            <a:lstStyle/>
            <a:p>
              <a:r>
                <a:rPr lang="zh-CN" altLang="en-US" sz="3200" b="1" dirty="0">
                  <a:solidFill>
                    <a:srgbClr val="000000"/>
                  </a:solidFill>
                  <a:latin typeface="楷体" panose="02010609060101010101" pitchFamily="49" charset="-122"/>
                  <a:ea typeface="楷体" panose="02010609060101010101" pitchFamily="49" charset="-122"/>
                </a:rPr>
                <a:t>实验测量不确定度的评定</a:t>
              </a:r>
            </a:p>
          </p:txBody>
        </p:sp>
        <p:sp>
          <p:nvSpPr>
            <p:cNvPr id="4114" name="Line 234"/>
            <p:cNvSpPr/>
            <p:nvPr/>
          </p:nvSpPr>
          <p:spPr>
            <a:xfrm>
              <a:off x="2267495" y="2537961"/>
              <a:ext cx="5195395" cy="0"/>
            </a:xfrm>
            <a:prstGeom prst="line">
              <a:avLst/>
            </a:prstGeom>
            <a:ln w="25400" cap="flat" cmpd="sng">
              <a:solidFill>
                <a:srgbClr val="969696"/>
              </a:solidFill>
              <a:prstDash val="sysDot"/>
              <a:round/>
              <a:headEnd type="none" w="med" len="med"/>
              <a:tailEnd type="oval" w="med" len="med"/>
            </a:ln>
          </p:spPr>
          <p:txBody>
            <a:bodyPr anchor="t"/>
            <a:lstStyle/>
            <a:p>
              <a:endParaRPr lang="zh-CN" altLang="en-US">
                <a:latin typeface="Calibri" panose="020F0502020204030204" charset="0"/>
                <a:ea typeface="宋体" panose="02010600030101010101" pitchFamily="2" charset="-122"/>
              </a:endParaRPr>
            </a:p>
          </p:txBody>
        </p:sp>
        <p:sp>
          <p:nvSpPr>
            <p:cNvPr id="4115" name="Rectangle 235"/>
            <p:cNvSpPr/>
            <p:nvPr/>
          </p:nvSpPr>
          <p:spPr>
            <a:xfrm rot="3419336">
              <a:off x="1983331" y="1961697"/>
              <a:ext cx="479425" cy="520700"/>
            </a:xfrm>
            <a:prstGeom prst="rect">
              <a:avLst/>
            </a:prstGeom>
            <a:gradFill rotWithShape="1">
              <a:gsLst>
                <a:gs pos="0">
                  <a:srgbClr val="99CC00"/>
                </a:gs>
                <a:gs pos="100000">
                  <a:srgbClr val="475E00"/>
                </a:gs>
              </a:gsLst>
              <a:lin ang="5400000" scaled="1"/>
              <a:tileRect/>
            </a:gradFill>
            <a:ln w="9525"/>
            <a:scene3d>
              <a:camera prst="legacyPerspectiveFront">
                <a:rot lat="0" lon="1500000" rev="0"/>
              </a:camera>
              <a:lightRig rig="legacyFlat4" dir="b"/>
            </a:scene3d>
            <a:sp3d extrusionH="430200" prstMaterial="legacyMatte">
              <a:bevelT w="13500" h="13500" prst="angle"/>
              <a:bevelB w="13500" h="13500" prst="angle"/>
              <a:extrusionClr>
                <a:srgbClr val="99CC00"/>
              </a:extrusionClr>
            </a:sp3d>
          </p:spPr>
          <p:txBody>
            <a:bodyPr rot="10800000" vert="eaVert" wrap="none" anchor="ctr">
              <a:flatTx/>
            </a:bodyPr>
            <a:lstStyle/>
            <a:p>
              <a:endParaRPr lang="zh-CN" altLang="zh-CN" dirty="0">
                <a:latin typeface="Arial" panose="020B0604020202020204" pitchFamily="34" charset="0"/>
                <a:ea typeface="宋体" panose="02010600030101010101" pitchFamily="2" charset="-122"/>
              </a:endParaRPr>
            </a:p>
          </p:txBody>
        </p:sp>
        <p:sp>
          <p:nvSpPr>
            <p:cNvPr id="4116" name="Text Box 237"/>
            <p:cNvSpPr txBox="1"/>
            <p:nvPr/>
          </p:nvSpPr>
          <p:spPr>
            <a:xfrm>
              <a:off x="1902202" y="2004562"/>
              <a:ext cx="623641" cy="460531"/>
            </a:xfrm>
            <a:prstGeom prst="rect">
              <a:avLst/>
            </a:prstGeom>
            <a:noFill/>
            <a:ln w="9525">
              <a:noFill/>
            </a:ln>
          </p:spPr>
          <p:txBody>
            <a:bodyPr wrap="none" anchor="t">
              <a:spAutoFit/>
            </a:bodyPr>
            <a:lstStyle/>
            <a:p>
              <a:pPr algn="ctr"/>
              <a:r>
                <a:rPr lang="en-US" altLang="zh-CN" sz="2400" b="1" dirty="0">
                  <a:solidFill>
                    <a:srgbClr val="FFFFFF"/>
                  </a:solidFill>
                  <a:latin typeface="Arial" panose="020B0604020202020204" pitchFamily="34" charset="0"/>
                  <a:ea typeface="宋体" panose="02010600030101010101" pitchFamily="2" charset="-122"/>
                </a:rPr>
                <a:t>1-2</a:t>
              </a:r>
            </a:p>
          </p:txBody>
        </p:sp>
      </p:grpSp>
      <p:grpSp>
        <p:nvGrpSpPr>
          <p:cNvPr id="4123" name="组合 50"/>
          <p:cNvGrpSpPr/>
          <p:nvPr/>
        </p:nvGrpSpPr>
        <p:grpSpPr>
          <a:xfrm>
            <a:off x="1409383" y="5072063"/>
            <a:ext cx="4924221" cy="608965"/>
            <a:chOff x="1826242" y="3995092"/>
            <a:chExt cx="4923784" cy="607678"/>
          </a:xfrm>
        </p:grpSpPr>
        <p:sp>
          <p:nvSpPr>
            <p:cNvPr id="4124" name="Line 244"/>
            <p:cNvSpPr/>
            <p:nvPr/>
          </p:nvSpPr>
          <p:spPr>
            <a:xfrm>
              <a:off x="2281497" y="4602136"/>
              <a:ext cx="4360793" cy="634"/>
            </a:xfrm>
            <a:prstGeom prst="line">
              <a:avLst/>
            </a:prstGeom>
            <a:ln w="25400" cap="flat" cmpd="sng">
              <a:solidFill>
                <a:srgbClr val="969696"/>
              </a:solidFill>
              <a:prstDash val="sysDot"/>
              <a:round/>
              <a:headEnd type="none" w="med" len="med"/>
              <a:tailEnd type="oval" w="med" len="med"/>
            </a:ln>
          </p:spPr>
          <p:txBody>
            <a:bodyPr anchor="t"/>
            <a:lstStyle/>
            <a:p>
              <a:endParaRPr lang="zh-CN" altLang="en-US">
                <a:latin typeface="Calibri" panose="020F0502020204030204" charset="0"/>
                <a:ea typeface="宋体" panose="02010600030101010101" pitchFamily="2" charset="-122"/>
              </a:endParaRPr>
            </a:p>
          </p:txBody>
        </p:sp>
        <p:sp>
          <p:nvSpPr>
            <p:cNvPr id="4125" name="Text Box 246"/>
            <p:cNvSpPr txBox="1"/>
            <p:nvPr/>
          </p:nvSpPr>
          <p:spPr>
            <a:xfrm>
              <a:off x="2909887" y="3995092"/>
              <a:ext cx="3840139" cy="582332"/>
            </a:xfrm>
            <a:prstGeom prst="rect">
              <a:avLst/>
            </a:prstGeom>
            <a:noFill/>
            <a:ln w="9525">
              <a:noFill/>
            </a:ln>
          </p:spPr>
          <p:txBody>
            <a:bodyPr wrap="none" anchor="t">
              <a:spAutoFit/>
            </a:bodyPr>
            <a:lstStyle/>
            <a:p>
              <a:r>
                <a:rPr lang="zh-CN" altLang="en-US" sz="3200" b="1" dirty="0">
                  <a:latin typeface="楷体" panose="02010609060101010101" pitchFamily="49" charset="-122"/>
                  <a:ea typeface="楷体" panose="02010609060101010101" pitchFamily="49" charset="-122"/>
                </a:rPr>
                <a:t>实验测量数据的处理</a:t>
              </a:r>
            </a:p>
          </p:txBody>
        </p:sp>
        <p:sp>
          <p:nvSpPr>
            <p:cNvPr id="4126" name="Rectangle 250"/>
            <p:cNvSpPr>
              <a:spLocks noChangeAspect="1"/>
            </p:cNvSpPr>
            <p:nvPr/>
          </p:nvSpPr>
          <p:spPr>
            <a:xfrm rot="3419336">
              <a:off x="1947014" y="4043481"/>
              <a:ext cx="525754" cy="483363"/>
            </a:xfrm>
            <a:prstGeom prst="rect">
              <a:avLst/>
            </a:prstGeom>
            <a:gradFill rotWithShape="1">
              <a:gsLst>
                <a:gs pos="0">
                  <a:srgbClr val="990099"/>
                </a:gs>
                <a:gs pos="100000">
                  <a:srgbClr val="470047"/>
                </a:gs>
              </a:gsLst>
              <a:lin ang="5400000" scaled="1"/>
              <a:tileRect/>
            </a:gradFill>
            <a:ln w="9525"/>
            <a:scene3d>
              <a:camera prst="legacyPerspectiveFront">
                <a:rot lat="0" lon="1500000" rev="0"/>
              </a:camera>
              <a:lightRig rig="legacyFlat4" dir="b"/>
            </a:scene3d>
            <a:sp3d extrusionH="430200" prstMaterial="legacyMatte">
              <a:bevelT w="13500" h="13500" prst="angle"/>
              <a:bevelB w="13500" h="13500" prst="angle"/>
              <a:extrusionClr>
                <a:srgbClr val="990099"/>
              </a:extrusionClr>
            </a:sp3d>
          </p:spPr>
          <p:txBody>
            <a:bodyPr rot="10800000" vert="eaVert" wrap="none" anchor="ctr">
              <a:flatTx/>
            </a:bodyPr>
            <a:lstStyle/>
            <a:p>
              <a:endParaRPr lang="zh-CN" altLang="zh-CN" dirty="0">
                <a:latin typeface="Calibri" panose="020F0502020204030204" charset="0"/>
                <a:ea typeface="宋体" panose="02010600030101010101" pitchFamily="2" charset="-122"/>
              </a:endParaRPr>
            </a:p>
          </p:txBody>
        </p:sp>
        <p:sp>
          <p:nvSpPr>
            <p:cNvPr id="4127" name="Text Box 242"/>
            <p:cNvSpPr txBox="1"/>
            <p:nvPr/>
          </p:nvSpPr>
          <p:spPr>
            <a:xfrm>
              <a:off x="1826242" y="4040715"/>
              <a:ext cx="728915" cy="459402"/>
            </a:xfrm>
            <a:prstGeom prst="rect">
              <a:avLst/>
            </a:prstGeom>
            <a:noFill/>
            <a:ln w="9525">
              <a:noFill/>
            </a:ln>
          </p:spPr>
          <p:txBody>
            <a:bodyPr wrap="square" anchor="t">
              <a:spAutoFit/>
            </a:bodyPr>
            <a:lstStyle/>
            <a:p>
              <a:pPr algn="ctr" eaLnBrk="0" hangingPunct="0"/>
              <a:r>
                <a:rPr lang="en-US" altLang="zh-CN" sz="2400" b="1" dirty="0">
                  <a:solidFill>
                    <a:srgbClr val="FFFFFF"/>
                  </a:solidFill>
                  <a:latin typeface="Arial" panose="020B0604020202020204" pitchFamily="34" charset="0"/>
                  <a:ea typeface="宋体" panose="02010600030101010101" pitchFamily="2" charset="-122"/>
                </a:rPr>
                <a:t>1-4</a:t>
              </a:r>
            </a:p>
          </p:txBody>
        </p:sp>
      </p:grpSp>
      <p:pic>
        <p:nvPicPr>
          <p:cNvPr id="2" name="图片 1"/>
          <p:cNvPicPr>
            <a:picLocks noChangeAspect="1"/>
          </p:cNvPicPr>
          <p:nvPr/>
        </p:nvPicPr>
        <p:blipFill>
          <a:blip r:embed="rId2"/>
          <a:srcRect l="10036" t="6473" r="20169" b="6505"/>
          <a:stretch>
            <a:fillRect/>
          </a:stretch>
        </p:blipFill>
        <p:spPr>
          <a:xfrm>
            <a:off x="7347516" y="5208270"/>
            <a:ext cx="1793240" cy="1645920"/>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5121"/>
          <p:cNvSpPr>
            <a:spLocks noGrp="1"/>
          </p:cNvSpPr>
          <p:nvPr>
            <p:ph type="title"/>
          </p:nvPr>
        </p:nvSpPr>
        <p:spPr>
          <a:xfrm>
            <a:off x="41910" y="260350"/>
            <a:ext cx="6433185" cy="682625"/>
          </a:xfrm>
          <a:noFill/>
          <a:ln>
            <a:noFill/>
          </a:ln>
        </p:spPr>
        <p:txBody>
          <a:bodyPr lIns="90170" tIns="46990" rIns="90170" bIns="46990" anchor="t"/>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3" name="Rectangle 3"/>
          <p:cNvSpPr>
            <a:spLocks noGrp="1"/>
          </p:cNvSpPr>
          <p:nvPr/>
        </p:nvSpPr>
        <p:spPr>
          <a:xfrm>
            <a:off x="170180" y="1026160"/>
            <a:ext cx="8229600" cy="2333625"/>
          </a:xfrm>
          <a:prstGeom prst="rect">
            <a:avLst/>
          </a:prstGeom>
          <a:noFill/>
          <a:ln w="9525">
            <a:noFill/>
          </a:ln>
        </p:spPr>
        <p:txBody>
          <a:bodyPr wrap="square" lIns="91440" tIns="45720" rIns="91440" bIns="45720" anchor="t"/>
          <a:lstStyle>
            <a:lvl1pPr marL="342900" indent="-342900" algn="l" rtl="0" eaLnBrk="0" fontAlgn="base" hangingPunct="0">
              <a:spcBef>
                <a:spcPct val="20000"/>
              </a:spcBef>
              <a:spcAft>
                <a:spcPct val="0"/>
              </a:spcAft>
              <a:buBlip>
                <a:blip r:embed="rId3"/>
              </a:buBlip>
              <a:defRPr sz="2400" kern="1200">
                <a:solidFill>
                  <a:srgbClr val="009DD9"/>
                </a:solidFill>
                <a:latin typeface="Verdana" panose="020B0604030504040204" pitchFamily="34" charset="0"/>
                <a:ea typeface="黑体" panose="02010609060101010101" pitchFamily="2" charset="-122"/>
                <a:cs typeface="+mn-ea"/>
              </a:defRPr>
            </a:lvl1pPr>
            <a:lvl2pPr marL="742950" indent="-285750" algn="l" rtl="0" eaLnBrk="0" fontAlgn="base" hangingPunct="0">
              <a:spcBef>
                <a:spcPct val="20000"/>
              </a:spcBef>
              <a:spcAft>
                <a:spcPct val="0"/>
              </a:spcAft>
              <a:buBlip>
                <a:blip r:embed="rId4"/>
              </a:buBlip>
              <a:defRPr sz="2000" kern="1200">
                <a:solidFill>
                  <a:srgbClr val="009DD9"/>
                </a:solidFill>
                <a:latin typeface="Verdana" panose="020B0604030504040204" pitchFamily="34" charset="0"/>
                <a:ea typeface="黑体" panose="02010609060101010101" pitchFamily="2" charset="-122"/>
                <a:cs typeface="+mn-ea"/>
              </a:defRPr>
            </a:lvl2pPr>
            <a:lvl3pPr marL="1143000" indent="-228600" algn="l" rtl="0" eaLnBrk="0" fontAlgn="base" hangingPunct="0">
              <a:spcBef>
                <a:spcPct val="20000"/>
              </a:spcBef>
              <a:spcAft>
                <a:spcPct val="0"/>
              </a:spcAft>
              <a:buBlip>
                <a:blip r:embed="rId5"/>
              </a:buBlip>
              <a:defRPr sz="2000" kern="1200">
                <a:solidFill>
                  <a:srgbClr val="009DD9"/>
                </a:solidFill>
                <a:latin typeface="Verdana" panose="020B0604030504040204" pitchFamily="34" charset="0"/>
                <a:ea typeface="黑体" panose="02010609060101010101" pitchFamily="2" charset="-122"/>
                <a:cs typeface="+mn-ea"/>
              </a:defRPr>
            </a:lvl3pPr>
            <a:lvl4pPr marL="1600200" indent="-228600" algn="l" rtl="0" eaLnBrk="0" fontAlgn="base" hangingPunct="0">
              <a:spcBef>
                <a:spcPct val="20000"/>
              </a:spcBef>
              <a:spcAft>
                <a:spcPct val="0"/>
              </a:spcAft>
              <a:buBlip>
                <a:blip r:embed="rId3"/>
              </a:buBlip>
              <a:defRPr sz="1600" kern="1200">
                <a:solidFill>
                  <a:srgbClr val="009DD9"/>
                </a:solidFill>
                <a:latin typeface="Verdana" panose="020B0604030504040204" pitchFamily="34" charset="0"/>
                <a:ea typeface="黑体" panose="02010609060101010101" pitchFamily="2" charset="-122"/>
                <a:cs typeface="+mn-ea"/>
              </a:defRPr>
            </a:lvl4pPr>
            <a:lvl5pPr marL="2057400" indent="-228600" algn="l" rtl="0" eaLnBrk="0" fontAlgn="base" hangingPunct="0">
              <a:spcBef>
                <a:spcPct val="20000"/>
              </a:spcBef>
              <a:spcAft>
                <a:spcPct val="0"/>
              </a:spcAft>
              <a:buBlip>
                <a:blip r:embed="rId4"/>
              </a:buBlip>
              <a:defRPr sz="1600" kern="1200">
                <a:solidFill>
                  <a:srgbClr val="009DD9"/>
                </a:solidFill>
                <a:latin typeface="Verdana" panose="020B0604030504040204" pitchFamily="34" charset="0"/>
                <a:ea typeface="黑体" panose="02010609060101010101" pitchFamily="2"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Verdana" panose="020B0604030504040204" pitchFamily="34" charset="0"/>
                <a:ea typeface="黑体" panose="02010609060101010101" pitchFamily="2"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Verdana" panose="020B0604030504040204" pitchFamily="34" charset="0"/>
                <a:ea typeface="黑体" panose="02010609060101010101" pitchFamily="2"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Verdana" panose="020B0604030504040204" pitchFamily="34" charset="0"/>
                <a:ea typeface="黑体" panose="02010609060101010101" pitchFamily="2"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Verdana" panose="020B0604030504040204" pitchFamily="34" charset="0"/>
                <a:ea typeface="黑体" panose="02010609060101010101" pitchFamily="2" charset="-122"/>
                <a:cs typeface="+mn-ea"/>
              </a:defRPr>
            </a:lvl9pPr>
          </a:lstStyle>
          <a:p>
            <a:pPr marL="20955" indent="-20955">
              <a:lnSpc>
                <a:spcPct val="150000"/>
              </a:lnSpc>
              <a:buNone/>
            </a:pPr>
            <a:r>
              <a:rPr lang="zh-CN" altLang="en-US" sz="3200" dirty="0"/>
              <a:t>一、物理测量的基本概念</a:t>
            </a:r>
            <a:endParaRPr lang="zh-CN" altLang="en-US" dirty="0"/>
          </a:p>
          <a:p>
            <a:pPr marL="20955" indent="-20955">
              <a:lnSpc>
                <a:spcPct val="150000"/>
              </a:lnSpc>
              <a:buNone/>
            </a:pPr>
            <a:r>
              <a:rPr lang="zh-CN" altLang="en-US" b="1" dirty="0">
                <a:solidFill>
                  <a:srgbClr val="000000"/>
                </a:solidFill>
                <a:latin typeface="楷体_GB2312" panose="02010609030101010101" charset="-122"/>
                <a:ea typeface="楷体_GB2312" panose="02010609030101010101" charset="-122"/>
              </a:rPr>
              <a:t>运用各种物理仪器和物理方法把待测未知量与</a:t>
            </a:r>
            <a:r>
              <a:rPr lang="zh-CN" altLang="en-US" b="1" dirty="0">
                <a:solidFill>
                  <a:srgbClr val="3241FE"/>
                </a:solidFill>
                <a:latin typeface="楷体_GB2312" panose="02010609030101010101" charset="-122"/>
                <a:ea typeface="楷体_GB2312" panose="02010609030101010101" charset="-122"/>
              </a:rPr>
              <a:t>已知标准单位同类量</a:t>
            </a:r>
            <a:r>
              <a:rPr lang="zh-CN" altLang="en-US" b="1" dirty="0">
                <a:solidFill>
                  <a:srgbClr val="000000"/>
                </a:solidFill>
                <a:latin typeface="楷体_GB2312" panose="02010609030101010101" charset="-122"/>
                <a:ea typeface="楷体_GB2312" panose="02010609030101010101" charset="-122"/>
              </a:rPr>
              <a:t>作比较，即待测量是该计量单位的多少倍。</a:t>
            </a:r>
            <a:endParaRPr lang="zh-CN" altLang="en-US" b="1" dirty="0">
              <a:latin typeface="楷体_GB2312" panose="02010609030101010101" charset="-122"/>
              <a:ea typeface="楷体_GB2312" panose="02010609030101010101" charset="-122"/>
            </a:endParaRPr>
          </a:p>
        </p:txBody>
      </p:sp>
      <p:sp>
        <p:nvSpPr>
          <p:cNvPr id="4" name="AutoShape 4"/>
          <p:cNvSpPr/>
          <p:nvPr/>
        </p:nvSpPr>
        <p:spPr>
          <a:xfrm>
            <a:off x="9208" y="3070860"/>
            <a:ext cx="9108504" cy="761767"/>
          </a:xfrm>
          <a:prstGeom prst="flowChartAlternateProcess">
            <a:avLst/>
          </a:prstGeom>
          <a:solidFill>
            <a:srgbClr val="FFFF00">
              <a:alpha val="72000"/>
            </a:srgbClr>
          </a:solidFill>
          <a:ln w="9525">
            <a:noFill/>
          </a:ln>
        </p:spPr>
        <p:txBody>
          <a:bodyPr wrap="none" anchor="ctr"/>
          <a:lstStyle/>
          <a:p>
            <a:r>
              <a:rPr lang="zh-CN" altLang="en-US" sz="3200" b="1" dirty="0">
                <a:solidFill>
                  <a:srgbClr val="F73038"/>
                </a:solidFill>
                <a:latin typeface="楷体_GB2312" panose="02010609030101010101" charset="-122"/>
                <a:ea typeface="楷体_GB2312" panose="02010609030101010101" charset="-122"/>
                <a:cs typeface="楷体_GB2312" panose="02010609030101010101" charset="-122"/>
                <a:sym typeface="Webdings" panose="05030102010509060703" pitchFamily="18" charset="2"/>
              </a:rPr>
              <a:t></a:t>
            </a:r>
            <a:r>
              <a:rPr lang="zh-CN" altLang="en-US" sz="2000" b="1" dirty="0">
                <a:latin typeface="楷体_GB2312" panose="02010609030101010101" charset="-122"/>
                <a:ea typeface="楷体_GB2312" panose="02010609030101010101" charset="-122"/>
                <a:cs typeface="楷体_GB2312" panose="02010609030101010101" charset="-122"/>
                <a:sym typeface="Webdings" panose="05030102010509060703" pitchFamily="18" charset="2"/>
              </a:rPr>
              <a:t>除个别无单位常数外，</a:t>
            </a:r>
            <a:r>
              <a:rPr lang="zh-CN" altLang="en-US" sz="2000" b="1" dirty="0">
                <a:latin typeface="楷体_GB2312" panose="02010609030101010101" charset="-122"/>
                <a:ea typeface="楷体_GB2312" panose="02010609030101010101" charset="-122"/>
                <a:cs typeface="楷体_GB2312" panose="02010609030101010101" charset="-122"/>
              </a:rPr>
              <a:t>测量结果不但有</a:t>
            </a:r>
            <a:r>
              <a:rPr lang="zh-CN" altLang="en-US" sz="2000" b="1" dirty="0">
                <a:solidFill>
                  <a:srgbClr val="FF0000"/>
                </a:solidFill>
                <a:latin typeface="楷体_GB2312" panose="02010609030101010101" charset="-122"/>
                <a:ea typeface="楷体_GB2312" panose="02010609030101010101" charset="-122"/>
                <a:cs typeface="楷体_GB2312" panose="02010609030101010101" charset="-122"/>
              </a:rPr>
              <a:t>数值</a:t>
            </a:r>
            <a:r>
              <a:rPr lang="zh-CN" altLang="en-US" sz="2000" b="1" dirty="0">
                <a:latin typeface="楷体_GB2312" panose="02010609030101010101" charset="-122"/>
                <a:ea typeface="楷体_GB2312" panose="02010609030101010101" charset="-122"/>
                <a:cs typeface="楷体_GB2312" panose="02010609030101010101" charset="-122"/>
              </a:rPr>
              <a:t>而且有</a:t>
            </a:r>
            <a:r>
              <a:rPr lang="zh-CN" altLang="en-US" sz="2000" b="1" dirty="0">
                <a:solidFill>
                  <a:srgbClr val="FF0000"/>
                </a:solidFill>
                <a:latin typeface="楷体_GB2312" panose="02010609030101010101" charset="-122"/>
                <a:ea typeface="楷体_GB2312" panose="02010609030101010101" charset="-122"/>
                <a:cs typeface="楷体_GB2312" panose="02010609030101010101" charset="-122"/>
              </a:rPr>
              <a:t>单位</a:t>
            </a:r>
            <a:r>
              <a:rPr lang="zh-CN" altLang="en-US" sz="2000" b="1" dirty="0">
                <a:latin typeface="楷体_GB2312" panose="02010609030101010101" charset="-122"/>
                <a:ea typeface="楷体_GB2312" panose="02010609030101010101" charset="-122"/>
                <a:cs typeface="楷体_GB2312" panose="02010609030101010101" charset="-122"/>
              </a:rPr>
              <a:t>，有的还要注明方向</a:t>
            </a:r>
            <a:r>
              <a:rPr lang="zh-CN" altLang="en-US" sz="2000" dirty="0">
                <a:latin typeface="楷体_GB2312" panose="02010609030101010101" charset="-122"/>
                <a:ea typeface="楷体_GB2312" panose="02010609030101010101" charset="-122"/>
                <a:cs typeface="楷体_GB2312" panose="02010609030101010101" charset="-122"/>
              </a:rPr>
              <a:t>。</a:t>
            </a:r>
          </a:p>
        </p:txBody>
      </p:sp>
      <p:sp>
        <p:nvSpPr>
          <p:cNvPr id="5" name="Text Box 5"/>
          <p:cNvSpPr txBox="1"/>
          <p:nvPr/>
        </p:nvSpPr>
        <p:spPr>
          <a:xfrm>
            <a:off x="441324" y="4093528"/>
            <a:ext cx="8523163" cy="2676525"/>
          </a:xfrm>
          <a:prstGeom prst="rect">
            <a:avLst/>
          </a:prstGeom>
          <a:noFill/>
          <a:ln w="9525">
            <a:noFill/>
          </a:ln>
        </p:spPr>
        <p:txBody>
          <a:bodyPr wrap="square" anchor="t">
            <a:spAutoFit/>
          </a:bodyPr>
          <a:lstStyle/>
          <a:p>
            <a:pPr marL="285750" indent="-285750">
              <a:lnSpc>
                <a:spcPct val="150000"/>
              </a:lnSpc>
              <a:buFont typeface="Arial" panose="020B0604020202020204" pitchFamily="34" charset="0"/>
              <a:buChar char="•"/>
            </a:pPr>
            <a:r>
              <a:rPr lang="en-US" altLang="zh-CN" sz="1600" b="1" dirty="0">
                <a:latin typeface="Times New Roman" panose="02020603050405020304" pitchFamily="18" charset="0"/>
                <a:ea typeface="楷体_GB2312"/>
                <a:cs typeface="Times New Roman" panose="02020603050405020304" pitchFamily="18" charset="0"/>
              </a:rPr>
              <a:t>2013年8·16</a:t>
            </a:r>
            <a:r>
              <a:rPr lang="zh-CN" altLang="en-US" sz="1600" b="1" dirty="0">
                <a:latin typeface="Times New Roman" panose="02020603050405020304" pitchFamily="18" charset="0"/>
                <a:ea typeface="楷体_GB2312"/>
                <a:cs typeface="Times New Roman" panose="02020603050405020304" pitchFamily="18" charset="0"/>
              </a:rPr>
              <a:t>光大证券乌龙指事件</a:t>
            </a:r>
          </a:p>
          <a:p>
            <a:pPr>
              <a:lnSpc>
                <a:spcPct val="150000"/>
              </a:lnSpc>
            </a:pPr>
            <a:r>
              <a:rPr lang="zh-CN" altLang="en-US" sz="1600" b="1" dirty="0">
                <a:latin typeface="Times New Roman" panose="02020603050405020304" pitchFamily="18" charset="0"/>
                <a:ea typeface="楷体_GB2312"/>
                <a:cs typeface="Times New Roman" panose="02020603050405020304" pitchFamily="18" charset="0"/>
              </a:rPr>
              <a:t>程序员把买入</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24</a:t>
            </a:r>
            <a:r>
              <a:rPr lang="zh-CN" altLang="en-US" sz="1600" b="1" dirty="0">
                <a:solidFill>
                  <a:srgbClr val="FF0000"/>
                </a:solidFill>
                <a:latin typeface="Times New Roman" panose="02020603050405020304" pitchFamily="18" charset="0"/>
                <a:ea typeface="楷体_GB2312"/>
                <a:cs typeface="Times New Roman" panose="02020603050405020304" pitchFamily="18" charset="0"/>
              </a:rPr>
              <a:t>个</a:t>
            </a:r>
            <a:r>
              <a:rPr lang="zh-CN" altLang="en-US" sz="1600" b="1" dirty="0">
                <a:latin typeface="Times New Roman" panose="02020603050405020304" pitchFamily="18" charset="0"/>
                <a:ea typeface="楷体_GB2312"/>
                <a:cs typeface="Times New Roman" panose="02020603050405020304" pitchFamily="18" charset="0"/>
              </a:rPr>
              <a:t>成分股，写成了买入</a:t>
            </a:r>
            <a:r>
              <a:rPr lang="en-US" altLang="zh-CN" sz="1600" b="1" dirty="0">
                <a:solidFill>
                  <a:srgbClr val="FF0000"/>
                </a:solidFill>
                <a:latin typeface="Times New Roman" panose="02020603050405020304" pitchFamily="18" charset="0"/>
                <a:ea typeface="楷体_GB2312"/>
                <a:cs typeface="Times New Roman" panose="02020603050405020304" pitchFamily="18" charset="0"/>
              </a:rPr>
              <a:t>24</a:t>
            </a:r>
            <a:r>
              <a:rPr lang="zh-CN" altLang="en-US" sz="1600" b="1" dirty="0">
                <a:solidFill>
                  <a:srgbClr val="FF0000"/>
                </a:solidFill>
                <a:latin typeface="Times New Roman" panose="02020603050405020304" pitchFamily="18" charset="0"/>
                <a:ea typeface="楷体_GB2312"/>
                <a:cs typeface="Times New Roman" panose="02020603050405020304" pitchFamily="18" charset="0"/>
              </a:rPr>
              <a:t>组</a:t>
            </a:r>
            <a:r>
              <a:rPr lang="en-US" altLang="zh-CN" sz="1600" b="1" dirty="0">
                <a:latin typeface="Times New Roman" panose="02020603050405020304" pitchFamily="18" charset="0"/>
                <a:ea typeface="楷体_GB2312"/>
                <a:cs typeface="Times New Roman" panose="02020603050405020304" pitchFamily="18" charset="0"/>
              </a:rPr>
              <a:t>180ETF</a:t>
            </a:r>
            <a:r>
              <a:rPr lang="zh-CN" altLang="en-US" sz="1600" b="1" dirty="0">
                <a:latin typeface="Times New Roman" panose="02020603050405020304" pitchFamily="18" charset="0"/>
                <a:ea typeface="楷体_GB2312"/>
                <a:cs typeface="Times New Roman" panose="02020603050405020304" pitchFamily="18" charset="0"/>
              </a:rPr>
              <a:t>成分股，结果生成巨量订单。</a:t>
            </a:r>
          </a:p>
          <a:p>
            <a:pPr marL="285750" indent="-285750">
              <a:lnSpc>
                <a:spcPct val="150000"/>
              </a:lnSpc>
              <a:buFont typeface="Arial" panose="020B0604020202020204" pitchFamily="34" charset="0"/>
              <a:buChar char="•"/>
            </a:pPr>
            <a:r>
              <a:rPr lang="zh-CN" altLang="en-US" sz="1600" b="1" dirty="0">
                <a:latin typeface="Times New Roman" panose="02020603050405020304" pitchFamily="18" charset="0"/>
                <a:ea typeface="楷体_GB2312"/>
                <a:cs typeface="Times New Roman" panose="02020603050405020304" pitchFamily="18" charset="0"/>
                <a:sym typeface="+mn-ea"/>
              </a:rPr>
              <a:t>2002年11月，</a:t>
            </a:r>
            <a:r>
              <a:rPr lang="zh-CN" altLang="en-US" sz="1600" b="1" dirty="0">
                <a:latin typeface="Times New Roman" panose="02020603050405020304" pitchFamily="18" charset="0"/>
                <a:ea typeface="楷体_GB2312"/>
                <a:cs typeface="Times New Roman" panose="02020603050405020304" pitchFamily="18" charset="0"/>
              </a:rPr>
              <a:t>胖手指</a:t>
            </a:r>
          </a:p>
          <a:p>
            <a:pPr>
              <a:lnSpc>
                <a:spcPct val="150000"/>
              </a:lnSpc>
            </a:pPr>
            <a:r>
              <a:rPr lang="zh-CN" altLang="en-US" sz="1600" b="1" dirty="0">
                <a:latin typeface="Times New Roman" panose="02020603050405020304" pitchFamily="18" charset="0"/>
                <a:ea typeface="楷体_GB2312"/>
                <a:cs typeface="Times New Roman" panose="02020603050405020304" pitchFamily="18" charset="0"/>
              </a:rPr>
              <a:t>一名经纪人看错了爱尔兰低价航空公司Ryanair的股票价格的货币单位，把</a:t>
            </a:r>
            <a:r>
              <a:rPr lang="zh-CN" altLang="en-US" sz="1600" b="1" dirty="0">
                <a:solidFill>
                  <a:srgbClr val="FF0000"/>
                </a:solidFill>
                <a:latin typeface="Times New Roman" panose="02020603050405020304" pitchFamily="18" charset="0"/>
                <a:ea typeface="楷体_GB2312"/>
                <a:cs typeface="Times New Roman" panose="02020603050405020304" pitchFamily="18" charset="0"/>
              </a:rPr>
              <a:t>先令</a:t>
            </a:r>
            <a:r>
              <a:rPr lang="zh-CN" altLang="en-US" sz="1600" b="1" dirty="0">
                <a:latin typeface="Times New Roman" panose="02020603050405020304" pitchFamily="18" charset="0"/>
                <a:ea typeface="楷体_GB2312"/>
                <a:cs typeface="Times New Roman" panose="02020603050405020304" pitchFamily="18" charset="0"/>
              </a:rPr>
              <a:t>和</a:t>
            </a:r>
            <a:r>
              <a:rPr lang="zh-CN" altLang="en-US" sz="1600" b="1" dirty="0">
                <a:solidFill>
                  <a:srgbClr val="FF0000"/>
                </a:solidFill>
                <a:latin typeface="Times New Roman" panose="02020603050405020304" pitchFamily="18" charset="0"/>
                <a:ea typeface="楷体_GB2312"/>
                <a:cs typeface="Times New Roman" panose="02020603050405020304" pitchFamily="18" charset="0"/>
              </a:rPr>
              <a:t>欧元</a:t>
            </a:r>
            <a:r>
              <a:rPr lang="zh-CN" altLang="en-US" sz="1600" b="1" dirty="0">
                <a:latin typeface="Times New Roman" panose="02020603050405020304" pitchFamily="18" charset="0"/>
                <a:ea typeface="楷体_GB2312"/>
                <a:cs typeface="Times New Roman" panose="02020603050405020304" pitchFamily="18" charset="0"/>
              </a:rPr>
              <a:t>弄混，结果该股票在伦敦市场的报价上涨了61%，从404.5先令上升到653.7先令</a:t>
            </a:r>
            <a:r>
              <a:rPr lang="zh-CN" altLang="en-US" sz="1600" b="1" dirty="0">
                <a:latin typeface="Times New Roman" panose="02020603050405020304" pitchFamily="18" charset="0"/>
                <a:ea typeface="黑体" panose="02010609060101010101" pitchFamily="2" charset="-122"/>
                <a:cs typeface="Times New Roman" panose="02020603050405020304" pitchFamily="18" charset="0"/>
              </a:rPr>
              <a:t>。</a:t>
            </a:r>
          </a:p>
          <a:p>
            <a:pPr marL="285750" indent="-285750">
              <a:lnSpc>
                <a:spcPct val="150000"/>
              </a:lnSpc>
              <a:buFont typeface="Arial" panose="020B0604020202020204" pitchFamily="34" charset="0"/>
              <a:buChar char="•"/>
            </a:pPr>
            <a:r>
              <a:rPr lang="zh-CN" altLang="en-US" sz="1600" b="1" dirty="0">
                <a:latin typeface="Times New Roman" panose="02020603050405020304" pitchFamily="18" charset="0"/>
                <a:ea typeface="楷体_GB2312"/>
                <a:cs typeface="Times New Roman" panose="02020603050405020304" pitchFamily="18" charset="0"/>
                <a:sym typeface="+mn-ea"/>
              </a:rPr>
              <a:t>1983年，加拿大航空工作人员把本来要加的2万</a:t>
            </a:r>
            <a:r>
              <a:rPr lang="zh-CN" altLang="en-US" sz="1600" b="1" dirty="0">
                <a:solidFill>
                  <a:srgbClr val="FF0000"/>
                </a:solidFill>
                <a:latin typeface="Times New Roman" panose="02020603050405020304" pitchFamily="18" charset="0"/>
                <a:ea typeface="楷体_GB2312"/>
                <a:cs typeface="Times New Roman" panose="02020603050405020304" pitchFamily="18" charset="0"/>
                <a:sym typeface="+mn-ea"/>
              </a:rPr>
              <a:t>千克</a:t>
            </a:r>
            <a:r>
              <a:rPr lang="zh-CN" altLang="en-US" sz="1600" b="1" dirty="0">
                <a:latin typeface="Times New Roman" panose="02020603050405020304" pitchFamily="18" charset="0"/>
                <a:ea typeface="楷体_GB2312"/>
                <a:cs typeface="Times New Roman" panose="02020603050405020304" pitchFamily="18" charset="0"/>
                <a:sym typeface="+mn-ea"/>
              </a:rPr>
              <a:t>燃料当成了2万</a:t>
            </a:r>
            <a:r>
              <a:rPr lang="zh-CN" altLang="en-US" sz="1600" b="1" dirty="0">
                <a:solidFill>
                  <a:srgbClr val="FF0000"/>
                </a:solidFill>
                <a:latin typeface="Times New Roman" panose="02020603050405020304" pitchFamily="18" charset="0"/>
                <a:ea typeface="楷体_GB2312"/>
                <a:cs typeface="Times New Roman" panose="02020603050405020304" pitchFamily="18" charset="0"/>
                <a:sym typeface="+mn-ea"/>
              </a:rPr>
              <a:t>磅，</a:t>
            </a:r>
            <a:r>
              <a:rPr lang="zh-CN" altLang="en-US" sz="1600" b="1" dirty="0">
                <a:solidFill>
                  <a:schemeClr val="tx1"/>
                </a:solidFill>
                <a:latin typeface="Times New Roman" panose="02020603050405020304" pitchFamily="18" charset="0"/>
                <a:ea typeface="楷体_GB2312"/>
                <a:cs typeface="Times New Roman" panose="02020603050405020304" pitchFamily="18" charset="0"/>
                <a:sym typeface="+mn-ea"/>
              </a:rPr>
              <a:t>只给飞机加了不</a:t>
            </a:r>
          </a:p>
          <a:p>
            <a:pPr>
              <a:lnSpc>
                <a:spcPct val="150000"/>
              </a:lnSpc>
              <a:buFont typeface="Arial" panose="020B0604020202020204" pitchFamily="34" charset="0"/>
            </a:pPr>
            <a:r>
              <a:rPr lang="zh-CN" altLang="en-US" sz="1600" b="1" dirty="0">
                <a:solidFill>
                  <a:schemeClr val="tx1"/>
                </a:solidFill>
                <a:latin typeface="Times New Roman" panose="02020603050405020304" pitchFamily="18" charset="0"/>
                <a:ea typeface="楷体_GB2312"/>
                <a:cs typeface="Times New Roman" panose="02020603050405020304" pitchFamily="18" charset="0"/>
                <a:sym typeface="+mn-ea"/>
              </a:rPr>
              <a:t>到一半的油。（1磅=0.45千克）</a:t>
            </a:r>
          </a:p>
        </p:txBody>
      </p:sp>
      <p:sp>
        <p:nvSpPr>
          <p:cNvPr id="9" name="Line 6"/>
          <p:cNvSpPr/>
          <p:nvPr/>
        </p:nvSpPr>
        <p:spPr>
          <a:xfrm>
            <a:off x="180521" y="6740609"/>
            <a:ext cx="8495936" cy="0"/>
          </a:xfrm>
          <a:prstGeom prst="line">
            <a:avLst/>
          </a:prstGeom>
          <a:ln w="19050" cap="flat" cmpd="sng">
            <a:solidFill>
              <a:srgbClr val="000000"/>
            </a:solidFill>
            <a:prstDash val="solid"/>
            <a:round/>
            <a:headEnd type="none" w="med" len="med"/>
            <a:tailEnd type="none" w="med" len="med"/>
          </a:ln>
        </p:spPr>
      </p:sp>
      <p:grpSp>
        <p:nvGrpSpPr>
          <p:cNvPr id="2" name="组合 1"/>
          <p:cNvGrpSpPr/>
          <p:nvPr/>
        </p:nvGrpSpPr>
        <p:grpSpPr>
          <a:xfrm>
            <a:off x="424180" y="3862070"/>
            <a:ext cx="8251825" cy="250190"/>
            <a:chOff x="668" y="6534"/>
            <a:chExt cx="12995" cy="394"/>
          </a:xfrm>
        </p:grpSpPr>
        <p:sp>
          <p:nvSpPr>
            <p:cNvPr id="10" name="Line 7"/>
            <p:cNvSpPr/>
            <p:nvPr/>
          </p:nvSpPr>
          <p:spPr>
            <a:xfrm>
              <a:off x="668" y="6919"/>
              <a:ext cx="4667" cy="3"/>
            </a:xfrm>
            <a:prstGeom prst="line">
              <a:avLst/>
            </a:prstGeom>
            <a:ln w="19050" cap="flat" cmpd="sng">
              <a:solidFill>
                <a:srgbClr val="000000"/>
              </a:solidFill>
              <a:prstDash val="solid"/>
              <a:round/>
              <a:headEnd type="none" w="med" len="med"/>
              <a:tailEnd type="none" w="med" len="med"/>
            </a:ln>
          </p:spPr>
        </p:sp>
        <p:sp>
          <p:nvSpPr>
            <p:cNvPr id="11" name="Line 8"/>
            <p:cNvSpPr/>
            <p:nvPr/>
          </p:nvSpPr>
          <p:spPr>
            <a:xfrm>
              <a:off x="5349" y="6919"/>
              <a:ext cx="8314" cy="0"/>
            </a:xfrm>
            <a:prstGeom prst="line">
              <a:avLst/>
            </a:prstGeom>
            <a:ln w="19050" cap="flat" cmpd="sng">
              <a:solidFill>
                <a:srgbClr val="000000"/>
              </a:solidFill>
              <a:prstDash val="solid"/>
              <a:round/>
              <a:headEnd type="none" w="med" len="med"/>
              <a:tailEnd type="none" w="med" len="med"/>
            </a:ln>
          </p:spPr>
        </p:sp>
        <p:sp>
          <p:nvSpPr>
            <p:cNvPr id="12" name="任意多边形 682"/>
            <p:cNvSpPr/>
            <p:nvPr/>
          </p:nvSpPr>
          <p:spPr>
            <a:xfrm>
              <a:off x="5335" y="6534"/>
              <a:ext cx="450" cy="395"/>
            </a:xfrm>
            <a:custGeom>
              <a:avLst/>
              <a:gdLst/>
              <a:ahLst/>
              <a:cxnLst>
                <a:cxn ang="0">
                  <a:pos x="0" y="2912647"/>
                </a:cxn>
                <a:cxn ang="0">
                  <a:pos x="1902539" y="0"/>
                </a:cxn>
                <a:cxn ang="0">
                  <a:pos x="3780234" y="2846434"/>
                </a:cxn>
              </a:cxnLst>
              <a:rect l="0" t="0" r="0" b="0"/>
              <a:pathLst>
                <a:path w="21600" h="21600">
                  <a:moveTo>
                    <a:pt x="0" y="21600"/>
                  </a:moveTo>
                  <a:lnTo>
                    <a:pt x="10871" y="0"/>
                  </a:lnTo>
                  <a:lnTo>
                    <a:pt x="21600" y="21109"/>
                  </a:lnTo>
                </a:path>
              </a:pathLst>
            </a:custGeom>
            <a:noFill/>
            <a:ln w="19050" cap="flat" cmpd="sng">
              <a:solidFill>
                <a:srgbClr val="000000"/>
              </a:solidFill>
              <a:prstDash val="solid"/>
              <a:round/>
              <a:headEnd type="none" w="med" len="med"/>
              <a:tailEnd type="none" w="med" len="med"/>
            </a:ln>
          </p:spPr>
          <p:txBody>
            <a:bodyPr/>
            <a:lstStyle/>
            <a:p>
              <a:endParaRPr lang="zh-CN" altLang="en-US"/>
            </a:p>
          </p:txBody>
        </p:sp>
      </p:gr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52362"/>
          <a:stretch>
            <a:fillRect/>
          </a:stretch>
        </p:blipFill>
        <p:spPr>
          <a:xfrm>
            <a:off x="41910" y="4689140"/>
            <a:ext cx="2297842" cy="1934232"/>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42552"/>
          <a:stretch>
            <a:fillRect/>
          </a:stretch>
        </p:blipFill>
        <p:spPr>
          <a:xfrm>
            <a:off x="2378602" y="4689140"/>
            <a:ext cx="2333186" cy="1934232"/>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484784"/>
            <a:ext cx="3143250" cy="2855218"/>
          </a:xfrm>
          <a:prstGeom prst="rect">
            <a:avLst/>
          </a:prstGeom>
        </p:spPr>
      </p:pic>
      <p:sp>
        <p:nvSpPr>
          <p:cNvPr id="5" name="标题 5121"/>
          <p:cNvSpPr>
            <a:spLocks noGrp="1"/>
          </p:cNvSpPr>
          <p:nvPr>
            <p:ph type="title"/>
          </p:nvPr>
        </p:nvSpPr>
        <p:spPr>
          <a:xfrm>
            <a:off x="41910" y="260350"/>
            <a:ext cx="6433185" cy="682625"/>
          </a:xfrm>
          <a:noFill/>
          <a:ln>
            <a:noFill/>
          </a:ln>
        </p:spPr>
        <p:txBody>
          <a:bodyPr lIns="90170" tIns="46990" rIns="90170" bIns="46990" anchor="t"/>
          <a:lstStyle/>
          <a:p>
            <a:pPr algn="l"/>
            <a:r>
              <a:rPr lang="zh-CN" altLang="en-US" sz="4000" b="1" dirty="0">
                <a:solidFill>
                  <a:srgbClr val="0070C0"/>
                </a:solidFill>
                <a:latin typeface="微软雅黑" panose="020B0503020204020204" charset="-122"/>
                <a:ea typeface="微软雅黑" panose="020B0503020204020204" charset="-122"/>
                <a:sym typeface="+mn-ea"/>
              </a:rPr>
              <a:t>计量量子化</a:t>
            </a:r>
            <a:r>
              <a:rPr lang="en-US" altLang="zh-CN" sz="4000" b="1" dirty="0">
                <a:solidFill>
                  <a:srgbClr val="0070C0"/>
                </a:solidFill>
                <a:latin typeface="微软雅黑" panose="020B0503020204020204" charset="-122"/>
                <a:ea typeface="微软雅黑" panose="020B0503020204020204" charset="-122"/>
                <a:sym typeface="+mn-ea"/>
              </a:rPr>
              <a:t>-</a:t>
            </a:r>
            <a:r>
              <a:rPr lang="zh-CN" altLang="en-US" sz="4000" b="1" dirty="0">
                <a:solidFill>
                  <a:srgbClr val="0070C0"/>
                </a:solidFill>
                <a:latin typeface="微软雅黑" panose="020B0503020204020204" charset="-122"/>
                <a:ea typeface="微软雅黑" panose="020B0503020204020204" charset="-122"/>
                <a:sym typeface="+mn-ea"/>
              </a:rPr>
              <a:t>长度</a:t>
            </a:r>
            <a:br>
              <a:rPr lang="zh-CN" altLang="en-US" sz="4000" b="1" dirty="0">
                <a:solidFill>
                  <a:srgbClr val="0070C0"/>
                </a:solidFill>
                <a:latin typeface="微软雅黑" panose="020B0503020204020204" charset="-122"/>
                <a:ea typeface="微软雅黑" panose="020B0503020204020204" charset="-122"/>
                <a:sym typeface="+mn-ea"/>
              </a:rPr>
            </a:br>
            <a:endParaRPr lang="zh-CN" altLang="en-US" sz="4000" b="1" dirty="0">
              <a:solidFill>
                <a:srgbClr val="0070C0"/>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7864" y="1484784"/>
            <a:ext cx="5688632" cy="2830877"/>
          </a:xfrm>
          <a:prstGeom prst="rect">
            <a:avLst/>
          </a:prstGeom>
        </p:spPr>
      </p:pic>
      <p:sp>
        <p:nvSpPr>
          <p:cNvPr id="10" name="文本框 9"/>
          <p:cNvSpPr txBox="1"/>
          <p:nvPr/>
        </p:nvSpPr>
        <p:spPr>
          <a:xfrm>
            <a:off x="2339752" y="6309320"/>
            <a:ext cx="2475358" cy="400110"/>
          </a:xfrm>
          <a:prstGeom prst="rect">
            <a:avLst/>
          </a:prstGeom>
          <a:noFill/>
        </p:spPr>
        <p:txBody>
          <a:bodyPr wrap="none" rtlCol="0">
            <a:spAutoFit/>
          </a:bodyPr>
          <a:lstStyle/>
          <a:p>
            <a:r>
              <a:rPr lang="zh-CN" altLang="en-US" sz="2000" b="1" dirty="0">
                <a:solidFill>
                  <a:schemeClr val="bg1"/>
                </a:solidFill>
                <a:latin typeface="楷体_GB2312"/>
              </a:rPr>
              <a:t>国际米原器</a:t>
            </a:r>
            <a:r>
              <a:rPr lang="zh-CN" altLang="en-US" sz="1200" b="1" dirty="0">
                <a:solidFill>
                  <a:schemeClr val="bg1"/>
                </a:solidFill>
                <a:latin typeface="楷体_GB2312"/>
              </a:rPr>
              <a:t>（精度</a:t>
            </a:r>
            <a:r>
              <a:rPr lang="en-US" altLang="zh-CN" sz="1200" b="1" dirty="0">
                <a:solidFill>
                  <a:schemeClr val="bg1"/>
                </a:solidFill>
                <a:latin typeface="楷体_GB2312"/>
              </a:rPr>
              <a:t>0.1um</a:t>
            </a:r>
            <a:r>
              <a:rPr lang="zh-CN" altLang="en-US" sz="1200" b="1" dirty="0">
                <a:solidFill>
                  <a:schemeClr val="bg1"/>
                </a:solidFill>
                <a:latin typeface="楷体_GB2312"/>
              </a:rPr>
              <a:t>）</a:t>
            </a:r>
          </a:p>
        </p:txBody>
      </p:sp>
      <p:sp>
        <p:nvSpPr>
          <p:cNvPr id="4" name="矩形 3"/>
          <p:cNvSpPr/>
          <p:nvPr/>
        </p:nvSpPr>
        <p:spPr>
          <a:xfrm>
            <a:off x="4932040" y="4689140"/>
            <a:ext cx="4104456" cy="1947649"/>
          </a:xfrm>
          <a:prstGeom prst="rect">
            <a:avLst/>
          </a:prstGeom>
          <a:solidFill>
            <a:srgbClr val="FFFF99"/>
          </a:solidFill>
          <a:ln>
            <a:noFill/>
            <a:prstDash val="sysDash"/>
          </a:ln>
          <a:effectLst>
            <a:glow rad="127000">
              <a:schemeClr val="accent1">
                <a:alpha val="16000"/>
              </a:schemeClr>
            </a:glow>
          </a:effectLst>
        </p:spPr>
        <p:txBody>
          <a:bodyPr wrap="square">
            <a:spAutoFit/>
          </a:bodyPr>
          <a:lstStyle/>
          <a:p>
            <a:pPr>
              <a:lnSpc>
                <a:spcPct val="150000"/>
              </a:lnSpc>
            </a:pPr>
            <a:r>
              <a:rPr lang="zh-CN" altLang="en-US" sz="2800" b="1" dirty="0">
                <a:solidFill>
                  <a:srgbClr val="FF0000"/>
                </a:solidFill>
              </a:rPr>
              <a:t>我们用来丈量这个世界的尺子，决定了我们能够去到的地方。</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87" y="1477642"/>
            <a:ext cx="2765937" cy="2158526"/>
          </a:xfrm>
          <a:prstGeom prst="rect">
            <a:avLst/>
          </a:prstGeom>
        </p:spPr>
      </p:pic>
      <p:sp>
        <p:nvSpPr>
          <p:cNvPr id="4" name="文本框 3"/>
          <p:cNvSpPr txBox="1"/>
          <p:nvPr/>
        </p:nvSpPr>
        <p:spPr>
          <a:xfrm>
            <a:off x="179869" y="3235836"/>
            <a:ext cx="1217000" cy="400110"/>
          </a:xfrm>
          <a:prstGeom prst="rect">
            <a:avLst/>
          </a:prstGeom>
          <a:noFill/>
        </p:spPr>
        <p:txBody>
          <a:bodyPr wrap="none" rtlCol="0">
            <a:spAutoFit/>
          </a:bodyPr>
          <a:lstStyle/>
          <a:p>
            <a:r>
              <a:rPr lang="zh-CN" altLang="en-US" sz="2000" b="1" dirty="0">
                <a:solidFill>
                  <a:srgbClr val="FFFF00"/>
                </a:solidFill>
                <a:latin typeface="楷体_GB2312"/>
              </a:rPr>
              <a:t>故宫日晷</a:t>
            </a:r>
          </a:p>
        </p:txBody>
      </p:sp>
      <p:pic>
        <p:nvPicPr>
          <p:cNvPr id="5" name="图片 4"/>
          <p:cNvPicPr>
            <a:picLocks noChangeAspect="1"/>
          </p:cNvPicPr>
          <p:nvPr/>
        </p:nvPicPr>
        <p:blipFill>
          <a:blip r:embed="rId3"/>
          <a:stretch>
            <a:fillRect/>
          </a:stretch>
        </p:blipFill>
        <p:spPr>
          <a:xfrm>
            <a:off x="3173155" y="1477346"/>
            <a:ext cx="1624774" cy="2158526"/>
          </a:xfrm>
          <a:prstGeom prst="rect">
            <a:avLst/>
          </a:prstGeom>
        </p:spPr>
      </p:pic>
      <p:pic>
        <p:nvPicPr>
          <p:cNvPr id="7" name="图片 6"/>
          <p:cNvPicPr>
            <a:picLocks noChangeAspect="1"/>
          </p:cNvPicPr>
          <p:nvPr/>
        </p:nvPicPr>
        <p:blipFill>
          <a:blip r:embed="rId4"/>
          <a:stretch>
            <a:fillRect/>
          </a:stretch>
        </p:blipFill>
        <p:spPr>
          <a:xfrm>
            <a:off x="6475070" y="1477347"/>
            <a:ext cx="2563078" cy="2158526"/>
          </a:xfrm>
          <a:prstGeom prst="rect">
            <a:avLst/>
          </a:prstGeom>
        </p:spPr>
      </p:pic>
      <p:sp>
        <p:nvSpPr>
          <p:cNvPr id="11" name="标题 5121"/>
          <p:cNvSpPr txBox="1"/>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buFontTx/>
            </a:pPr>
            <a:r>
              <a:rPr lang="zh-CN" altLang="en-US" sz="4000" b="1" dirty="0">
                <a:solidFill>
                  <a:srgbClr val="0070C0"/>
                </a:solidFill>
                <a:latin typeface="微软雅黑" panose="020B0503020204020204" charset="-122"/>
                <a:ea typeface="微软雅黑" panose="020B0503020204020204" charset="-122"/>
                <a:sym typeface="+mn-ea"/>
              </a:rPr>
              <a:t>计量量子化</a:t>
            </a:r>
            <a:r>
              <a:rPr lang="en-US" altLang="zh-CN" sz="4000" b="1" dirty="0">
                <a:solidFill>
                  <a:srgbClr val="0070C0"/>
                </a:solidFill>
                <a:latin typeface="微软雅黑" panose="020B0503020204020204" charset="-122"/>
                <a:ea typeface="微软雅黑" panose="020B0503020204020204" charset="-122"/>
                <a:sym typeface="+mn-ea"/>
              </a:rPr>
              <a:t>-</a:t>
            </a:r>
            <a:r>
              <a:rPr lang="zh-CN" altLang="en-US" sz="4000" b="1" dirty="0">
                <a:solidFill>
                  <a:srgbClr val="0070C0"/>
                </a:solidFill>
                <a:latin typeface="微软雅黑" panose="020B0503020204020204" charset="-122"/>
                <a:ea typeface="微软雅黑" panose="020B0503020204020204" charset="-122"/>
                <a:sym typeface="+mn-ea"/>
              </a:rPr>
              <a:t>时间</a:t>
            </a: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4005064"/>
            <a:ext cx="4248472" cy="2692897"/>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984" y="4005064"/>
            <a:ext cx="4536505" cy="2692897"/>
          </a:xfrm>
          <a:prstGeom prst="rect">
            <a:avLst/>
          </a:prstGeom>
        </p:spPr>
      </p:pic>
      <p:sp>
        <p:nvSpPr>
          <p:cNvPr id="14" name="文本框 13"/>
          <p:cNvSpPr txBox="1"/>
          <p:nvPr/>
        </p:nvSpPr>
        <p:spPr>
          <a:xfrm>
            <a:off x="179512" y="6277973"/>
            <a:ext cx="1217000" cy="400110"/>
          </a:xfrm>
          <a:prstGeom prst="rect">
            <a:avLst/>
          </a:prstGeom>
          <a:noFill/>
        </p:spPr>
        <p:txBody>
          <a:bodyPr wrap="none" rtlCol="0">
            <a:spAutoFit/>
          </a:bodyPr>
          <a:lstStyle/>
          <a:p>
            <a:r>
              <a:rPr lang="zh-CN" altLang="en-US" sz="2000" b="1" dirty="0">
                <a:solidFill>
                  <a:srgbClr val="FFFF00"/>
                </a:solidFill>
                <a:latin typeface="楷体_GB2312"/>
              </a:rPr>
              <a:t>铯喷泉钟</a:t>
            </a: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67744" y="4005064"/>
            <a:ext cx="2129407" cy="2692897"/>
          </a:xfrm>
          <a:prstGeom prst="rect">
            <a:avLst/>
          </a:prstGeom>
        </p:spPr>
      </p:pic>
      <p:pic>
        <p:nvPicPr>
          <p:cNvPr id="2" name="图片 1"/>
          <p:cNvPicPr>
            <a:picLocks noChangeAspect="1"/>
          </p:cNvPicPr>
          <p:nvPr/>
        </p:nvPicPr>
        <p:blipFill>
          <a:blip r:embed="rId8"/>
          <a:stretch>
            <a:fillRect/>
          </a:stretch>
        </p:blipFill>
        <p:spPr>
          <a:xfrm>
            <a:off x="4798354" y="1477346"/>
            <a:ext cx="1467584" cy="2158526"/>
          </a:xfrm>
          <a:prstGeom prst="rect">
            <a:avLst/>
          </a:prstGeom>
        </p:spPr>
      </p:pic>
      <p:sp>
        <p:nvSpPr>
          <p:cNvPr id="15" name="文本框 14"/>
          <p:cNvSpPr txBox="1"/>
          <p:nvPr/>
        </p:nvSpPr>
        <p:spPr>
          <a:xfrm>
            <a:off x="4038259" y="3235764"/>
            <a:ext cx="1459230" cy="398780"/>
          </a:xfrm>
          <a:prstGeom prst="rect">
            <a:avLst/>
          </a:prstGeom>
          <a:noFill/>
        </p:spPr>
        <p:txBody>
          <a:bodyPr wrap="none" rtlCol="0">
            <a:spAutoFit/>
          </a:bodyPr>
          <a:lstStyle/>
          <a:p>
            <a:r>
              <a:rPr lang="zh-CN" altLang="en-US" sz="2000" b="1" dirty="0">
                <a:solidFill>
                  <a:srgbClr val="FFFF00"/>
                </a:solidFill>
                <a:latin typeface="楷体_GB2312"/>
              </a:rPr>
              <a:t>沙漏、水钟</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631" y="2430180"/>
            <a:ext cx="3142857" cy="4371429"/>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65179"/>
          <a:stretch>
            <a:fillRect/>
          </a:stretch>
        </p:blipFill>
        <p:spPr>
          <a:xfrm>
            <a:off x="208011" y="1700808"/>
            <a:ext cx="2107101" cy="2304256"/>
          </a:xfrm>
          <a:prstGeom prst="rect">
            <a:avLst/>
          </a:prstGeom>
        </p:spPr>
      </p:pic>
      <p:sp>
        <p:nvSpPr>
          <p:cNvPr id="6" name="标题 5121"/>
          <p:cNvSpPr>
            <a:spLocks noGrp="1"/>
          </p:cNvSpPr>
          <p:nvPr>
            <p:ph type="title"/>
          </p:nvPr>
        </p:nvSpPr>
        <p:spPr>
          <a:xfrm>
            <a:off x="41910" y="260350"/>
            <a:ext cx="6433185" cy="682625"/>
          </a:xfrm>
          <a:noFill/>
          <a:ln>
            <a:noFill/>
          </a:ln>
        </p:spPr>
        <p:txBody>
          <a:bodyPr lIns="90170" tIns="46990" rIns="90170" bIns="46990" anchor="t"/>
          <a:lstStyle/>
          <a:p>
            <a:pPr algn="l"/>
            <a:r>
              <a:rPr lang="zh-CN" altLang="en-US" sz="4000" b="1" dirty="0">
                <a:solidFill>
                  <a:srgbClr val="0070C0"/>
                </a:solidFill>
                <a:latin typeface="微软雅黑" panose="020B0503020204020204" charset="-122"/>
                <a:ea typeface="微软雅黑" panose="020B0503020204020204" charset="-122"/>
                <a:sym typeface="+mn-ea"/>
              </a:rPr>
              <a:t>计量量子化</a:t>
            </a:r>
            <a:r>
              <a:rPr lang="en-US" altLang="zh-CN" sz="4000" b="1" dirty="0">
                <a:solidFill>
                  <a:srgbClr val="0070C0"/>
                </a:solidFill>
                <a:latin typeface="微软雅黑" panose="020B0503020204020204" charset="-122"/>
                <a:ea typeface="微软雅黑" panose="020B0503020204020204" charset="-122"/>
                <a:sym typeface="+mn-ea"/>
              </a:rPr>
              <a:t>-</a:t>
            </a:r>
            <a:r>
              <a:rPr lang="zh-CN" altLang="en-US" sz="4000" b="1" dirty="0">
                <a:solidFill>
                  <a:srgbClr val="0070C0"/>
                </a:solidFill>
                <a:latin typeface="微软雅黑" panose="020B0503020204020204" charset="-122"/>
                <a:ea typeface="微软雅黑" panose="020B0503020204020204" charset="-122"/>
                <a:sym typeface="+mn-ea"/>
              </a:rPr>
              <a:t>质量</a:t>
            </a:r>
          </a:p>
        </p:txBody>
      </p:sp>
      <p:sp>
        <p:nvSpPr>
          <p:cNvPr id="7" name="矩形 6"/>
          <p:cNvSpPr/>
          <p:nvPr/>
        </p:nvSpPr>
        <p:spPr>
          <a:xfrm>
            <a:off x="-900608" y="1700808"/>
            <a:ext cx="4287999" cy="369332"/>
          </a:xfrm>
          <a:prstGeom prst="rect">
            <a:avLst/>
          </a:prstGeom>
        </p:spPr>
        <p:txBody>
          <a:bodyPr wrap="square">
            <a:spAutoFit/>
          </a:bodyPr>
          <a:lstStyle/>
          <a:p>
            <a:pPr algn="ctr"/>
            <a:r>
              <a:rPr lang="zh-CN" altLang="en-US" b="1" dirty="0">
                <a:solidFill>
                  <a:srgbClr val="FFFF00"/>
                </a:solidFill>
                <a:latin typeface="楷体_GB2312"/>
                <a:ea typeface="微软雅黑" panose="020B0503020204020204" charset="-122"/>
              </a:rPr>
              <a:t>国际千克原器</a:t>
            </a:r>
            <a:endParaRPr lang="zh-CN" altLang="en-US" b="1" dirty="0">
              <a:solidFill>
                <a:srgbClr val="FFFF00"/>
              </a:solidFill>
              <a:latin typeface="楷体_GB2312"/>
            </a:endParaRPr>
          </a:p>
        </p:txBody>
      </p:sp>
      <p:sp>
        <p:nvSpPr>
          <p:cNvPr id="10" name="矩形 9"/>
          <p:cNvSpPr/>
          <p:nvPr/>
        </p:nvSpPr>
        <p:spPr>
          <a:xfrm>
            <a:off x="4309463" y="6444044"/>
            <a:ext cx="4287999" cy="369332"/>
          </a:xfrm>
          <a:prstGeom prst="rect">
            <a:avLst/>
          </a:prstGeom>
        </p:spPr>
        <p:txBody>
          <a:bodyPr wrap="square">
            <a:spAutoFit/>
          </a:bodyPr>
          <a:lstStyle/>
          <a:p>
            <a:pPr algn="ctr"/>
            <a:r>
              <a:rPr lang="zh-CN" altLang="en-US" b="1" dirty="0">
                <a:solidFill>
                  <a:srgbClr val="FFFF00"/>
                </a:solidFill>
                <a:latin typeface="楷体_GB2312"/>
                <a:ea typeface="微软雅黑" panose="020B0503020204020204" charset="-122"/>
              </a:rPr>
              <a:t>瓦特天平</a:t>
            </a:r>
            <a:endParaRPr lang="zh-CN" altLang="en-US" b="1" dirty="0">
              <a:solidFill>
                <a:srgbClr val="FFFF00"/>
              </a:solidFill>
              <a:latin typeface="楷体_GB231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012" y="3886522"/>
            <a:ext cx="5372100" cy="285750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745" y="1700809"/>
            <a:ext cx="3312368" cy="2185714"/>
          </a:xfrm>
          <a:prstGeom prst="rect">
            <a:avLst/>
          </a:prstGeom>
        </p:spPr>
      </p:pic>
      <p:sp>
        <p:nvSpPr>
          <p:cNvPr id="12" name="矩形 11"/>
          <p:cNvSpPr/>
          <p:nvPr/>
        </p:nvSpPr>
        <p:spPr>
          <a:xfrm>
            <a:off x="2362780" y="2852936"/>
            <a:ext cx="3339376" cy="369332"/>
          </a:xfrm>
          <a:prstGeom prst="rect">
            <a:avLst/>
          </a:prstGeom>
        </p:spPr>
        <p:txBody>
          <a:bodyPr wrap="none">
            <a:spAutoFit/>
          </a:bodyPr>
          <a:lstStyle/>
          <a:p>
            <a:r>
              <a:rPr lang="zh-CN" altLang="en-US" b="1" dirty="0">
                <a:solidFill>
                  <a:srgbClr val="FF0000"/>
                </a:solidFill>
                <a:latin typeface="楷体_GB2312"/>
                <a:ea typeface="微软雅黑" panose="020B0503020204020204" charset="-122"/>
              </a:rPr>
              <a:t>其它副原器相对大</a:t>
            </a:r>
            <a:r>
              <a:rPr lang="en-US" altLang="zh-CN" b="1" dirty="0">
                <a:solidFill>
                  <a:srgbClr val="FF0000"/>
                </a:solidFill>
                <a:latin typeface="楷体_GB2312"/>
                <a:ea typeface="微软雅黑" panose="020B0503020204020204" charset="-122"/>
              </a:rPr>
              <a:t>K</a:t>
            </a:r>
            <a:r>
              <a:rPr lang="zh-CN" altLang="en-US" b="1" dirty="0">
                <a:solidFill>
                  <a:srgbClr val="FF0000"/>
                </a:solidFill>
                <a:latin typeface="楷体_GB2312"/>
                <a:ea typeface="微软雅黑" panose="020B0503020204020204" charset="-122"/>
              </a:rPr>
              <a:t>的重量变化</a:t>
            </a:r>
          </a:p>
        </p:txBody>
      </p:sp>
      <p:sp>
        <p:nvSpPr>
          <p:cNvPr id="2" name="文本框 1"/>
          <p:cNvSpPr txBox="1"/>
          <p:nvPr/>
        </p:nvSpPr>
        <p:spPr>
          <a:xfrm>
            <a:off x="6033552" y="1624606"/>
            <a:ext cx="2719014" cy="707886"/>
          </a:xfrm>
          <a:prstGeom prst="rect">
            <a:avLst/>
          </a:prstGeom>
          <a:noFill/>
          <a:ln>
            <a:solidFill>
              <a:srgbClr val="C00000"/>
            </a:solidFill>
            <a:prstDash val="dashDot"/>
          </a:ln>
        </p:spPr>
        <p:txBody>
          <a:bodyPr wrap="none" rtlCol="0">
            <a:spAutoFit/>
          </a:bodyPr>
          <a:lstStyle/>
          <a:p>
            <a:r>
              <a:rPr lang="en-US" altLang="zh-CN" sz="2000" dirty="0"/>
              <a:t>m</a:t>
            </a:r>
            <a:r>
              <a:rPr lang="zh-CN" altLang="en-US" sz="2000" dirty="0"/>
              <a:t>∝</a:t>
            </a:r>
            <a:r>
              <a:rPr lang="en-US" altLang="zh-CN" sz="2000" dirty="0"/>
              <a:t>h</a:t>
            </a:r>
          </a:p>
          <a:p>
            <a:r>
              <a:rPr lang="en-US" altLang="zh-CN" sz="2000" dirty="0"/>
              <a:t>h=6.62607015</a:t>
            </a:r>
            <a:r>
              <a:rPr lang="zh-CN" altLang="en-US" sz="2000" dirty="0"/>
              <a:t>*</a:t>
            </a:r>
            <a:r>
              <a:rPr lang="en-US" altLang="zh-CN" sz="2000" dirty="0"/>
              <a:t>10</a:t>
            </a:r>
            <a:r>
              <a:rPr lang="en-US" altLang="zh-CN" sz="2000" baseline="30000" dirty="0"/>
              <a:t>-34</a:t>
            </a:r>
            <a:r>
              <a:rPr lang="en-US" altLang="zh-CN" sz="2000" dirty="0"/>
              <a:t>Js</a:t>
            </a:r>
            <a:endParaRPr lang="zh-CN" altLang="en-US" sz="2000" dirty="0"/>
          </a:p>
        </p:txBody>
      </p:sp>
      <p:sp>
        <p:nvSpPr>
          <p:cNvPr id="4" name="文本框 3"/>
          <p:cNvSpPr txBox="1"/>
          <p:nvPr/>
        </p:nvSpPr>
        <p:spPr>
          <a:xfrm>
            <a:off x="208011" y="1259468"/>
            <a:ext cx="3017520" cy="398780"/>
          </a:xfrm>
          <a:prstGeom prst="rect">
            <a:avLst/>
          </a:prstGeom>
          <a:noFill/>
        </p:spPr>
        <p:txBody>
          <a:bodyPr wrap="none" rtlCol="0">
            <a:spAutoFit/>
          </a:bodyPr>
          <a:lstStyle/>
          <a:p>
            <a:r>
              <a:rPr lang="en-US" altLang="zh-CN" sz="2000" b="1" dirty="0"/>
              <a:t>4</a:t>
            </a:r>
            <a:r>
              <a:rPr lang="en-US" altLang="zh-CN" sz="2000" b="1" dirty="0">
                <a:latin typeface="宋体" panose="02010600030101010101" pitchFamily="2" charset="-122"/>
                <a:cs typeface="Arial" panose="020B0604020202020204" pitchFamily="34" charset="0"/>
              </a:rPr>
              <a:t>℃</a:t>
            </a:r>
            <a:r>
              <a:rPr lang="zh-CN" altLang="en-US" sz="2000" b="1" dirty="0">
                <a:cs typeface="Arial" panose="020B0604020202020204" pitchFamily="34" charset="0"/>
              </a:rPr>
              <a:t>时</a:t>
            </a:r>
            <a:r>
              <a:rPr lang="en-US" altLang="zh-CN" sz="2000" b="1" dirty="0">
                <a:cs typeface="Arial" panose="020B0604020202020204" pitchFamily="34" charset="0"/>
              </a:rPr>
              <a:t>1</a:t>
            </a:r>
            <a:r>
              <a:rPr lang="zh-CN" altLang="en-US" sz="2000" b="1" dirty="0">
                <a:cs typeface="Arial" panose="020B0604020202020204" pitchFamily="34" charset="0"/>
              </a:rPr>
              <a:t>立方分米水的质量</a:t>
            </a:r>
            <a:endParaRPr lang="zh-CN" altLang="en-US" sz="2000" b="1" dirty="0"/>
          </a:p>
        </p:txBody>
      </p:sp>
      <p:pic>
        <p:nvPicPr>
          <p:cNvPr id="9" name="图片 8"/>
          <p:cNvPicPr>
            <a:picLocks noChangeAspect="1"/>
          </p:cNvPicPr>
          <p:nvPr/>
        </p:nvPicPr>
        <p:blipFill>
          <a:blip r:embed="rId6"/>
          <a:stretch>
            <a:fillRect/>
          </a:stretch>
        </p:blipFill>
        <p:spPr>
          <a:xfrm>
            <a:off x="2315112" y="2430180"/>
            <a:ext cx="3254135" cy="4366853"/>
          </a:xfrm>
          <a:prstGeom prst="rect">
            <a:avLst/>
          </a:prstGeom>
        </p:spPr>
      </p:pic>
      <p:sp>
        <p:nvSpPr>
          <p:cNvPr id="13" name="矩形 12"/>
          <p:cNvSpPr/>
          <p:nvPr/>
        </p:nvSpPr>
        <p:spPr>
          <a:xfrm>
            <a:off x="2267744" y="6425373"/>
            <a:ext cx="4287999" cy="369332"/>
          </a:xfrm>
          <a:prstGeom prst="rect">
            <a:avLst/>
          </a:prstGeom>
        </p:spPr>
        <p:txBody>
          <a:bodyPr wrap="square">
            <a:spAutoFit/>
          </a:bodyPr>
          <a:lstStyle/>
          <a:p>
            <a:r>
              <a:rPr lang="zh-CN" altLang="en-US" b="1" dirty="0">
                <a:solidFill>
                  <a:srgbClr val="FFFF00"/>
                </a:solidFill>
                <a:latin typeface="楷体_GB2312"/>
                <a:ea typeface="微软雅黑" panose="020B0503020204020204" charset="-122"/>
              </a:rPr>
              <a:t>中国计量大学物理实验竞赛作品</a:t>
            </a:r>
            <a:endParaRPr lang="zh-CN" altLang="en-US" b="1" dirty="0">
              <a:solidFill>
                <a:srgbClr val="FFFF00"/>
              </a:solidFill>
              <a:latin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国际单位制变迁"/>
          <p:cNvPicPr>
            <a:picLocks noChangeAspect="1"/>
          </p:cNvPicPr>
          <p:nvPr>
            <p:custDataLst>
              <p:tags r:id="rId1"/>
            </p:custDataLst>
          </p:nvPr>
        </p:nvPicPr>
        <p:blipFill>
          <a:blip r:embed="rId3"/>
          <a:stretch>
            <a:fillRect/>
          </a:stretch>
        </p:blipFill>
        <p:spPr>
          <a:xfrm>
            <a:off x="56515" y="1251585"/>
            <a:ext cx="9011920" cy="5520055"/>
          </a:xfrm>
          <a:prstGeom prst="rect">
            <a:avLst/>
          </a:prstGeom>
        </p:spPr>
      </p:pic>
      <p:sp>
        <p:nvSpPr>
          <p:cNvPr id="5" name="标题 5121"/>
          <p:cNvSpPr>
            <a:spLocks noGrp="1"/>
          </p:cNvSpPr>
          <p:nvPr>
            <p:ph type="title"/>
          </p:nvPr>
        </p:nvSpPr>
        <p:spPr>
          <a:xfrm>
            <a:off x="41910" y="260350"/>
            <a:ext cx="6433185" cy="682625"/>
          </a:xfrm>
          <a:noFill/>
          <a:ln>
            <a:noFill/>
          </a:ln>
        </p:spPr>
        <p:txBody>
          <a:bodyPr lIns="90170" tIns="46990" rIns="90170" bIns="46990" anchor="t"/>
          <a:lstStyle/>
          <a:p>
            <a:pPr algn="l"/>
            <a:r>
              <a:rPr lang="zh-CN" altLang="en-US" sz="4000" b="1" dirty="0">
                <a:solidFill>
                  <a:srgbClr val="0070C0"/>
                </a:solidFill>
                <a:latin typeface="微软雅黑" panose="020B0503020204020204" charset="-122"/>
                <a:ea typeface="微软雅黑" panose="020B0503020204020204" charset="-122"/>
                <a:sym typeface="+mn-ea"/>
              </a:rPr>
              <a:t>计量量子化</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nvSpPr>
        <p:spPr>
          <a:xfrm>
            <a:off x="241935" y="1494473"/>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rgbClr val="009DD9"/>
                </a:solidFill>
                <a:latin typeface="Verdana" panose="020B0604030504040204" pitchFamily="34" charset="0"/>
                <a:ea typeface="微软雅黑" panose="020B0503020204020204" charset="-122"/>
                <a:cs typeface="+mn-ea"/>
              </a:defRPr>
            </a:lvl1pPr>
            <a:lvl2pPr algn="l" rtl="0" eaLnBrk="0" fontAlgn="base" hangingPunct="0">
              <a:spcBef>
                <a:spcPct val="0"/>
              </a:spcBef>
              <a:spcAft>
                <a:spcPct val="0"/>
              </a:spcAft>
              <a:defRPr sz="3200">
                <a:solidFill>
                  <a:srgbClr val="009DD9"/>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rgbClr val="009DD9"/>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rgbClr val="009DD9"/>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rgbClr val="009DD9"/>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rgbClr val="009DD9"/>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rgbClr val="009DD9"/>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rgbClr val="009DD9"/>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rgbClr val="009DD9"/>
                </a:solidFill>
                <a:latin typeface="Verdana" panose="020B0604030504040204" pitchFamily="34" charset="0"/>
                <a:ea typeface="微软雅黑" panose="020B0503020204020204" charset="-122"/>
              </a:defRPr>
            </a:lvl9pPr>
          </a:lstStyle>
          <a:p>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 1.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直接测量与间接测量</a:t>
            </a:r>
            <a:r>
              <a:rPr lang="zh-CN" altLang="en-US" sz="2800" b="1" dirty="0"/>
              <a:t> </a:t>
            </a:r>
          </a:p>
        </p:txBody>
      </p:sp>
      <p:sp>
        <p:nvSpPr>
          <p:cNvPr id="69635" name="Rectangle 3"/>
          <p:cNvSpPr>
            <a:spLocks noGrp="1"/>
          </p:cNvSpPr>
          <p:nvPr/>
        </p:nvSpPr>
        <p:spPr>
          <a:xfrm>
            <a:off x="241935" y="2284095"/>
            <a:ext cx="8229600" cy="3377153"/>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Blip>
                <a:blip r:embed="rId2"/>
              </a:buBlip>
              <a:defRPr sz="2400">
                <a:solidFill>
                  <a:srgbClr val="009DD9"/>
                </a:solidFill>
                <a:latin typeface="Verdana" panose="020B0604030504040204" pitchFamily="34" charset="0"/>
                <a:ea typeface="微软雅黑" panose="020B0503020204020204" charset="-122"/>
                <a:cs typeface="+mn-ea"/>
              </a:defRPr>
            </a:lvl1pPr>
            <a:lvl2pPr marL="742950" indent="-285750" algn="l" rtl="0" eaLnBrk="0" fontAlgn="base" hangingPunct="0">
              <a:spcBef>
                <a:spcPct val="20000"/>
              </a:spcBef>
              <a:spcAft>
                <a:spcPct val="0"/>
              </a:spcAft>
              <a:buBlip>
                <a:blip r:embed="rId3"/>
              </a:buBlip>
              <a:defRPr sz="2000">
                <a:solidFill>
                  <a:srgbClr val="009DD9"/>
                </a:solidFill>
                <a:latin typeface="Verdana" panose="020B0604030504040204" pitchFamily="34" charset="0"/>
                <a:ea typeface="微软雅黑" panose="020B0503020204020204" charset="-122"/>
              </a:defRPr>
            </a:lvl2pPr>
            <a:lvl3pPr marL="1143000" indent="-228600" algn="l" rtl="0" eaLnBrk="0" fontAlgn="base" hangingPunct="0">
              <a:spcBef>
                <a:spcPct val="20000"/>
              </a:spcBef>
              <a:spcAft>
                <a:spcPct val="0"/>
              </a:spcAft>
              <a:buBlip>
                <a:blip r:embed="rId4"/>
              </a:buBlip>
              <a:defRPr sz="2400">
                <a:solidFill>
                  <a:srgbClr val="009DD9"/>
                </a:solidFill>
                <a:latin typeface="Verdana" panose="020B0604030504040204" pitchFamily="34" charset="0"/>
                <a:ea typeface="微软雅黑" panose="020B0503020204020204" charset="-122"/>
              </a:defRPr>
            </a:lvl3pPr>
            <a:lvl4pPr marL="1600200" indent="-228600" algn="l" rtl="0" eaLnBrk="0" fontAlgn="base" hangingPunct="0">
              <a:spcBef>
                <a:spcPct val="20000"/>
              </a:spcBef>
              <a:spcAft>
                <a:spcPct val="0"/>
              </a:spcAft>
              <a:buBlip>
                <a:blip r:embed="rId2"/>
              </a:buBlip>
              <a:defRPr sz="1600">
                <a:solidFill>
                  <a:srgbClr val="009DD9"/>
                </a:solidFill>
                <a:latin typeface="Verdana" panose="020B0604030504040204" pitchFamily="34" charset="0"/>
                <a:ea typeface="微软雅黑" panose="020B0503020204020204" charset="-122"/>
              </a:defRPr>
            </a:lvl4pPr>
            <a:lvl5pPr marL="2057400" indent="-228600" algn="l" rtl="0" eaLnBrk="0" fontAlgn="base" hangingPunct="0">
              <a:spcBef>
                <a:spcPct val="20000"/>
              </a:spcBef>
              <a:spcAft>
                <a:spcPct val="0"/>
              </a:spcAft>
              <a:buBlip>
                <a:blip r:embed="rId3"/>
              </a:buBlip>
              <a:defRPr sz="1600">
                <a:solidFill>
                  <a:srgbClr val="009DD9"/>
                </a:solidFill>
                <a:latin typeface="Verdana" panose="020B0604030504040204" pitchFamily="34" charset="0"/>
                <a:ea typeface="微软雅黑" panose="020B0503020204020204" charset="-122"/>
              </a:defRPr>
            </a:lvl5pPr>
            <a:lvl6pPr marL="2514600" indent="-228600" algn="l" rtl="0" eaLnBrk="0" fontAlgn="base" hangingPunct="0">
              <a:spcBef>
                <a:spcPct val="20000"/>
              </a:spcBef>
              <a:spcAft>
                <a:spcPct val="0"/>
              </a:spcAft>
              <a:buBlip>
                <a:blip r:embed="rId3"/>
              </a:buBlip>
              <a:defRPr sz="1600">
                <a:solidFill>
                  <a:srgbClr val="009DD9"/>
                </a:solidFill>
                <a:latin typeface="Verdana" panose="020B0604030504040204" pitchFamily="34" charset="0"/>
                <a:ea typeface="微软雅黑" panose="020B0503020204020204" charset="-122"/>
              </a:defRPr>
            </a:lvl6pPr>
            <a:lvl7pPr marL="2971800" indent="-228600" algn="l" rtl="0" eaLnBrk="0" fontAlgn="base" hangingPunct="0">
              <a:spcBef>
                <a:spcPct val="20000"/>
              </a:spcBef>
              <a:spcAft>
                <a:spcPct val="0"/>
              </a:spcAft>
              <a:buBlip>
                <a:blip r:embed="rId3"/>
              </a:buBlip>
              <a:defRPr sz="1600">
                <a:solidFill>
                  <a:srgbClr val="009DD9"/>
                </a:solidFill>
                <a:latin typeface="Verdana" panose="020B0604030504040204" pitchFamily="34" charset="0"/>
                <a:ea typeface="微软雅黑" panose="020B0503020204020204" charset="-122"/>
              </a:defRPr>
            </a:lvl7pPr>
            <a:lvl8pPr marL="3429000" indent="-228600" algn="l" rtl="0" eaLnBrk="0" fontAlgn="base" hangingPunct="0">
              <a:spcBef>
                <a:spcPct val="20000"/>
              </a:spcBef>
              <a:spcAft>
                <a:spcPct val="0"/>
              </a:spcAft>
              <a:buBlip>
                <a:blip r:embed="rId3"/>
              </a:buBlip>
              <a:defRPr sz="1600">
                <a:solidFill>
                  <a:srgbClr val="009DD9"/>
                </a:solidFill>
                <a:latin typeface="Verdana" panose="020B0604030504040204" pitchFamily="34" charset="0"/>
                <a:ea typeface="微软雅黑" panose="020B0503020204020204" charset="-122"/>
              </a:defRPr>
            </a:lvl8pPr>
            <a:lvl9pPr marL="3886200" indent="-228600" algn="l" rtl="0" eaLnBrk="0" fontAlgn="base" hangingPunct="0">
              <a:spcBef>
                <a:spcPct val="20000"/>
              </a:spcBef>
              <a:spcAft>
                <a:spcPct val="0"/>
              </a:spcAft>
              <a:buBlip>
                <a:blip r:embed="rId3"/>
              </a:buBlip>
              <a:defRPr sz="1600">
                <a:solidFill>
                  <a:srgbClr val="009DD9"/>
                </a:solidFill>
                <a:latin typeface="Verdana" panose="020B0604030504040204" pitchFamily="34" charset="0"/>
                <a:ea typeface="微软雅黑" panose="020B0503020204020204" charset="-122"/>
              </a:defRPr>
            </a:lvl9pPr>
          </a:lstStyle>
          <a:p>
            <a:pPr>
              <a:lnSpc>
                <a:spcPct val="150000"/>
              </a:lnSpc>
              <a:buSzPct val="70000"/>
              <a:buFont typeface="Wingdings" panose="05000000000000000000" pitchFamily="2" charset="2"/>
              <a:buBlip>
                <a:blip r:embed="rId2"/>
              </a:buBlip>
            </a:pPr>
            <a:r>
              <a:rPr lang="zh-CN" altLang="en-US" b="1" dirty="0">
                <a:solidFill>
                  <a:srgbClr val="000000"/>
                </a:solidFill>
                <a:latin typeface="楷体_GB2312" panose="02010609030101010101" charset="-122"/>
                <a:ea typeface="楷体_GB2312" panose="02010609030101010101" charset="-122"/>
                <a:cs typeface="楷体_GB2312" panose="02010609030101010101" charset="-122"/>
              </a:rPr>
              <a:t>凡是可以直接用计量仪器和测量量进行比较，便可获得测量结果的，该测量属于</a:t>
            </a:r>
            <a:r>
              <a:rPr lang="zh-CN" altLang="en-US" b="1" dirty="0">
                <a:latin typeface="楷体_GB2312" panose="02010609030101010101" charset="-122"/>
                <a:ea typeface="楷体_GB2312" panose="02010609030101010101" charset="-122"/>
                <a:cs typeface="楷体_GB2312" panose="02010609030101010101" charset="-122"/>
              </a:rPr>
              <a:t>直接测量</a:t>
            </a:r>
            <a:r>
              <a:rPr lang="zh-CN" altLang="en-US" b="1" dirty="0">
                <a:solidFill>
                  <a:srgbClr val="000000"/>
                </a:solidFill>
                <a:latin typeface="楷体_GB2312" panose="02010609030101010101" charset="-122"/>
                <a:ea typeface="楷体_GB2312" panose="02010609030101010101" charset="-122"/>
                <a:cs typeface="楷体_GB2312" panose="02010609030101010101" charset="-122"/>
              </a:rPr>
              <a:t>。</a:t>
            </a:r>
          </a:p>
          <a:p>
            <a:pPr>
              <a:lnSpc>
                <a:spcPct val="150000"/>
              </a:lnSpc>
              <a:buSzPct val="70000"/>
              <a:buFont typeface="Wingdings" panose="05000000000000000000" pitchFamily="2" charset="2"/>
              <a:buNone/>
            </a:pPr>
            <a:r>
              <a:rPr lang="zh-CN" altLang="en-US" sz="2000" b="1" dirty="0">
                <a:solidFill>
                  <a:srgbClr val="FF33CC"/>
                </a:solidFill>
                <a:latin typeface="楷体_GB2312" panose="02010609030101010101" charset="-122"/>
                <a:ea typeface="楷体_GB2312" panose="02010609030101010101" charset="-122"/>
                <a:cs typeface="楷体_GB2312" panose="02010609030101010101" charset="-122"/>
              </a:rPr>
              <a:t>如：米尺测长度、温度计测温度</a:t>
            </a:r>
            <a:r>
              <a:rPr lang="zh-CN" altLang="zh-CN" sz="2000" b="1" dirty="0">
                <a:solidFill>
                  <a:srgbClr val="FF33CC"/>
                </a:solidFill>
                <a:latin typeface="楷体_GB2312" panose="02010609030101010101" charset="-122"/>
                <a:ea typeface="楷体_GB2312" panose="02010609030101010101" charset="-122"/>
                <a:cs typeface="楷体_GB2312" panose="02010609030101010101" charset="-122"/>
              </a:rPr>
              <a:t>......</a:t>
            </a:r>
          </a:p>
          <a:p>
            <a:pPr>
              <a:lnSpc>
                <a:spcPct val="150000"/>
              </a:lnSpc>
              <a:buSzPct val="70000"/>
              <a:buFont typeface="Wingdings" panose="05000000000000000000" pitchFamily="2" charset="2"/>
              <a:buBlip>
                <a:blip r:embed="rId2"/>
              </a:buBlip>
            </a:pPr>
            <a:r>
              <a:rPr lang="zh-CN" altLang="en-US" b="1" dirty="0">
                <a:solidFill>
                  <a:srgbClr val="000000"/>
                </a:solidFill>
                <a:latin typeface="楷体_GB2312" panose="02010609030101010101" charset="-122"/>
                <a:ea typeface="楷体_GB2312" panose="02010609030101010101" charset="-122"/>
                <a:cs typeface="楷体_GB2312" panose="02010609030101010101" charset="-122"/>
              </a:rPr>
              <a:t>凡是通过与被测量有函数关系的其他量，才得到被测量量值的测量，称为</a:t>
            </a:r>
            <a:r>
              <a:rPr lang="zh-CN" altLang="en-US" b="1" dirty="0">
                <a:latin typeface="楷体_GB2312" panose="02010609030101010101" charset="-122"/>
                <a:ea typeface="楷体_GB2312" panose="02010609030101010101" charset="-122"/>
                <a:cs typeface="楷体_GB2312" panose="02010609030101010101" charset="-122"/>
              </a:rPr>
              <a:t>间接测量</a:t>
            </a:r>
            <a:r>
              <a:rPr lang="zh-CN" altLang="en-US" b="1" dirty="0">
                <a:solidFill>
                  <a:srgbClr val="000000"/>
                </a:solidFill>
                <a:latin typeface="楷体_GB2312" panose="02010609030101010101" charset="-122"/>
                <a:ea typeface="楷体_GB2312" panose="02010609030101010101" charset="-122"/>
                <a:cs typeface="楷体_GB2312" panose="02010609030101010101" charset="-122"/>
              </a:rPr>
              <a:t>。</a:t>
            </a:r>
          </a:p>
          <a:p>
            <a:pPr>
              <a:lnSpc>
                <a:spcPct val="150000"/>
              </a:lnSpc>
              <a:buSzPct val="70000"/>
              <a:buFont typeface="Wingdings" panose="05000000000000000000" pitchFamily="2" charset="2"/>
              <a:buNone/>
            </a:pPr>
            <a:r>
              <a:rPr lang="zh-CN" altLang="en-US" sz="2000" b="1" dirty="0">
                <a:solidFill>
                  <a:srgbClr val="FF00FF"/>
                </a:solidFill>
                <a:latin typeface="楷体_GB2312" panose="02010609030101010101" charset="-122"/>
                <a:ea typeface="楷体_GB2312" panose="02010609030101010101" charset="-122"/>
                <a:cs typeface="楷体_GB2312" panose="02010609030101010101" charset="-122"/>
              </a:rPr>
              <a:t>如：单摆测重力加速度</a:t>
            </a:r>
            <a:r>
              <a:rPr lang="zh-CN" altLang="zh-CN" sz="2000" b="1" dirty="0">
                <a:solidFill>
                  <a:srgbClr val="FF00FF"/>
                </a:solidFill>
                <a:latin typeface="楷体_GB2312" panose="02010609030101010101" charset="-122"/>
                <a:ea typeface="楷体_GB2312" panose="02010609030101010101" charset="-122"/>
                <a:cs typeface="楷体_GB2312" panose="02010609030101010101" charset="-122"/>
              </a:rPr>
              <a:t>......</a:t>
            </a:r>
          </a:p>
        </p:txBody>
      </p:sp>
      <p:sp>
        <p:nvSpPr>
          <p:cNvPr id="69636" name="AutoShape 4"/>
          <p:cNvSpPr/>
          <p:nvPr/>
        </p:nvSpPr>
        <p:spPr>
          <a:xfrm>
            <a:off x="2498331" y="5517232"/>
            <a:ext cx="395183" cy="430307"/>
          </a:xfrm>
          <a:prstGeom prst="triangle">
            <a:avLst>
              <a:gd name="adj" fmla="val 50000"/>
            </a:avLst>
          </a:prstGeom>
          <a:solidFill>
            <a:srgbClr val="FFCD34"/>
          </a:solidFill>
          <a:ln w="9525">
            <a:noFill/>
          </a:ln>
        </p:spPr>
        <p:txBody>
          <a:bodyPr wrap="none" anchor="ctr"/>
          <a:lstStyle/>
          <a:p>
            <a:endParaRPr lang="zh-CN" altLang="zh-CN" dirty="0">
              <a:latin typeface="Arial" panose="020B0604020202020204" pitchFamily="34" charset="0"/>
            </a:endParaRPr>
          </a:p>
        </p:txBody>
      </p:sp>
      <p:sp>
        <p:nvSpPr>
          <p:cNvPr id="69637" name="AutoShape 5"/>
          <p:cNvSpPr/>
          <p:nvPr/>
        </p:nvSpPr>
        <p:spPr>
          <a:xfrm>
            <a:off x="19608" y="5805264"/>
            <a:ext cx="9102090" cy="936104"/>
          </a:xfrm>
          <a:prstGeom prst="flowChartAlternateProcess">
            <a:avLst/>
          </a:prstGeom>
          <a:solidFill>
            <a:srgbClr val="FFCD34"/>
          </a:solidFill>
          <a:ln w="9525">
            <a:noFill/>
          </a:ln>
        </p:spPr>
        <p:txBody>
          <a:bodyPr wrap="none" anchor="ctr"/>
          <a:lstStyle/>
          <a:p>
            <a:pPr marL="706755">
              <a:lnSpc>
                <a:spcPct val="150000"/>
              </a:lnSpc>
              <a:buFont typeface="Arial" panose="020B0604020202020204" pitchFamily="34" charset="0"/>
              <a:buAutoNum type="arabicPeriod"/>
            </a:pPr>
            <a:r>
              <a:rPr lang="zh-CN" altLang="en-US" b="1" dirty="0">
                <a:latin typeface="楷体_GB2312" panose="02010609030101010101" charset="-122"/>
                <a:ea typeface="楷体_GB2312" panose="02010609030101010101" charset="-122"/>
                <a:cs typeface="楷体_GB2312" panose="02010609030101010101" charset="-122"/>
              </a:rPr>
              <a:t>直接测量是间接测量的基础。</a:t>
            </a:r>
          </a:p>
          <a:p>
            <a:pPr marL="706755">
              <a:lnSpc>
                <a:spcPct val="150000"/>
              </a:lnSpc>
              <a:buAutoNum type="arabicPeriod"/>
            </a:pPr>
            <a:r>
              <a:rPr lang="zh-CN" altLang="en-US" b="1" dirty="0">
                <a:latin typeface="楷体_GB2312" panose="02010609030101010101" charset="-122"/>
                <a:ea typeface="楷体_GB2312" panose="02010609030101010101" charset="-122"/>
                <a:cs typeface="楷体_GB2312" panose="02010609030101010101" charset="-122"/>
              </a:rPr>
              <a:t>直接测量与间接测量是相对的。（电能</a:t>
            </a:r>
            <a:r>
              <a:rPr lang="en-US" altLang="zh-CN" b="1" dirty="0">
                <a:latin typeface="楷体_GB2312" panose="02010609030101010101" charset="-122"/>
                <a:ea typeface="楷体_GB2312" panose="02010609030101010101" charset="-122"/>
                <a:cs typeface="楷体_GB2312" panose="02010609030101010101" charset="-122"/>
              </a:rPr>
              <a:t>-</a:t>
            </a:r>
            <a:r>
              <a:rPr lang="zh-CN" altLang="en-US" b="1" dirty="0">
                <a:latin typeface="楷体_GB2312" panose="02010609030101010101" charset="-122"/>
                <a:ea typeface="楷体_GB2312" panose="02010609030101010101" charset="-122"/>
                <a:cs typeface="楷体_GB2312" panose="02010609030101010101" charset="-122"/>
              </a:rPr>
              <a:t>电度表</a:t>
            </a:r>
            <a:r>
              <a:rPr lang="en-US" altLang="zh-CN" b="1" dirty="0">
                <a:latin typeface="楷体_GB2312" panose="02010609030101010101" charset="-122"/>
                <a:ea typeface="楷体_GB2312" panose="02010609030101010101" charset="-122"/>
                <a:cs typeface="楷体_GB2312" panose="02010609030101010101" charset="-122"/>
              </a:rPr>
              <a:t>,</a:t>
            </a:r>
            <a:r>
              <a:rPr lang="zh-CN" altLang="en-US" b="1" dirty="0">
                <a:latin typeface="楷体_GB2312" panose="02010609030101010101" charset="-122"/>
                <a:ea typeface="楷体_GB2312" panose="02010609030101010101" charset="-122"/>
                <a:cs typeface="楷体_GB2312" panose="02010609030101010101" charset="-122"/>
              </a:rPr>
              <a:t>密度</a:t>
            </a:r>
            <a:r>
              <a:rPr lang="en-US" altLang="zh-CN" b="1" dirty="0">
                <a:latin typeface="楷体_GB2312" panose="02010609030101010101" charset="-122"/>
                <a:ea typeface="楷体_GB2312" panose="02010609030101010101" charset="-122"/>
                <a:cs typeface="楷体_GB2312" panose="02010609030101010101" charset="-122"/>
              </a:rPr>
              <a:t>-</a:t>
            </a:r>
            <a:r>
              <a:rPr lang="zh-CN" altLang="en-US" b="1" dirty="0">
                <a:latin typeface="楷体_GB2312" panose="02010609030101010101" charset="-122"/>
                <a:ea typeface="楷体_GB2312" panose="02010609030101010101" charset="-122"/>
                <a:cs typeface="楷体_GB2312" panose="02010609030101010101" charset="-122"/>
              </a:rPr>
              <a:t>密度计，速度</a:t>
            </a:r>
            <a:r>
              <a:rPr lang="en-US" altLang="zh-CN" b="1" dirty="0">
                <a:latin typeface="楷体_GB2312" panose="02010609030101010101" charset="-122"/>
                <a:ea typeface="楷体_GB2312" panose="02010609030101010101" charset="-122"/>
                <a:cs typeface="楷体_GB2312" panose="02010609030101010101" charset="-122"/>
              </a:rPr>
              <a:t>-</a:t>
            </a:r>
            <a:r>
              <a:rPr lang="zh-CN" altLang="en-US" b="1" dirty="0">
                <a:latin typeface="楷体_GB2312" panose="02010609030101010101" charset="-122"/>
                <a:ea typeface="楷体_GB2312" panose="02010609030101010101" charset="-122"/>
                <a:cs typeface="楷体_GB2312" panose="02010609030101010101" charset="-122"/>
              </a:rPr>
              <a:t>速率表</a:t>
            </a:r>
            <a:r>
              <a:rPr lang="en-US" altLang="zh-CN" b="1" dirty="0">
                <a:latin typeface="楷体_GB2312" panose="02010609030101010101" charset="-122"/>
                <a:ea typeface="楷体_GB2312" panose="02010609030101010101" charset="-122"/>
                <a:cs typeface="楷体_GB2312" panose="02010609030101010101" charset="-122"/>
              </a:rPr>
              <a:t>…</a:t>
            </a:r>
            <a:r>
              <a:rPr lang="zh-CN" altLang="en-US" b="1" dirty="0">
                <a:latin typeface="楷体_GB2312" panose="02010609030101010101" charset="-122"/>
                <a:ea typeface="楷体_GB2312" panose="02010609030101010101" charset="-122"/>
                <a:cs typeface="楷体_GB2312" panose="02010609030101010101" charset="-122"/>
              </a:rPr>
              <a:t>）</a:t>
            </a:r>
          </a:p>
        </p:txBody>
      </p:sp>
      <p:sp>
        <p:nvSpPr>
          <p:cNvPr id="69638" name="Text Box 6"/>
          <p:cNvSpPr txBox="1"/>
          <p:nvPr/>
        </p:nvSpPr>
        <p:spPr>
          <a:xfrm>
            <a:off x="23419" y="5836489"/>
            <a:ext cx="515937" cy="581025"/>
          </a:xfrm>
          <a:prstGeom prst="rect">
            <a:avLst/>
          </a:prstGeom>
          <a:noFill/>
          <a:ln w="9525">
            <a:noFill/>
          </a:ln>
        </p:spPr>
        <p:txBody>
          <a:bodyPr>
            <a:spAutoFit/>
          </a:bodyPr>
          <a:lstStyle/>
          <a:p>
            <a:r>
              <a:rPr lang="zh-CN" altLang="zh-CN" sz="3200" b="1" dirty="0">
                <a:solidFill>
                  <a:srgbClr val="FF0000"/>
                </a:solidFill>
                <a:latin typeface="Arial" panose="020B0604020202020204" pitchFamily="34" charset="0"/>
                <a:sym typeface="Webdings" panose="05030102010509060703" pitchFamily="18" charset="2"/>
              </a:rPr>
              <a:t></a:t>
            </a:r>
          </a:p>
        </p:txBody>
      </p:sp>
      <p:sp>
        <p:nvSpPr>
          <p:cNvPr id="3073" name="标题 5121"/>
          <p:cNvSpPr>
            <a:spLocks noGrp="1"/>
          </p:cNvSpPr>
          <p:nvPr>
            <p:ph type="title"/>
          </p:nvPr>
        </p:nvSpPr>
        <p:spPr>
          <a:xfrm>
            <a:off x="41910" y="260350"/>
            <a:ext cx="6433185" cy="682625"/>
          </a:xfrm>
          <a:noFill/>
          <a:ln>
            <a:noFill/>
          </a:ln>
        </p:spPr>
        <p:txBody>
          <a:bodyPr lIns="90170" tIns="46990" rIns="90170" bIns="46990" anchor="t"/>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3" name="文本框 2"/>
          <p:cNvSpPr txBox="1"/>
          <p:nvPr/>
        </p:nvSpPr>
        <p:spPr>
          <a:xfrm>
            <a:off x="241935" y="1126490"/>
            <a:ext cx="5229225" cy="583565"/>
          </a:xfrm>
          <a:prstGeom prst="rect">
            <a:avLst/>
          </a:prstGeom>
          <a:noFill/>
        </p:spPr>
        <p:txBody>
          <a:bodyPr wrap="square" rtlCol="0" anchor="t">
            <a:spAutoFit/>
          </a:bodyPr>
          <a:lstStyle/>
          <a:p>
            <a:r>
              <a:rPr lang="zh-CN" altLang="en-US" sz="3200" dirty="0">
                <a:solidFill>
                  <a:srgbClr val="00B0F0"/>
                </a:solidFill>
                <a:latin typeface="黑体" panose="02010609060101010101" pitchFamily="2" charset="-122"/>
                <a:ea typeface="黑体" panose="02010609060101010101" pitchFamily="2" charset="-122"/>
                <a:sym typeface="+mn-ea"/>
              </a:rPr>
              <a:t>一、物理测量的基本概念</a:t>
            </a:r>
          </a:p>
        </p:txBody>
      </p:sp>
      <p:sp>
        <p:nvSpPr>
          <p:cNvPr id="2" name="左大括号 1"/>
          <p:cNvSpPr/>
          <p:nvPr/>
        </p:nvSpPr>
        <p:spPr>
          <a:xfrm>
            <a:off x="5580112" y="1150620"/>
            <a:ext cx="432048" cy="1293678"/>
          </a:xfrm>
          <a:prstGeom prst="leftBrace">
            <a:avLst/>
          </a:prstGeom>
          <a:ln w="25400">
            <a:solidFill>
              <a:srgbClr val="3241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ln w="38100">
                <a:solidFill>
                  <a:schemeClr val="tx1"/>
                </a:solidFill>
              </a:ln>
            </a:endParaRPr>
          </a:p>
        </p:txBody>
      </p:sp>
      <p:sp>
        <p:nvSpPr>
          <p:cNvPr id="4" name="文本框 3"/>
          <p:cNvSpPr txBox="1"/>
          <p:nvPr/>
        </p:nvSpPr>
        <p:spPr>
          <a:xfrm>
            <a:off x="5957615" y="1031755"/>
            <a:ext cx="646331" cy="1477328"/>
          </a:xfrm>
          <a:prstGeom prst="rect">
            <a:avLst/>
          </a:prstGeom>
          <a:noFill/>
        </p:spPr>
        <p:txBody>
          <a:bodyPr wrap="none" rtlCol="0">
            <a:spAutoFit/>
          </a:bodyPr>
          <a:lstStyle/>
          <a:p>
            <a:r>
              <a:rPr lang="zh-CN" altLang="en-US" dirty="0"/>
              <a:t>人</a:t>
            </a:r>
            <a:endParaRPr lang="en-US" altLang="zh-CN" dirty="0"/>
          </a:p>
          <a:p>
            <a:r>
              <a:rPr lang="zh-CN" altLang="en-US" dirty="0"/>
              <a:t>对象</a:t>
            </a:r>
            <a:endParaRPr lang="en-US" altLang="zh-CN" dirty="0"/>
          </a:p>
          <a:p>
            <a:r>
              <a:rPr lang="zh-CN" altLang="en-US" dirty="0"/>
              <a:t>仪器</a:t>
            </a:r>
            <a:endParaRPr lang="en-US" altLang="zh-CN" dirty="0"/>
          </a:p>
          <a:p>
            <a:r>
              <a:rPr lang="zh-CN" altLang="en-US" dirty="0"/>
              <a:t>方法</a:t>
            </a:r>
            <a:endParaRPr lang="en-US" altLang="zh-CN" dirty="0"/>
          </a:p>
          <a:p>
            <a:r>
              <a:rPr lang="zh-CN" altLang="en-US" dirty="0"/>
              <a:t>条件</a:t>
            </a:r>
          </a:p>
        </p:txBody>
      </p:sp>
      <p:sp>
        <p:nvSpPr>
          <p:cNvPr id="5" name="文本框 4"/>
          <p:cNvSpPr txBox="1"/>
          <p:nvPr/>
        </p:nvSpPr>
        <p:spPr>
          <a:xfrm>
            <a:off x="4546645" y="1636393"/>
            <a:ext cx="1107996" cy="369332"/>
          </a:xfrm>
          <a:prstGeom prst="rect">
            <a:avLst/>
          </a:prstGeom>
          <a:noFill/>
        </p:spPr>
        <p:txBody>
          <a:bodyPr wrap="none" rtlCol="0">
            <a:spAutoFit/>
          </a:bodyPr>
          <a:lstStyle/>
          <a:p>
            <a:r>
              <a:rPr lang="zh-CN" altLang="en-US" b="1" dirty="0">
                <a:solidFill>
                  <a:srgbClr val="3241FE"/>
                </a:solidFill>
              </a:rPr>
              <a:t>测量要素</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70658" name="Rectangle 2"/>
          <p:cNvSpPr>
            <a:spLocks noGrp="1"/>
          </p:cNvSpPr>
          <p:nvPr/>
        </p:nvSpPr>
        <p:spPr>
          <a:xfrm>
            <a:off x="349250" y="1637983"/>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9pPr>
          </a:lstStyle>
          <a:p>
            <a:pPr marL="609600" indent="-609600"/>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 2.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等精度测量和不等精度测量</a:t>
            </a:r>
          </a:p>
        </p:txBody>
      </p:sp>
      <p:sp>
        <p:nvSpPr>
          <p:cNvPr id="70659" name="Rectangle 3"/>
          <p:cNvSpPr>
            <a:spLocks noGrp="1"/>
          </p:cNvSpPr>
          <p:nvPr/>
        </p:nvSpPr>
        <p:spPr>
          <a:xfrm>
            <a:off x="457200" y="2562225"/>
            <a:ext cx="8435975" cy="308991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Blip>
                <a:blip r:embed="rId2"/>
              </a:buBlip>
              <a:defRPr sz="2400">
                <a:solidFill>
                  <a:schemeClr val="accent2"/>
                </a:solidFill>
                <a:latin typeface="+mn-lt"/>
                <a:ea typeface="+mn-ea"/>
                <a:cs typeface="+mn-cs"/>
              </a:defRPr>
            </a:lvl1pPr>
            <a:lvl2pPr marL="742950" indent="-285750" algn="l" rtl="0" eaLnBrk="0" fontAlgn="base" hangingPunct="0">
              <a:spcBef>
                <a:spcPct val="20000"/>
              </a:spcBef>
              <a:spcAft>
                <a:spcPct val="0"/>
              </a:spcAft>
              <a:buBlip>
                <a:blip r:embed="rId3"/>
              </a:buBlip>
              <a:defRPr sz="2000">
                <a:solidFill>
                  <a:schemeClr val="accent2"/>
                </a:solidFill>
                <a:latin typeface="+mn-lt"/>
                <a:ea typeface="+mn-ea"/>
              </a:defRPr>
            </a:lvl2pPr>
            <a:lvl3pPr marL="1143000" indent="-228600" algn="l" rtl="0" eaLnBrk="0" fontAlgn="base" hangingPunct="0">
              <a:spcBef>
                <a:spcPct val="20000"/>
              </a:spcBef>
              <a:spcAft>
                <a:spcPct val="0"/>
              </a:spcAft>
              <a:buBlip>
                <a:blip r:embed="rId4"/>
              </a:buBlip>
              <a:defRPr sz="2400">
                <a:solidFill>
                  <a:schemeClr val="accent2"/>
                </a:solidFill>
                <a:latin typeface="+mn-lt"/>
                <a:ea typeface="+mn-ea"/>
              </a:defRPr>
            </a:lvl3pPr>
            <a:lvl4pPr marL="1600200" indent="-228600" algn="l" rtl="0" eaLnBrk="0" fontAlgn="base" hangingPunct="0">
              <a:spcBef>
                <a:spcPct val="20000"/>
              </a:spcBef>
              <a:spcAft>
                <a:spcPct val="0"/>
              </a:spcAft>
              <a:buBlip>
                <a:blip r:embed="rId2"/>
              </a:buBlip>
              <a:defRPr sz="1600">
                <a:solidFill>
                  <a:schemeClr val="accent2"/>
                </a:solidFill>
                <a:latin typeface="+mn-lt"/>
                <a:ea typeface="+mn-ea"/>
              </a:defRPr>
            </a:lvl4pPr>
            <a:lvl5pPr marL="2057400" indent="-228600" algn="l" rtl="0" eaLnBrk="0" fontAlgn="base" hangingPunct="0">
              <a:spcBef>
                <a:spcPct val="20000"/>
              </a:spcBef>
              <a:spcAft>
                <a:spcPct val="0"/>
              </a:spcAft>
              <a:buBlip>
                <a:blip r:embed="rId3"/>
              </a:buBlip>
              <a:defRPr sz="1600">
                <a:solidFill>
                  <a:schemeClr val="accent2"/>
                </a:solidFill>
                <a:latin typeface="+mn-lt"/>
                <a:ea typeface="+mn-ea"/>
              </a:defRPr>
            </a:lvl5pPr>
            <a:lvl6pPr marL="2514600" indent="-228600" algn="l" rtl="0" eaLnBrk="0" fontAlgn="base" hangingPunct="0">
              <a:spcBef>
                <a:spcPct val="20000"/>
              </a:spcBef>
              <a:spcAft>
                <a:spcPct val="0"/>
              </a:spcAft>
              <a:buBlip>
                <a:blip r:embed="rId3"/>
              </a:buBlip>
              <a:defRPr sz="1600">
                <a:solidFill>
                  <a:schemeClr val="accent2"/>
                </a:solidFill>
                <a:latin typeface="+mn-lt"/>
                <a:ea typeface="+mn-ea"/>
              </a:defRPr>
            </a:lvl6pPr>
            <a:lvl7pPr marL="2971800" indent="-228600" algn="l" rtl="0" eaLnBrk="0" fontAlgn="base" hangingPunct="0">
              <a:spcBef>
                <a:spcPct val="20000"/>
              </a:spcBef>
              <a:spcAft>
                <a:spcPct val="0"/>
              </a:spcAft>
              <a:buBlip>
                <a:blip r:embed="rId3"/>
              </a:buBlip>
              <a:defRPr sz="1600">
                <a:solidFill>
                  <a:schemeClr val="accent2"/>
                </a:solidFill>
                <a:latin typeface="+mn-lt"/>
                <a:ea typeface="+mn-ea"/>
              </a:defRPr>
            </a:lvl7pPr>
            <a:lvl8pPr marL="3429000" indent="-228600" algn="l" rtl="0" eaLnBrk="0" fontAlgn="base" hangingPunct="0">
              <a:spcBef>
                <a:spcPct val="20000"/>
              </a:spcBef>
              <a:spcAft>
                <a:spcPct val="0"/>
              </a:spcAft>
              <a:buBlip>
                <a:blip r:embed="rId3"/>
              </a:buBlip>
              <a:defRPr sz="1600">
                <a:solidFill>
                  <a:schemeClr val="accent2"/>
                </a:solidFill>
                <a:latin typeface="+mn-lt"/>
                <a:ea typeface="+mn-ea"/>
              </a:defRPr>
            </a:lvl8pPr>
            <a:lvl9pPr marL="3886200" indent="-228600" algn="l" rtl="0" eaLnBrk="0" fontAlgn="base" hangingPunct="0">
              <a:spcBef>
                <a:spcPct val="20000"/>
              </a:spcBef>
              <a:spcAft>
                <a:spcPct val="0"/>
              </a:spcAft>
              <a:buBlip>
                <a:blip r:embed="rId3"/>
              </a:buBlip>
              <a:defRPr sz="1600">
                <a:solidFill>
                  <a:schemeClr val="accent2"/>
                </a:solidFill>
                <a:latin typeface="+mn-lt"/>
                <a:ea typeface="+mn-ea"/>
              </a:defRPr>
            </a:lvl9pPr>
          </a:lstStyle>
          <a:p>
            <a:pPr>
              <a:lnSpc>
                <a:spcPct val="150000"/>
              </a:lnSpc>
              <a:buSzPct val="70000"/>
              <a:buFont typeface="Wingdings" panose="05000000000000000000" pitchFamily="2" charset="2"/>
              <a:buBlip>
                <a:blip r:embed="rId2"/>
              </a:buBlip>
            </a:pP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由</a:t>
            </a:r>
            <a:r>
              <a:rPr lang="zh-CN" altLang="en-US" b="1" dirty="0">
                <a:solidFill>
                  <a:srgbClr val="FF00FF"/>
                </a:solidFill>
                <a:latin typeface="楷体_GB2312" panose="02010609030101010101" charset="-122"/>
                <a:ea typeface="楷体_GB2312" panose="02010609030101010101" charset="-122"/>
                <a:cs typeface="楷体_GB2312" panose="02010609030101010101" charset="-122"/>
              </a:rPr>
              <a:t>同一</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观察者用</a:t>
            </a:r>
            <a:r>
              <a:rPr lang="zh-CN" altLang="en-US" b="1" dirty="0">
                <a:solidFill>
                  <a:srgbClr val="FF00FF"/>
                </a:solidFill>
                <a:latin typeface="楷体_GB2312" panose="02010609030101010101" charset="-122"/>
                <a:ea typeface="楷体_GB2312" panose="02010609030101010101" charset="-122"/>
                <a:cs typeface="楷体_GB2312" panose="02010609030101010101" charset="-122"/>
              </a:rPr>
              <a:t>同一</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仪器、</a:t>
            </a:r>
            <a:r>
              <a:rPr lang="zh-CN" altLang="en-US" b="1" dirty="0">
                <a:solidFill>
                  <a:srgbClr val="FF00FF"/>
                </a:solidFill>
                <a:latin typeface="楷体_GB2312" panose="02010609030101010101" charset="-122"/>
                <a:ea typeface="楷体_GB2312" panose="02010609030101010101" charset="-122"/>
                <a:cs typeface="楷体_GB2312" panose="02010609030101010101" charset="-122"/>
              </a:rPr>
              <a:t>同一</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方法、</a:t>
            </a:r>
            <a:r>
              <a:rPr lang="zh-CN" altLang="en-US" b="1" dirty="0">
                <a:solidFill>
                  <a:srgbClr val="FF00FF"/>
                </a:solidFill>
                <a:latin typeface="楷体_GB2312" panose="02010609030101010101" charset="-122"/>
                <a:ea typeface="楷体_GB2312" panose="02010609030101010101" charset="-122"/>
                <a:cs typeface="楷体_GB2312" panose="02010609030101010101" charset="-122"/>
              </a:rPr>
              <a:t>同一</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环境测量</a:t>
            </a:r>
            <a:r>
              <a:rPr lang="en-US" altLang="zh-CN" b="1" dirty="0">
                <a:solidFill>
                  <a:schemeClr val="tx1"/>
                </a:solidFill>
                <a:latin typeface="楷体_GB2312" panose="02010609030101010101" charset="-122"/>
                <a:ea typeface="楷体_GB2312" panose="02010609030101010101" charset="-122"/>
                <a:cs typeface="楷体_GB2312" panose="02010609030101010101" charset="-122"/>
              </a:rPr>
              <a:t>n</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次，所得测量值为</a:t>
            </a:r>
            <a:r>
              <a:rPr lang="en-US" altLang="zh-CN" b="1" dirty="0">
                <a:solidFill>
                  <a:schemeClr val="tx1"/>
                </a:solidFill>
                <a:latin typeface="楷体_GB2312" panose="02010609030101010101" charset="-122"/>
                <a:ea typeface="楷体_GB2312" panose="02010609030101010101" charset="-122"/>
                <a:cs typeface="楷体_GB2312" panose="02010609030101010101" charset="-122"/>
              </a:rPr>
              <a:t>x</a:t>
            </a:r>
            <a:r>
              <a:rPr lang="en-US" altLang="zh-CN" b="1" baseline="-25000" dirty="0">
                <a:solidFill>
                  <a:schemeClr val="tx1"/>
                </a:solidFill>
                <a:latin typeface="楷体_GB2312" panose="02010609030101010101" charset="-122"/>
                <a:ea typeface="楷体_GB2312" panose="02010609030101010101" charset="-122"/>
                <a:cs typeface="楷体_GB2312" panose="02010609030101010101" charset="-122"/>
              </a:rPr>
              <a:t>1</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a:t>
            </a:r>
            <a:r>
              <a:rPr lang="en-US" altLang="zh-CN" b="1" dirty="0">
                <a:solidFill>
                  <a:schemeClr val="tx1"/>
                </a:solidFill>
                <a:latin typeface="楷体_GB2312" panose="02010609030101010101" charset="-122"/>
                <a:ea typeface="楷体_GB2312" panose="02010609030101010101" charset="-122"/>
                <a:cs typeface="楷体_GB2312" panose="02010609030101010101" charset="-122"/>
              </a:rPr>
              <a:t>x</a:t>
            </a:r>
            <a:r>
              <a:rPr lang="en-US" altLang="zh-CN" b="1" baseline="-25000" dirty="0">
                <a:solidFill>
                  <a:schemeClr val="tx1"/>
                </a:solidFill>
                <a:latin typeface="楷体_GB2312" panose="02010609030101010101" charset="-122"/>
                <a:ea typeface="楷体_GB2312" panose="02010609030101010101" charset="-122"/>
                <a:cs typeface="楷体_GB2312" panose="02010609030101010101" charset="-122"/>
              </a:rPr>
              <a:t>2</a:t>
            </a:r>
            <a:r>
              <a:rPr lang="en-US" altLang="zh-CN" b="1" dirty="0">
                <a:solidFill>
                  <a:schemeClr val="tx1"/>
                </a:solidFill>
                <a:latin typeface="楷体_GB2312" panose="02010609030101010101" charset="-122"/>
                <a:ea typeface="楷体_GB2312" panose="02010609030101010101" charset="-122"/>
                <a:cs typeface="楷体_GB2312" panose="02010609030101010101" charset="-122"/>
              </a:rPr>
              <a:t>….x</a:t>
            </a:r>
            <a:r>
              <a:rPr lang="en-US" altLang="zh-CN" b="1" baseline="-25000" dirty="0">
                <a:solidFill>
                  <a:schemeClr val="tx1"/>
                </a:solidFill>
                <a:latin typeface="楷体_GB2312" panose="02010609030101010101" charset="-122"/>
                <a:ea typeface="楷体_GB2312" panose="02010609030101010101" charset="-122"/>
                <a:cs typeface="楷体_GB2312" panose="02010609030101010101" charset="-122"/>
              </a:rPr>
              <a:t>n</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，则把这样在同一种条件下的重复测量称为</a:t>
            </a:r>
            <a:r>
              <a:rPr lang="zh-CN" altLang="en-US" b="1" dirty="0">
                <a:latin typeface="楷体_GB2312" panose="02010609030101010101" charset="-122"/>
                <a:ea typeface="楷体_GB2312" panose="02010609030101010101" charset="-122"/>
                <a:cs typeface="楷体_GB2312" panose="02010609030101010101" charset="-122"/>
              </a:rPr>
              <a:t>等精度测量</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a:t>
            </a:r>
          </a:p>
          <a:p>
            <a:pPr marL="0" indent="0">
              <a:lnSpc>
                <a:spcPct val="150000"/>
              </a:lnSpc>
              <a:buSzPct val="70000"/>
              <a:buFont typeface="Wingdings" panose="05000000000000000000" pitchFamily="2" charset="2"/>
              <a:buNone/>
            </a:pPr>
            <a:r>
              <a:rPr lang="zh-CN" altLang="en-US" sz="2000" b="1" dirty="0">
                <a:solidFill>
                  <a:srgbClr val="3241FE"/>
                </a:solidFill>
                <a:latin typeface="Arial" panose="020B0604020202020204" pitchFamily="34" charset="0"/>
                <a:ea typeface="宋体" panose="02010600030101010101" pitchFamily="2" charset="-122"/>
                <a:sym typeface="+mn-ea"/>
              </a:rPr>
              <a:t>     </a:t>
            </a:r>
            <a:r>
              <a:rPr lang="zh-CN" altLang="en-US" sz="2000" b="1" u="sng" dirty="0">
                <a:solidFill>
                  <a:srgbClr val="FF33CC"/>
                </a:solidFill>
                <a:latin typeface="Arial" panose="020B0604020202020204" pitchFamily="34" charset="0"/>
                <a:ea typeface="宋体" panose="02010600030101010101" pitchFamily="2" charset="-122"/>
                <a:sym typeface="+mn-ea"/>
              </a:rPr>
              <a:t>当某一条件的变化对结果影响不大，甚至可以忽略时，仍可将此测量视为等精度测量</a:t>
            </a:r>
            <a:endParaRPr lang="zh-CN" altLang="en-US" b="1" u="sng" dirty="0">
              <a:solidFill>
                <a:srgbClr val="FF33CC"/>
              </a:solidFill>
              <a:latin typeface="楷体_GB2312" panose="02010609030101010101" charset="-122"/>
              <a:ea typeface="楷体_GB2312" panose="02010609030101010101" charset="-122"/>
              <a:cs typeface="楷体_GB2312" panose="02010609030101010101" charset="-122"/>
            </a:endParaRPr>
          </a:p>
          <a:p>
            <a:pPr>
              <a:lnSpc>
                <a:spcPct val="150000"/>
              </a:lnSpc>
              <a:buSzPct val="70000"/>
              <a:buFont typeface="Wingdings" panose="05000000000000000000" pitchFamily="2" charset="2"/>
              <a:buBlip>
                <a:blip r:embed="rId2"/>
              </a:buBlip>
            </a:pP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在</a:t>
            </a:r>
            <a:r>
              <a:rPr lang="zh-CN" altLang="en-US" b="1" dirty="0">
                <a:solidFill>
                  <a:srgbClr val="FF00FF"/>
                </a:solidFill>
                <a:latin typeface="楷体_GB2312" panose="02010609030101010101" charset="-122"/>
                <a:ea typeface="楷体_GB2312" panose="02010609030101010101" charset="-122"/>
                <a:cs typeface="楷体_GB2312" panose="02010609030101010101" charset="-122"/>
              </a:rPr>
              <a:t>不同</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条件（观察者、仪器、方法、环境）下的多次测量称为</a:t>
            </a:r>
            <a:r>
              <a:rPr lang="zh-CN" altLang="en-US" b="1" dirty="0">
                <a:latin typeface="楷体_GB2312" panose="02010609030101010101" charset="-122"/>
                <a:ea typeface="楷体_GB2312" panose="02010609030101010101" charset="-122"/>
                <a:cs typeface="楷体_GB2312" panose="02010609030101010101" charset="-122"/>
              </a:rPr>
              <a:t>不等精度测量</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a:t>
            </a:r>
          </a:p>
        </p:txBody>
      </p:sp>
      <p:sp>
        <p:nvSpPr>
          <p:cNvPr id="3" name="文本框 2"/>
          <p:cNvSpPr txBox="1"/>
          <p:nvPr/>
        </p:nvSpPr>
        <p:spPr>
          <a:xfrm>
            <a:off x="241935" y="1126490"/>
            <a:ext cx="5229225" cy="583565"/>
          </a:xfrm>
          <a:prstGeom prst="rect">
            <a:avLst/>
          </a:prstGeom>
          <a:noFill/>
        </p:spPr>
        <p:txBody>
          <a:bodyPr wrap="square" rtlCol="0" anchor="t">
            <a:spAutoFit/>
          </a:bodyPr>
          <a:lstStyle/>
          <a:p>
            <a:r>
              <a:rPr lang="zh-CN" altLang="en-US" sz="3200" b="1" dirty="0">
                <a:solidFill>
                  <a:srgbClr val="00B0F0"/>
                </a:solidFill>
                <a:latin typeface="黑体" panose="02010609060101010101" pitchFamily="2" charset="-122"/>
                <a:ea typeface="黑体" panose="02010609060101010101" pitchFamily="2" charset="-122"/>
                <a:sym typeface="+mn-ea"/>
              </a:rPr>
              <a:t>一、物理测量的基本概念</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5818038"/>
            <a:ext cx="8568952" cy="646331"/>
          </a:xfrm>
          <a:prstGeom prst="rect">
            <a:avLst/>
          </a:prstGeom>
        </p:spPr>
        <p:txBody>
          <a:bodyPr wrap="square">
            <a:spAutoFit/>
          </a:bodyPr>
          <a:lstStyle/>
          <a:p>
            <a:r>
              <a:rPr lang="en-US" altLang="zh-CN" dirty="0">
                <a:hlinkClick r:id="rId2"/>
              </a:rPr>
              <a:t>https://www.icourse163.org/spoc/course/XMU-1464315166?utm_source=qq&amp;utm_medium=iphoneShare&amp;utm_campaign=share</a:t>
            </a:r>
            <a:endParaRPr lang="zh-CN" altLang="en-US" dirty="0"/>
          </a:p>
        </p:txBody>
      </p:sp>
      <p:sp>
        <p:nvSpPr>
          <p:cNvPr id="5" name="文本框 4"/>
          <p:cNvSpPr txBox="1"/>
          <p:nvPr/>
        </p:nvSpPr>
        <p:spPr>
          <a:xfrm>
            <a:off x="303752" y="5371257"/>
            <a:ext cx="2262158" cy="369332"/>
          </a:xfrm>
          <a:prstGeom prst="rect">
            <a:avLst/>
          </a:prstGeom>
          <a:noFill/>
        </p:spPr>
        <p:txBody>
          <a:bodyPr wrap="none" rtlCol="0">
            <a:spAutoFit/>
          </a:bodyPr>
          <a:lstStyle/>
          <a:p>
            <a:r>
              <a:rPr lang="zh-CN" altLang="en-US" b="1" dirty="0">
                <a:solidFill>
                  <a:schemeClr val="tx2"/>
                </a:solidFill>
                <a:latin typeface="Noto Sans S Chinese Black" pitchFamily="34" charset="-122"/>
                <a:ea typeface="Noto Sans S Chinese Black" pitchFamily="34" charset="-122"/>
              </a:rPr>
              <a:t>大学物理实验慕课：</a:t>
            </a:r>
          </a:p>
        </p:txBody>
      </p:sp>
      <p:sp>
        <p:nvSpPr>
          <p:cNvPr id="6" name="矩形 5"/>
          <p:cNvSpPr/>
          <p:nvPr/>
        </p:nvSpPr>
        <p:spPr>
          <a:xfrm>
            <a:off x="303752" y="4062240"/>
            <a:ext cx="3147015" cy="560410"/>
          </a:xfrm>
          <a:prstGeom prst="rect">
            <a:avLst/>
          </a:prstGeom>
        </p:spPr>
        <p:txBody>
          <a:bodyPr wrap="none">
            <a:spAutoFit/>
          </a:bodyPr>
          <a:lstStyle/>
          <a:p>
            <a:pPr>
              <a:lnSpc>
                <a:spcPct val="200000"/>
              </a:lnSpc>
            </a:pPr>
            <a:r>
              <a:rPr lang="en-US" altLang="zh-CN" b="1" dirty="0">
                <a:solidFill>
                  <a:srgbClr val="0070C0"/>
                </a:solidFill>
                <a:cs typeface="Arial" panose="020B0604020202020204" pitchFamily="34" charset="0"/>
                <a:hlinkClick r:id="rId3"/>
              </a:rPr>
              <a:t>http://121.192.177.170:8000</a:t>
            </a:r>
            <a:endParaRPr lang="en-US" altLang="zh-CN" b="1" dirty="0">
              <a:solidFill>
                <a:srgbClr val="0070C0"/>
              </a:solidFill>
              <a:cs typeface="Arial" panose="020B0604020202020204" pitchFamily="34" charset="0"/>
            </a:endParaRPr>
          </a:p>
        </p:txBody>
      </p:sp>
      <p:sp>
        <p:nvSpPr>
          <p:cNvPr id="7" name="矩形 6"/>
          <p:cNvSpPr/>
          <p:nvPr/>
        </p:nvSpPr>
        <p:spPr>
          <a:xfrm>
            <a:off x="179512" y="3809988"/>
            <a:ext cx="5184576" cy="369332"/>
          </a:xfrm>
          <a:prstGeom prst="rect">
            <a:avLst/>
          </a:prstGeom>
        </p:spPr>
        <p:txBody>
          <a:bodyPr wrap="square">
            <a:spAutoFit/>
          </a:bodyPr>
          <a:lstStyle/>
          <a:p>
            <a:pPr algn="ctr"/>
            <a:r>
              <a:rPr lang="zh-CN" altLang="en-US" b="1" dirty="0">
                <a:solidFill>
                  <a:schemeClr val="tx2"/>
                </a:solidFill>
                <a:latin typeface="Noto Sans S Chinese Black" pitchFamily="34" charset="-122"/>
                <a:ea typeface="Noto Sans S Chinese Black" pitchFamily="34" charset="-122"/>
              </a:rPr>
              <a:t>虚拟仿真实验网址（</a:t>
            </a:r>
            <a:r>
              <a:rPr lang="zh-CN" altLang="en-US" b="1" dirty="0">
                <a:solidFill>
                  <a:srgbClr val="FF0000"/>
                </a:solidFill>
                <a:latin typeface="Noto Sans S Chinese Black" pitchFamily="34" charset="-122"/>
                <a:ea typeface="Noto Sans S Chinese Black" pitchFamily="34" charset="-122"/>
              </a:rPr>
              <a:t>必须使用校内网才能使用</a:t>
            </a:r>
            <a:r>
              <a:rPr lang="zh-CN" altLang="en-US" b="1" dirty="0">
                <a:solidFill>
                  <a:schemeClr val="tx2"/>
                </a:solidFill>
                <a:latin typeface="Noto Sans S Chinese Black" pitchFamily="34" charset="-122"/>
                <a:ea typeface="Noto Sans S Chinese Black" pitchFamily="34" charset="-122"/>
              </a:rPr>
              <a:t>）</a:t>
            </a:r>
          </a:p>
        </p:txBody>
      </p:sp>
      <p:sp>
        <p:nvSpPr>
          <p:cNvPr id="8" name="矩形 7"/>
          <p:cNvSpPr/>
          <p:nvPr/>
        </p:nvSpPr>
        <p:spPr>
          <a:xfrm>
            <a:off x="317480" y="4771287"/>
            <a:ext cx="2954655" cy="369332"/>
          </a:xfrm>
          <a:prstGeom prst="rect">
            <a:avLst/>
          </a:prstGeom>
        </p:spPr>
        <p:txBody>
          <a:bodyPr wrap="none">
            <a:spAutoFit/>
          </a:bodyPr>
          <a:lstStyle/>
          <a:p>
            <a:r>
              <a:rPr lang="zh-CN" altLang="en-US" b="1" dirty="0"/>
              <a:t>学生账号及密码：学生学号</a:t>
            </a:r>
          </a:p>
        </p:txBody>
      </p:sp>
      <p:sp>
        <p:nvSpPr>
          <p:cNvPr id="9" name="矩形 8"/>
          <p:cNvSpPr/>
          <p:nvPr/>
        </p:nvSpPr>
        <p:spPr>
          <a:xfrm>
            <a:off x="317480" y="2132856"/>
            <a:ext cx="4572000" cy="1477328"/>
          </a:xfrm>
          <a:prstGeom prst="rect">
            <a:avLst/>
          </a:prstGeom>
        </p:spPr>
        <p:txBody>
          <a:bodyPr>
            <a:spAutoFit/>
          </a:bodyPr>
          <a:lstStyle/>
          <a:p>
            <a:r>
              <a:rPr lang="en-US" altLang="zh-CN" b="1" dirty="0">
                <a:solidFill>
                  <a:srgbClr val="0070C0"/>
                </a:solidFill>
                <a:hlinkClick r:id="rId4"/>
              </a:rPr>
              <a:t>http://pec.xmu.edu.cn/</a:t>
            </a:r>
            <a:endParaRPr lang="en-US" altLang="zh-CN" b="1" dirty="0">
              <a:solidFill>
                <a:srgbClr val="0070C0"/>
              </a:solidFill>
            </a:endParaRPr>
          </a:p>
          <a:p>
            <a:endParaRPr lang="en-US" altLang="zh-CN" b="1" dirty="0">
              <a:solidFill>
                <a:srgbClr val="0070C0"/>
              </a:solidFill>
            </a:endParaRPr>
          </a:p>
          <a:p>
            <a:endParaRPr lang="en-US" altLang="zh-CN" b="1" dirty="0">
              <a:solidFill>
                <a:srgbClr val="0070C0"/>
              </a:solidFill>
            </a:endParaRPr>
          </a:p>
          <a:p>
            <a:endParaRPr lang="en-US" altLang="zh-CN" b="1" dirty="0">
              <a:solidFill>
                <a:srgbClr val="0070C0"/>
              </a:solidFill>
            </a:endParaRPr>
          </a:p>
          <a:p>
            <a:r>
              <a:rPr lang="en-US" altLang="zh-CN" b="1" dirty="0">
                <a:solidFill>
                  <a:srgbClr val="0070C0"/>
                </a:solidFill>
                <a:hlinkClick r:id="rId5"/>
              </a:rPr>
              <a:t>http://course.xmu.edu.cn</a:t>
            </a:r>
            <a:r>
              <a:rPr lang="en-US" altLang="zh-CN" u="sng" dirty="0">
                <a:solidFill>
                  <a:srgbClr val="0070C0"/>
                </a:solidFill>
                <a:hlinkClick r:id="rId5"/>
              </a:rPr>
              <a:t>/</a:t>
            </a:r>
          </a:p>
        </p:txBody>
      </p:sp>
      <p:sp>
        <p:nvSpPr>
          <p:cNvPr id="10" name="文本框 9"/>
          <p:cNvSpPr txBox="1"/>
          <p:nvPr/>
        </p:nvSpPr>
        <p:spPr>
          <a:xfrm>
            <a:off x="242196" y="1614562"/>
            <a:ext cx="6417141" cy="369332"/>
          </a:xfrm>
          <a:prstGeom prst="rect">
            <a:avLst/>
          </a:prstGeom>
          <a:noFill/>
        </p:spPr>
        <p:txBody>
          <a:bodyPr wrap="none" rtlCol="0">
            <a:spAutoFit/>
          </a:bodyPr>
          <a:lstStyle/>
          <a:p>
            <a:r>
              <a:rPr lang="zh-CN" altLang="en-US" b="1" dirty="0">
                <a:solidFill>
                  <a:schemeClr val="tx2"/>
                </a:solidFill>
                <a:latin typeface="Noto Sans S Chinese Black" pitchFamily="34" charset="-122"/>
                <a:ea typeface="Noto Sans S Chinese Black" pitchFamily="34" charset="-122"/>
              </a:rPr>
              <a:t>厦门大学物理实验教学中心网站（</a:t>
            </a:r>
            <a:r>
              <a:rPr lang="zh-CN" altLang="en-US" b="1" dirty="0">
                <a:solidFill>
                  <a:srgbClr val="FF0000"/>
                </a:solidFill>
                <a:latin typeface="Noto Sans S Chinese Black" pitchFamily="34" charset="-122"/>
                <a:ea typeface="Noto Sans S Chinese Black" pitchFamily="34" charset="-122"/>
              </a:rPr>
              <a:t>必须使用校内网才能使用</a:t>
            </a:r>
            <a:r>
              <a:rPr lang="zh-CN" altLang="en-US" b="1" dirty="0">
                <a:solidFill>
                  <a:schemeClr val="tx2"/>
                </a:solidFill>
                <a:latin typeface="Noto Sans S Chinese Black" pitchFamily="34" charset="-122"/>
                <a:ea typeface="Noto Sans S Chinese Black" pitchFamily="34" charset="-122"/>
              </a:rPr>
              <a:t>）</a:t>
            </a:r>
          </a:p>
        </p:txBody>
      </p:sp>
      <p:sp>
        <p:nvSpPr>
          <p:cNvPr id="11" name="文本框 10"/>
          <p:cNvSpPr txBox="1"/>
          <p:nvPr/>
        </p:nvSpPr>
        <p:spPr>
          <a:xfrm>
            <a:off x="268352" y="2701776"/>
            <a:ext cx="2723823" cy="369332"/>
          </a:xfrm>
          <a:prstGeom prst="rect">
            <a:avLst/>
          </a:prstGeom>
          <a:noFill/>
        </p:spPr>
        <p:txBody>
          <a:bodyPr wrap="none" rtlCol="0">
            <a:spAutoFit/>
          </a:bodyPr>
          <a:lstStyle/>
          <a:p>
            <a:r>
              <a:rPr lang="zh-CN" altLang="en-US" b="1" dirty="0">
                <a:solidFill>
                  <a:schemeClr val="tx2"/>
                </a:solidFill>
                <a:latin typeface="Noto Sans S Chinese Black" pitchFamily="34" charset="-122"/>
                <a:ea typeface="Noto Sans S Chinese Black" pitchFamily="34" charset="-122"/>
              </a:rPr>
              <a:t>厦门大学课程中心网站：</a:t>
            </a:r>
          </a:p>
        </p:txBody>
      </p:sp>
      <p:sp>
        <p:nvSpPr>
          <p:cNvPr id="12" name="标题 5121"/>
          <p:cNvSpPr>
            <a:spLocks noGrp="1"/>
          </p:cNvSpPr>
          <p:nvPr>
            <p:ph type="title"/>
          </p:nvPr>
        </p:nvSpPr>
        <p:spPr>
          <a:xfrm>
            <a:off x="41910" y="260350"/>
            <a:ext cx="6433185" cy="682625"/>
          </a:xfrm>
          <a:noFill/>
          <a:ln>
            <a:noFill/>
          </a:ln>
        </p:spPr>
        <p:txBody>
          <a:bodyPr lIns="90170" tIns="46990" rIns="90170" bIns="46990" anchor="t"/>
          <a:lstStyle/>
          <a:p>
            <a:pPr algn="l"/>
            <a:r>
              <a:rPr lang="zh-CN" altLang="en-US" sz="4000" b="1" dirty="0">
                <a:solidFill>
                  <a:srgbClr val="0070C0"/>
                </a:solidFill>
                <a:latin typeface="微软雅黑" panose="020B0503020204020204" charset="-122"/>
                <a:ea typeface="微软雅黑" panose="020B0503020204020204" charset="-122"/>
                <a:sym typeface="+mn-ea"/>
              </a:rPr>
              <a:t>学习资源</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21212" y="2745551"/>
            <a:ext cx="7885676" cy="3302379"/>
          </a:xfrm>
          <a:prstGeom prst="rect">
            <a:avLst/>
          </a:prstGeom>
          <a:noFill/>
        </p:spPr>
        <p:txBody>
          <a:bodyPr wrap="square" rtlCol="0">
            <a:spAutoFit/>
          </a:bodyPr>
          <a:lstStyle/>
          <a:p>
            <a:pPr>
              <a:lnSpc>
                <a:spcPct val="150000"/>
              </a:lnSpc>
            </a:pPr>
            <a:r>
              <a:rPr lang="zh-CN" altLang="en-US" sz="2400" dirty="0">
                <a:solidFill>
                  <a:srgbClr val="FF00FF"/>
                </a:solidFill>
                <a:latin typeface="微软雅黑" panose="020B0503020204020204" charset="-122"/>
                <a:ea typeface="微软雅黑" panose="020B0503020204020204" charset="-122"/>
              </a:rPr>
              <a:t>例：以下情况是否属于等精度测量？</a:t>
            </a:r>
            <a:endParaRPr lang="en-US" altLang="zh-CN" sz="2400" dirty="0">
              <a:solidFill>
                <a:srgbClr val="FF00FF"/>
              </a:solidFill>
              <a:latin typeface="微软雅黑" panose="020B0503020204020204" charset="-122"/>
              <a:ea typeface="微软雅黑" panose="020B0503020204020204" charset="-122"/>
            </a:endParaRPr>
          </a:p>
          <a:p>
            <a:pPr marL="325120" indent="-325120">
              <a:lnSpc>
                <a:spcPct val="150000"/>
              </a:lnSpc>
              <a:buAutoNum type="arabicPeriod"/>
            </a:pPr>
            <a:r>
              <a:rPr lang="zh-CN" altLang="en-US" sz="2000" dirty="0">
                <a:latin typeface="微软雅黑" panose="020B0503020204020204" charset="-122"/>
                <a:ea typeface="微软雅黑" panose="020B0503020204020204" charset="-122"/>
              </a:rPr>
              <a:t>甲同学在五分钟内，同一把游标卡尺，测量了一根铜棒的直径</a:t>
            </a:r>
            <a:r>
              <a:rPr lang="en-US" altLang="zh-CN" sz="2000" dirty="0">
                <a:latin typeface="微软雅黑" panose="020B0503020204020204" charset="-122"/>
                <a:ea typeface="微软雅黑" panose="020B0503020204020204" charset="-122"/>
              </a:rPr>
              <a:t>5</a:t>
            </a:r>
            <a:r>
              <a:rPr lang="zh-CN" altLang="en-US" sz="2000" dirty="0">
                <a:latin typeface="微软雅黑" panose="020B0503020204020204" charset="-122"/>
                <a:ea typeface="微软雅黑" panose="020B0503020204020204" charset="-122"/>
              </a:rPr>
              <a:t>次 ；</a:t>
            </a:r>
            <a:endParaRPr lang="en-US" altLang="zh-CN" sz="2000" dirty="0">
              <a:latin typeface="微软雅黑" panose="020B0503020204020204" charset="-122"/>
              <a:ea typeface="微软雅黑" panose="020B0503020204020204" charset="-122"/>
            </a:endParaRPr>
          </a:p>
          <a:p>
            <a:pPr marL="325120" indent="-325120">
              <a:lnSpc>
                <a:spcPct val="150000"/>
              </a:lnSpc>
              <a:buAutoNum type="arabicPeriod"/>
            </a:pPr>
            <a:r>
              <a:rPr lang="zh-CN" altLang="en-US" sz="2000" dirty="0">
                <a:latin typeface="微软雅黑" panose="020B0503020204020204" charset="-122"/>
                <a:ea typeface="微软雅黑" panose="020B0503020204020204" charset="-122"/>
              </a:rPr>
              <a:t>乙同学每天上午</a:t>
            </a:r>
            <a:r>
              <a:rPr lang="en-US" altLang="zh-CN" sz="2000" dirty="0">
                <a:latin typeface="微软雅黑" panose="020B0503020204020204" charset="-122"/>
                <a:ea typeface="微软雅黑" panose="020B0503020204020204" charset="-122"/>
              </a:rPr>
              <a:t>9:00</a:t>
            </a:r>
            <a:r>
              <a:rPr lang="zh-CN" altLang="en-US" sz="2000" dirty="0">
                <a:latin typeface="微软雅黑" panose="020B0503020204020204" charset="-122"/>
                <a:ea typeface="微软雅黑" panose="020B0503020204020204" charset="-122"/>
              </a:rPr>
              <a:t>，用同一台测温计在宿舍，测量自己的体温，连测一周；</a:t>
            </a:r>
            <a:endParaRPr lang="en-US" altLang="zh-CN" sz="2000" dirty="0">
              <a:latin typeface="微软雅黑" panose="020B0503020204020204" charset="-122"/>
              <a:ea typeface="微软雅黑" panose="020B0503020204020204" charset="-122"/>
            </a:endParaRPr>
          </a:p>
          <a:p>
            <a:pPr marL="325120" indent="-325120">
              <a:lnSpc>
                <a:spcPct val="150000"/>
              </a:lnSpc>
              <a:buAutoNum type="arabicPeriod"/>
            </a:pPr>
            <a:r>
              <a:rPr lang="zh-CN" altLang="en-US" sz="2000" dirty="0">
                <a:latin typeface="微软雅黑" panose="020B0503020204020204" charset="-122"/>
                <a:ea typeface="微软雅黑" panose="020B0503020204020204" charset="-122"/>
              </a:rPr>
              <a:t>丙同学在同一环境温度湿度下，同螺旋测微计、游标卡尺和米尺重复测量了同一段钢丝的长度</a:t>
            </a:r>
            <a:endParaRPr lang="en-US" altLang="zh-CN" sz="2000" dirty="0">
              <a:latin typeface="微软雅黑" panose="020B0503020204020204" charset="-122"/>
              <a:ea typeface="微软雅黑" panose="020B0503020204020204" charset="-122"/>
            </a:endParaRPr>
          </a:p>
          <a:p>
            <a:pPr marL="325120" indent="-325120">
              <a:lnSpc>
                <a:spcPct val="150000"/>
              </a:lnSpc>
              <a:buAutoNum type="arabicPeriod"/>
            </a:pPr>
            <a:endParaRPr lang="zh-CN" altLang="en-US" sz="1705" dirty="0">
              <a:latin typeface="微软雅黑" panose="020B0503020204020204" charset="-122"/>
              <a:ea typeface="微软雅黑" panose="020B0503020204020204" charset="-122"/>
            </a:endParaRPr>
          </a:p>
        </p:txBody>
      </p:sp>
      <p:sp>
        <p:nvSpPr>
          <p:cNvPr id="5"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6" name="文本框 5"/>
          <p:cNvSpPr txBox="1"/>
          <p:nvPr/>
        </p:nvSpPr>
        <p:spPr>
          <a:xfrm>
            <a:off x="241935" y="1126490"/>
            <a:ext cx="5229225" cy="583565"/>
          </a:xfrm>
          <a:prstGeom prst="rect">
            <a:avLst/>
          </a:prstGeom>
          <a:noFill/>
        </p:spPr>
        <p:txBody>
          <a:bodyPr wrap="square" rtlCol="0" anchor="t">
            <a:spAutoFit/>
          </a:bodyPr>
          <a:lstStyle/>
          <a:p>
            <a:r>
              <a:rPr lang="zh-CN" altLang="en-US" sz="3200" b="1" dirty="0">
                <a:solidFill>
                  <a:srgbClr val="00B0F0"/>
                </a:solidFill>
                <a:latin typeface="黑体" panose="02010609060101010101" pitchFamily="2" charset="-122"/>
                <a:ea typeface="黑体" panose="02010609060101010101" pitchFamily="2" charset="-122"/>
                <a:sym typeface="+mn-ea"/>
              </a:rPr>
              <a:t>一、物理测量的基本概念</a:t>
            </a:r>
          </a:p>
        </p:txBody>
      </p:sp>
      <p:sp>
        <p:nvSpPr>
          <p:cNvPr id="7" name="Rectangle 2"/>
          <p:cNvSpPr>
            <a:spLocks noGrp="1"/>
          </p:cNvSpPr>
          <p:nvPr/>
        </p:nvSpPr>
        <p:spPr>
          <a:xfrm>
            <a:off x="349250" y="1637983"/>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9pPr>
          </a:lstStyle>
          <a:p>
            <a:pPr marL="609600" indent="-609600"/>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 2.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等精度测量和不等精度测量</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3" name="文本框 2"/>
          <p:cNvSpPr txBox="1"/>
          <p:nvPr/>
        </p:nvSpPr>
        <p:spPr>
          <a:xfrm>
            <a:off x="107504" y="1126490"/>
            <a:ext cx="5229225" cy="583565"/>
          </a:xfrm>
          <a:prstGeom prst="rect">
            <a:avLst/>
          </a:prstGeom>
          <a:noFill/>
        </p:spPr>
        <p:txBody>
          <a:bodyPr wrap="square" rtlCol="0" anchor="t">
            <a:spAutoFit/>
          </a:bodyPr>
          <a:lstStyle/>
          <a:p>
            <a:r>
              <a:rPr lang="zh-CN" altLang="en-US" sz="3200" b="1" dirty="0">
                <a:solidFill>
                  <a:srgbClr val="00B0F0"/>
                </a:solidFill>
                <a:latin typeface="黑体" panose="02010609060101010101" pitchFamily="2" charset="-122"/>
                <a:ea typeface="黑体" panose="02010609060101010101" pitchFamily="2" charset="-122"/>
                <a:sym typeface="+mn-ea"/>
              </a:rPr>
              <a:t>一、物理测量的基本概念</a:t>
            </a:r>
          </a:p>
        </p:txBody>
      </p:sp>
      <p:sp>
        <p:nvSpPr>
          <p:cNvPr id="71682" name="Rectangle 2"/>
          <p:cNvSpPr>
            <a:spLocks noGrp="1"/>
          </p:cNvSpPr>
          <p:nvPr/>
        </p:nvSpPr>
        <p:spPr>
          <a:xfrm>
            <a:off x="107504" y="1548448"/>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9pPr>
          </a:lstStyle>
          <a:p>
            <a:pPr marL="609600" indent="-609600"/>
            <a:r>
              <a:rPr lang="en-US" altLang="zh-CN" sz="2800" b="1" dirty="0"/>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3</a:t>
            </a:r>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重复测量和单次测量</a:t>
            </a:r>
          </a:p>
        </p:txBody>
      </p:sp>
      <p:sp>
        <p:nvSpPr>
          <p:cNvPr id="71683" name="Rectangle 3"/>
          <p:cNvSpPr>
            <a:spLocks noGrp="1"/>
          </p:cNvSpPr>
          <p:nvPr/>
        </p:nvSpPr>
        <p:spPr>
          <a:xfrm>
            <a:off x="457200" y="2420888"/>
            <a:ext cx="8507288" cy="228790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Blip>
                <a:blip r:embed="rId3"/>
              </a:buBlip>
              <a:defRPr sz="2400">
                <a:solidFill>
                  <a:schemeClr val="accent2"/>
                </a:solidFill>
                <a:latin typeface="+mn-lt"/>
                <a:ea typeface="+mn-ea"/>
                <a:cs typeface="+mn-cs"/>
              </a:defRPr>
            </a:lvl1pPr>
            <a:lvl2pPr marL="742950" indent="-285750" algn="l" rtl="0" eaLnBrk="0" fontAlgn="base" hangingPunct="0">
              <a:spcBef>
                <a:spcPct val="20000"/>
              </a:spcBef>
              <a:spcAft>
                <a:spcPct val="0"/>
              </a:spcAft>
              <a:buBlip>
                <a:blip r:embed="rId4"/>
              </a:buBlip>
              <a:defRPr sz="2000">
                <a:solidFill>
                  <a:schemeClr val="accent2"/>
                </a:solidFill>
                <a:latin typeface="+mn-lt"/>
                <a:ea typeface="+mn-ea"/>
              </a:defRPr>
            </a:lvl2pPr>
            <a:lvl3pPr marL="1143000" indent="-228600" algn="l" rtl="0" eaLnBrk="0" fontAlgn="base" hangingPunct="0">
              <a:spcBef>
                <a:spcPct val="20000"/>
              </a:spcBef>
              <a:spcAft>
                <a:spcPct val="0"/>
              </a:spcAft>
              <a:buBlip>
                <a:blip r:embed="rId5"/>
              </a:buBlip>
              <a:defRPr sz="2400">
                <a:solidFill>
                  <a:schemeClr val="accent2"/>
                </a:solidFill>
                <a:latin typeface="+mn-lt"/>
                <a:ea typeface="+mn-ea"/>
              </a:defRPr>
            </a:lvl3pPr>
            <a:lvl4pPr marL="1600200" indent="-228600" algn="l" rtl="0" eaLnBrk="0" fontAlgn="base" hangingPunct="0">
              <a:spcBef>
                <a:spcPct val="20000"/>
              </a:spcBef>
              <a:spcAft>
                <a:spcPct val="0"/>
              </a:spcAft>
              <a:buBlip>
                <a:blip r:embed="rId3"/>
              </a:buBlip>
              <a:defRPr sz="1600">
                <a:solidFill>
                  <a:schemeClr val="accent2"/>
                </a:solidFill>
                <a:latin typeface="+mn-lt"/>
                <a:ea typeface="+mn-ea"/>
              </a:defRPr>
            </a:lvl4pPr>
            <a:lvl5pPr marL="2057400" indent="-228600" algn="l" rtl="0" eaLnBrk="0" fontAlgn="base" hangingPunct="0">
              <a:spcBef>
                <a:spcPct val="20000"/>
              </a:spcBef>
              <a:spcAft>
                <a:spcPct val="0"/>
              </a:spcAft>
              <a:buBlip>
                <a:blip r:embed="rId4"/>
              </a:buBlip>
              <a:defRPr sz="1600">
                <a:solidFill>
                  <a:schemeClr val="accent2"/>
                </a:solidFill>
                <a:latin typeface="+mn-lt"/>
                <a:ea typeface="+mn-ea"/>
              </a:defRPr>
            </a:lvl5pPr>
            <a:lvl6pPr marL="2514600" indent="-228600" algn="l" rtl="0" eaLnBrk="0" fontAlgn="base" hangingPunct="0">
              <a:spcBef>
                <a:spcPct val="20000"/>
              </a:spcBef>
              <a:spcAft>
                <a:spcPct val="0"/>
              </a:spcAft>
              <a:buBlip>
                <a:blip r:embed="rId4"/>
              </a:buBlip>
              <a:defRPr sz="1600">
                <a:solidFill>
                  <a:schemeClr val="accent2"/>
                </a:solidFill>
                <a:latin typeface="+mn-lt"/>
                <a:ea typeface="+mn-ea"/>
              </a:defRPr>
            </a:lvl6pPr>
            <a:lvl7pPr marL="2971800" indent="-228600" algn="l" rtl="0" eaLnBrk="0" fontAlgn="base" hangingPunct="0">
              <a:spcBef>
                <a:spcPct val="20000"/>
              </a:spcBef>
              <a:spcAft>
                <a:spcPct val="0"/>
              </a:spcAft>
              <a:buBlip>
                <a:blip r:embed="rId4"/>
              </a:buBlip>
              <a:defRPr sz="1600">
                <a:solidFill>
                  <a:schemeClr val="accent2"/>
                </a:solidFill>
                <a:latin typeface="+mn-lt"/>
                <a:ea typeface="+mn-ea"/>
              </a:defRPr>
            </a:lvl7pPr>
            <a:lvl8pPr marL="3429000" indent="-228600" algn="l" rtl="0" eaLnBrk="0" fontAlgn="base" hangingPunct="0">
              <a:spcBef>
                <a:spcPct val="20000"/>
              </a:spcBef>
              <a:spcAft>
                <a:spcPct val="0"/>
              </a:spcAft>
              <a:buBlip>
                <a:blip r:embed="rId4"/>
              </a:buBlip>
              <a:defRPr sz="1600">
                <a:solidFill>
                  <a:schemeClr val="accent2"/>
                </a:solidFill>
                <a:latin typeface="+mn-lt"/>
                <a:ea typeface="+mn-ea"/>
              </a:defRPr>
            </a:lvl8pPr>
            <a:lvl9pPr marL="3886200" indent="-228600" algn="l" rtl="0" eaLnBrk="0" fontAlgn="base" hangingPunct="0">
              <a:spcBef>
                <a:spcPct val="20000"/>
              </a:spcBef>
              <a:spcAft>
                <a:spcPct val="0"/>
              </a:spcAft>
              <a:buBlip>
                <a:blip r:embed="rId4"/>
              </a:buBlip>
              <a:defRPr sz="1600">
                <a:solidFill>
                  <a:schemeClr val="accent2"/>
                </a:solidFill>
                <a:latin typeface="+mn-lt"/>
                <a:ea typeface="+mn-ea"/>
              </a:defRPr>
            </a:lvl9pPr>
          </a:lstStyle>
          <a:p>
            <a:pPr>
              <a:lnSpc>
                <a:spcPct val="150000"/>
              </a:lnSpc>
              <a:spcBef>
                <a:spcPts val="0"/>
              </a:spcBef>
              <a:buSzPct val="70000"/>
              <a:buFont typeface="Wingdings" panose="05000000000000000000" pitchFamily="2" charset="2"/>
              <a:buBlip>
                <a:blip r:embed="rId3"/>
              </a:buBlip>
            </a:pPr>
            <a:r>
              <a:rPr lang="zh-CN" altLang="en-US" b="1" dirty="0">
                <a:solidFill>
                  <a:schemeClr val="tx1"/>
                </a:solidFill>
                <a:latin typeface="楷体_GB2312" panose="02010609030101010101" charset="-122"/>
                <a:ea typeface="楷体_GB2312" panose="02010609030101010101" charset="-122"/>
              </a:rPr>
              <a:t>在</a:t>
            </a:r>
            <a:r>
              <a:rPr lang="zh-CN" altLang="en-US" b="1" dirty="0">
                <a:solidFill>
                  <a:srgbClr val="FF00FF"/>
                </a:solidFill>
                <a:latin typeface="楷体_GB2312" panose="02010609030101010101" charset="-122"/>
                <a:ea typeface="楷体_GB2312" panose="02010609030101010101" charset="-122"/>
              </a:rPr>
              <a:t>等精度的条件</a:t>
            </a:r>
            <a:r>
              <a:rPr lang="zh-CN" altLang="en-US" b="1" dirty="0">
                <a:solidFill>
                  <a:schemeClr val="tx1"/>
                </a:solidFill>
                <a:latin typeface="楷体_GB2312" panose="02010609030101010101" charset="-122"/>
                <a:ea typeface="楷体_GB2312" panose="02010609030101010101" charset="-122"/>
              </a:rPr>
              <a:t>下对待测量进行多次直接测量，每一次测量是测量全过程的</a:t>
            </a:r>
            <a:r>
              <a:rPr lang="zh-CN" altLang="en-US" b="1" dirty="0">
                <a:solidFill>
                  <a:srgbClr val="FF00FF"/>
                </a:solidFill>
                <a:latin typeface="楷体_GB2312" panose="02010609030101010101" charset="-122"/>
                <a:ea typeface="楷体_GB2312" panose="02010609030101010101" charset="-122"/>
              </a:rPr>
              <a:t>重新调节</a:t>
            </a:r>
            <a:r>
              <a:rPr lang="zh-CN" altLang="en-US" b="1" dirty="0">
                <a:solidFill>
                  <a:schemeClr val="tx1"/>
                </a:solidFill>
                <a:latin typeface="楷体_GB2312" panose="02010609030101010101" charset="-122"/>
                <a:ea typeface="楷体_GB2312" panose="02010609030101010101" charset="-122"/>
              </a:rPr>
              <a:t>，称为</a:t>
            </a:r>
            <a:r>
              <a:rPr lang="zh-CN" altLang="en-US" b="1" dirty="0">
                <a:solidFill>
                  <a:srgbClr val="FF00FF"/>
                </a:solidFill>
                <a:latin typeface="楷体_GB2312" panose="02010609030101010101" charset="-122"/>
                <a:ea typeface="楷体_GB2312" panose="02010609030101010101" charset="-122"/>
              </a:rPr>
              <a:t>重复测量</a:t>
            </a:r>
            <a:r>
              <a:rPr lang="zh-CN" altLang="en-US" b="1" dirty="0">
                <a:solidFill>
                  <a:schemeClr val="tx1"/>
                </a:solidFill>
                <a:latin typeface="楷体_GB2312" panose="02010609030101010101" charset="-122"/>
                <a:ea typeface="楷体_GB2312" panose="02010609030101010101" charset="-122"/>
              </a:rPr>
              <a:t>。</a:t>
            </a:r>
          </a:p>
          <a:p>
            <a:pPr marL="0" indent="0">
              <a:lnSpc>
                <a:spcPct val="150000"/>
              </a:lnSpc>
              <a:spcBef>
                <a:spcPts val="0"/>
              </a:spcBef>
              <a:buSzPct val="70000"/>
              <a:buFont typeface="Wingdings" panose="05000000000000000000" pitchFamily="2" charset="2"/>
              <a:buNone/>
            </a:pPr>
            <a:endParaRPr lang="zh-CN" altLang="en-US" b="1" dirty="0">
              <a:solidFill>
                <a:schemeClr val="tx1"/>
              </a:solidFill>
              <a:latin typeface="楷体_GB2312" panose="02010609030101010101" charset="-122"/>
              <a:ea typeface="楷体_GB2312" panose="02010609030101010101" charset="-122"/>
            </a:endParaRPr>
          </a:p>
          <a:p>
            <a:pPr>
              <a:lnSpc>
                <a:spcPct val="150000"/>
              </a:lnSpc>
              <a:spcBef>
                <a:spcPts val="0"/>
              </a:spcBef>
              <a:buSzPct val="70000"/>
              <a:buFont typeface="Wingdings" panose="05000000000000000000" pitchFamily="2" charset="2"/>
              <a:buBlip>
                <a:blip r:embed="rId3"/>
              </a:buBlip>
            </a:pPr>
            <a:r>
              <a:rPr lang="zh-CN" altLang="en-US" b="1" dirty="0">
                <a:solidFill>
                  <a:schemeClr val="tx1"/>
                </a:solidFill>
                <a:latin typeface="楷体_GB2312" panose="02010609030101010101" charset="-122"/>
                <a:ea typeface="楷体_GB2312" panose="02010609030101010101" charset="-122"/>
              </a:rPr>
              <a:t>只对测量量进行一次测量，称为</a:t>
            </a:r>
            <a:r>
              <a:rPr lang="zh-CN" altLang="en-US" b="1" dirty="0">
                <a:solidFill>
                  <a:srgbClr val="FF00FF"/>
                </a:solidFill>
                <a:latin typeface="楷体_GB2312" panose="02010609030101010101" charset="-122"/>
                <a:ea typeface="楷体_GB2312" panose="02010609030101010101" charset="-122"/>
              </a:rPr>
              <a:t>单次测量</a:t>
            </a:r>
            <a:r>
              <a:rPr lang="zh-CN" altLang="en-US" b="1" dirty="0">
                <a:solidFill>
                  <a:schemeClr val="tx1"/>
                </a:solidFill>
                <a:latin typeface="楷体_GB2312" panose="02010609030101010101" charset="-122"/>
                <a:ea typeface="楷体_GB2312" panose="02010609030101010101" charset="-122"/>
              </a:rPr>
              <a:t>。</a:t>
            </a:r>
            <a:endParaRPr lang="zh-CN" altLang="en-US" b="1" dirty="0">
              <a:solidFill>
                <a:srgbClr val="FF5963"/>
              </a:solidFill>
              <a:latin typeface="楷体_GB2312" panose="02010609030101010101" charset="-122"/>
              <a:ea typeface="楷体_GB2312" panose="02010609030101010101" charset="-122"/>
            </a:endParaRPr>
          </a:p>
        </p:txBody>
      </p:sp>
      <p:sp>
        <p:nvSpPr>
          <p:cNvPr id="18436" name="AutoShape 4"/>
          <p:cNvSpPr/>
          <p:nvPr/>
        </p:nvSpPr>
        <p:spPr>
          <a:xfrm>
            <a:off x="769317" y="5013935"/>
            <a:ext cx="7320915" cy="1556792"/>
          </a:xfrm>
          <a:prstGeom prst="flowChartAlternateProcess">
            <a:avLst/>
          </a:prstGeom>
          <a:solidFill>
            <a:srgbClr val="FFCD34">
              <a:alpha val="72156"/>
            </a:srgbClr>
          </a:solidFill>
          <a:ln w="9525">
            <a:noFill/>
          </a:ln>
        </p:spPr>
        <p:txBody>
          <a:bodyPr wrap="none" anchor="ctr"/>
          <a:lstStyle/>
          <a:p>
            <a:pPr algn="dist">
              <a:lnSpc>
                <a:spcPct val="150000"/>
              </a:lnSpc>
            </a:pPr>
            <a:r>
              <a:rPr lang="zh-CN" altLang="zh-CN" sz="2000" b="1" dirty="0">
                <a:latin typeface="Arial" panose="020B0604020202020204" pitchFamily="34" charset="0"/>
              </a:rPr>
              <a:t>1. </a:t>
            </a:r>
            <a:r>
              <a:rPr lang="zh-CN" altLang="en-US" sz="2000" b="1" dirty="0">
                <a:latin typeface="Arial" panose="020B0604020202020204" pitchFamily="34" charset="0"/>
              </a:rPr>
              <a:t>测量结果的准确度要求不高，允许粗略地估计误差的大小。</a:t>
            </a:r>
          </a:p>
          <a:p>
            <a:pPr algn="dist">
              <a:lnSpc>
                <a:spcPct val="150000"/>
              </a:lnSpc>
            </a:pPr>
            <a:r>
              <a:rPr lang="zh-CN" altLang="zh-CN" sz="2000" b="1" dirty="0">
                <a:latin typeface="Arial" panose="020B0604020202020204" pitchFamily="34" charset="0"/>
              </a:rPr>
              <a:t>2. </a:t>
            </a:r>
            <a:r>
              <a:rPr lang="zh-CN" altLang="en-US" sz="2000" b="1" dirty="0">
                <a:latin typeface="Arial" panose="020B0604020202020204" pitchFamily="34" charset="0"/>
              </a:rPr>
              <a:t>测量误差远小于仪器误差。</a:t>
            </a:r>
          </a:p>
          <a:p>
            <a:pPr algn="dist">
              <a:lnSpc>
                <a:spcPct val="150000"/>
              </a:lnSpc>
            </a:pPr>
            <a:r>
              <a:rPr lang="zh-CN" altLang="zh-CN" sz="2000" b="1" dirty="0">
                <a:latin typeface="Arial" panose="020B0604020202020204" pitchFamily="34" charset="0"/>
              </a:rPr>
              <a:t>3. </a:t>
            </a:r>
            <a:r>
              <a:rPr lang="zh-CN" altLang="en-US" sz="2000" b="1" dirty="0">
                <a:latin typeface="Arial" panose="020B0604020202020204" pitchFamily="34" charset="0"/>
              </a:rPr>
              <a:t>受条件的限制，如在动态测量中，无法对待测量做重复测量。</a:t>
            </a:r>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2" name="文本框 1"/>
          <p:cNvSpPr txBox="1"/>
          <p:nvPr/>
        </p:nvSpPr>
        <p:spPr>
          <a:xfrm>
            <a:off x="241935" y="1126490"/>
            <a:ext cx="5229225" cy="583565"/>
          </a:xfrm>
          <a:prstGeom prst="rect">
            <a:avLst/>
          </a:prstGeom>
          <a:noFill/>
        </p:spPr>
        <p:txBody>
          <a:bodyPr wrap="square" rtlCol="0" anchor="t">
            <a:spAutoFit/>
          </a:bodyPr>
          <a:lstStyle/>
          <a:p>
            <a:r>
              <a:rPr lang="zh-CN" altLang="en-US" sz="3200" b="1" dirty="0">
                <a:solidFill>
                  <a:srgbClr val="00B0F0"/>
                </a:solidFill>
                <a:latin typeface="黑体" panose="02010609060101010101" pitchFamily="2" charset="-122"/>
                <a:ea typeface="黑体" panose="02010609060101010101" pitchFamily="2" charset="-122"/>
                <a:sym typeface="+mn-ea"/>
              </a:rPr>
              <a:t>一、物理测量的基本概念</a:t>
            </a:r>
          </a:p>
        </p:txBody>
      </p:sp>
      <p:sp>
        <p:nvSpPr>
          <p:cNvPr id="8" name="文本框 7"/>
          <p:cNvSpPr txBox="1"/>
          <p:nvPr/>
        </p:nvSpPr>
        <p:spPr>
          <a:xfrm>
            <a:off x="527050" y="1821180"/>
            <a:ext cx="5727065" cy="521970"/>
          </a:xfrm>
          <a:prstGeom prst="rect">
            <a:avLst/>
          </a:prstGeom>
          <a:noFill/>
        </p:spPr>
        <p:txBody>
          <a:bodyPr wrap="none" rtlCol="0" anchor="t">
            <a:spAutoFit/>
          </a:bodyPr>
          <a:lstStyle/>
          <a:p>
            <a:pPr marL="609600" indent="-609600"/>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4</a:t>
            </a:r>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测量的精密度、准确度、精确度</a:t>
            </a:r>
          </a:p>
        </p:txBody>
      </p:sp>
      <p:sp>
        <p:nvSpPr>
          <p:cNvPr id="62466" name="Rectangle 3"/>
          <p:cNvSpPr>
            <a:spLocks noGrp="1"/>
          </p:cNvSpPr>
          <p:nvPr/>
        </p:nvSpPr>
        <p:spPr>
          <a:xfrm>
            <a:off x="600074" y="2389505"/>
            <a:ext cx="4360989" cy="4525963"/>
          </a:xfrm>
          <a:prstGeom prst="rect">
            <a:avLst/>
          </a:prstGeom>
          <a:noFill/>
          <a:ln w="9525">
            <a:noFill/>
          </a:ln>
        </p:spPr>
        <p:txBody>
          <a:bodyPr wrap="square" lIns="91440" tIns="45720" rIns="91440" bIns="45720" anchor="t"/>
          <a:lstStyle>
            <a:lvl1pPr marL="342900" indent="-342900" algn="l" rtl="0" eaLnBrk="0" fontAlgn="base" hangingPunct="0">
              <a:spcBef>
                <a:spcPct val="20000"/>
              </a:spcBef>
              <a:spcAft>
                <a:spcPct val="0"/>
              </a:spcAft>
              <a:buBlip>
                <a:blip r:embed="rId2"/>
              </a:buBlip>
              <a:defRPr sz="2400" kern="1200">
                <a:solidFill>
                  <a:schemeClr val="accent2"/>
                </a:solidFill>
                <a:latin typeface="+mn-lt"/>
                <a:ea typeface="+mn-ea"/>
                <a:cs typeface="+mn-cs"/>
              </a:defRPr>
            </a:lvl1pPr>
            <a:lvl2pPr marL="742950" indent="-285750" algn="l" rtl="0" eaLnBrk="0" fontAlgn="base" hangingPunct="0">
              <a:spcBef>
                <a:spcPct val="20000"/>
              </a:spcBef>
              <a:spcAft>
                <a:spcPct val="0"/>
              </a:spcAft>
              <a:buBlip>
                <a:blip r:embed="rId3"/>
              </a:buBlip>
              <a:defRPr sz="2000" kern="1200">
                <a:solidFill>
                  <a:schemeClr val="accent2"/>
                </a:solidFill>
                <a:latin typeface="+mn-lt"/>
                <a:ea typeface="+mn-ea"/>
                <a:cs typeface="+mn-cs"/>
              </a:defRPr>
            </a:lvl2pPr>
            <a:lvl3pPr marL="1143000" indent="-228600" algn="l" rtl="0" eaLnBrk="0" fontAlgn="base" hangingPunct="0">
              <a:spcBef>
                <a:spcPct val="20000"/>
              </a:spcBef>
              <a:spcAft>
                <a:spcPct val="0"/>
              </a:spcAft>
              <a:buBlip>
                <a:blip r:embed="rId4"/>
              </a:buBlip>
              <a:defRPr sz="2000" kern="1200">
                <a:solidFill>
                  <a:schemeClr val="accent2"/>
                </a:solidFill>
                <a:latin typeface="+mn-lt"/>
                <a:ea typeface="+mn-ea"/>
                <a:cs typeface="+mn-cs"/>
              </a:defRPr>
            </a:lvl3pPr>
            <a:lvl4pPr marL="1600200" indent="-228600" algn="l" rtl="0" eaLnBrk="0" fontAlgn="base" hangingPunct="0">
              <a:spcBef>
                <a:spcPct val="20000"/>
              </a:spcBef>
              <a:spcAft>
                <a:spcPct val="0"/>
              </a:spcAft>
              <a:buBlip>
                <a:blip r:embed="rId2"/>
              </a:buBlip>
              <a:defRPr sz="1600" kern="1200">
                <a:solidFill>
                  <a:schemeClr val="accent2"/>
                </a:solidFill>
                <a:latin typeface="+mn-lt"/>
                <a:ea typeface="+mn-ea"/>
                <a:cs typeface="+mn-cs"/>
              </a:defRPr>
            </a:lvl4pPr>
            <a:lvl5pPr marL="2057400" indent="-228600" algn="l" rtl="0" eaLnBrk="0" fontAlgn="base" hangingPunct="0">
              <a:spcBef>
                <a:spcPct val="20000"/>
              </a:spcBef>
              <a:spcAft>
                <a:spcPct val="0"/>
              </a:spcAft>
              <a:buBlip>
                <a:blip r:embed="rId3"/>
              </a:buBlip>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30000"/>
              </a:lnSpc>
              <a:buSzPct val="70000"/>
              <a:buFont typeface="Wingdings 3" panose="05040102010807070707" pitchFamily="18" charset="2"/>
              <a:buChar char="}"/>
            </a:pPr>
            <a:r>
              <a:rPr lang="zh-CN" altLang="en-US" b="1" dirty="0">
                <a:solidFill>
                  <a:srgbClr val="0070C0"/>
                </a:solidFill>
                <a:latin typeface="楷体_GB2312" panose="02010609030101010101" charset="-122"/>
                <a:ea typeface="楷体_GB2312" panose="02010609030101010101" charset="-122"/>
              </a:rPr>
              <a:t>精密度</a:t>
            </a:r>
            <a:r>
              <a:rPr lang="zh-CN" altLang="en-US" sz="1800" b="1" dirty="0">
                <a:solidFill>
                  <a:srgbClr val="FF0000"/>
                </a:solidFill>
                <a:latin typeface="楷体_GB2312" panose="02010609030101010101" charset="-122"/>
                <a:ea typeface="楷体_GB2312" panose="02010609030101010101" charset="-122"/>
              </a:rPr>
              <a:t>（数据集中、随机误差小）</a:t>
            </a:r>
          </a:p>
          <a:p>
            <a:pPr>
              <a:lnSpc>
                <a:spcPct val="230000"/>
              </a:lnSpc>
              <a:buSzPct val="70000"/>
              <a:buFont typeface="Wingdings 3" panose="05040102010807070707" pitchFamily="18" charset="2"/>
              <a:buChar char="}"/>
            </a:pPr>
            <a:r>
              <a:rPr lang="zh-CN" altLang="en-US" b="1" dirty="0">
                <a:solidFill>
                  <a:srgbClr val="0070C0"/>
                </a:solidFill>
                <a:latin typeface="楷体_GB2312" panose="02010609030101010101" charset="-122"/>
                <a:ea typeface="楷体_GB2312" panose="02010609030101010101" charset="-122"/>
              </a:rPr>
              <a:t>准确度</a:t>
            </a:r>
            <a:r>
              <a:rPr lang="zh-CN" altLang="en-US" sz="1800" b="1" dirty="0">
                <a:solidFill>
                  <a:srgbClr val="FF0000"/>
                </a:solidFill>
                <a:latin typeface="楷体_GB2312" panose="02010609030101010101" charset="-122"/>
                <a:ea typeface="楷体_GB2312" panose="02010609030101010101" charset="-122"/>
              </a:rPr>
              <a:t>（系统误差小</a:t>
            </a:r>
            <a:r>
              <a:rPr lang="en-US" altLang="zh-CN" sz="1800" b="1" dirty="0">
                <a:solidFill>
                  <a:srgbClr val="FF0000"/>
                </a:solidFill>
                <a:latin typeface="楷体_GB2312" panose="02010609030101010101" charset="-122"/>
                <a:ea typeface="楷体_GB2312" panose="02010609030101010101" charset="-122"/>
              </a:rPr>
              <a:t>)</a:t>
            </a:r>
          </a:p>
          <a:p>
            <a:pPr>
              <a:lnSpc>
                <a:spcPct val="230000"/>
              </a:lnSpc>
              <a:buSzPct val="70000"/>
              <a:buFont typeface="Wingdings 3" panose="05040102010807070707" pitchFamily="18" charset="2"/>
              <a:buChar char="}"/>
            </a:pPr>
            <a:r>
              <a:rPr lang="zh-CN" altLang="en-US" b="1" dirty="0">
                <a:solidFill>
                  <a:srgbClr val="0070C0"/>
                </a:solidFill>
                <a:latin typeface="楷体_GB2312" panose="02010609030101010101" charset="-122"/>
                <a:ea typeface="楷体_GB2312" panose="02010609030101010101" charset="-122"/>
              </a:rPr>
              <a:t>精确度</a:t>
            </a:r>
            <a:r>
              <a:rPr lang="zh-CN" altLang="en-US" sz="1800" b="1" dirty="0">
                <a:solidFill>
                  <a:srgbClr val="FF0000"/>
                </a:solidFill>
                <a:latin typeface="楷体_GB2312" panose="02010609030101010101" charset="-122"/>
                <a:ea typeface="楷体_GB2312" panose="02010609030101010101" charset="-122"/>
              </a:rPr>
              <a:t>（数据集中、随机误差小、</a:t>
            </a:r>
            <a:endParaRPr lang="en-US" altLang="zh-CN" sz="1800" b="1" dirty="0">
              <a:solidFill>
                <a:srgbClr val="FF0000"/>
              </a:solidFill>
              <a:latin typeface="楷体_GB2312" panose="02010609030101010101" charset="-122"/>
              <a:ea typeface="楷体_GB2312" panose="02010609030101010101" charset="-122"/>
            </a:endParaRPr>
          </a:p>
          <a:p>
            <a:pPr marL="0" indent="0">
              <a:lnSpc>
                <a:spcPct val="230000"/>
              </a:lnSpc>
              <a:buSzPct val="70000"/>
              <a:buNone/>
            </a:pPr>
            <a:r>
              <a:rPr lang="en-US" altLang="zh-CN" sz="1800" b="1" dirty="0">
                <a:solidFill>
                  <a:srgbClr val="FF0000"/>
                </a:solidFill>
                <a:latin typeface="楷体_GB2312" panose="02010609030101010101" charset="-122"/>
                <a:ea typeface="楷体_GB2312" panose="02010609030101010101" charset="-122"/>
              </a:rPr>
              <a:t>         </a:t>
            </a:r>
            <a:r>
              <a:rPr lang="zh-CN" altLang="en-US" sz="1800" b="1" dirty="0">
                <a:solidFill>
                  <a:srgbClr val="FF0000"/>
                </a:solidFill>
                <a:latin typeface="楷体_GB2312" panose="02010609030101010101" charset="-122"/>
                <a:ea typeface="楷体_GB2312" panose="02010609030101010101" charset="-122"/>
              </a:rPr>
              <a:t> 系统误差小）</a:t>
            </a:r>
            <a:endParaRPr lang="zh-CN" altLang="en-US" sz="1800" b="1" dirty="0">
              <a:solidFill>
                <a:srgbClr val="0070C0"/>
              </a:solidFill>
              <a:latin typeface="楷体_GB2312" panose="02010609030101010101" charset="-122"/>
              <a:ea typeface="楷体_GB2312" panose="02010609030101010101" charset="-122"/>
            </a:endParaRPr>
          </a:p>
        </p:txBody>
      </p:sp>
      <p:grpSp>
        <p:nvGrpSpPr>
          <p:cNvPr id="62467" name="Group 4"/>
          <p:cNvGrpSpPr/>
          <p:nvPr/>
        </p:nvGrpSpPr>
        <p:grpSpPr>
          <a:xfrm>
            <a:off x="4931221" y="2279968"/>
            <a:ext cx="1800225" cy="1798637"/>
            <a:chOff x="0" y="0"/>
            <a:chExt cx="2834" cy="2834"/>
          </a:xfrm>
        </p:grpSpPr>
        <p:sp>
          <p:nvSpPr>
            <p:cNvPr id="62468" name="AutoShape 5"/>
            <p:cNvSpPr/>
            <p:nvPr/>
          </p:nvSpPr>
          <p:spPr>
            <a:xfrm>
              <a:off x="339" y="327"/>
              <a:ext cx="2114" cy="2164"/>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69" name="AutoShape 6"/>
            <p:cNvSpPr>
              <a:spLocks noChangeAspect="1"/>
            </p:cNvSpPr>
            <p:nvPr/>
          </p:nvSpPr>
          <p:spPr>
            <a:xfrm>
              <a:off x="772" y="774"/>
              <a:ext cx="1269" cy="1298"/>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70" name="AutoShape 7"/>
            <p:cNvSpPr>
              <a:spLocks noChangeAspect="1"/>
            </p:cNvSpPr>
            <p:nvPr/>
          </p:nvSpPr>
          <p:spPr>
            <a:xfrm>
              <a:off x="561" y="549"/>
              <a:ext cx="1691" cy="1731"/>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71" name="AutoShape 8"/>
            <p:cNvSpPr>
              <a:spLocks noChangeAspect="1"/>
            </p:cNvSpPr>
            <p:nvPr/>
          </p:nvSpPr>
          <p:spPr>
            <a:xfrm>
              <a:off x="992" y="978"/>
              <a:ext cx="844" cy="867"/>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72" name="Line 9"/>
            <p:cNvSpPr/>
            <p:nvPr/>
          </p:nvSpPr>
          <p:spPr>
            <a:xfrm>
              <a:off x="0" y="1415"/>
              <a:ext cx="2835" cy="1"/>
            </a:xfrm>
            <a:prstGeom prst="line">
              <a:avLst/>
            </a:prstGeom>
            <a:ln w="9525" cap="flat" cmpd="sng">
              <a:solidFill>
                <a:srgbClr val="000000"/>
              </a:solidFill>
              <a:prstDash val="solid"/>
              <a:round/>
              <a:headEnd type="none" w="med" len="med"/>
              <a:tailEnd type="none" w="med" len="med"/>
            </a:ln>
          </p:spPr>
        </p:sp>
        <p:sp>
          <p:nvSpPr>
            <p:cNvPr id="62473" name="Line 10"/>
            <p:cNvSpPr/>
            <p:nvPr/>
          </p:nvSpPr>
          <p:spPr>
            <a:xfrm rot="5400000">
              <a:off x="-37" y="1417"/>
              <a:ext cx="2835" cy="1"/>
            </a:xfrm>
            <a:prstGeom prst="line">
              <a:avLst/>
            </a:prstGeom>
            <a:ln w="9525" cap="flat" cmpd="sng">
              <a:solidFill>
                <a:srgbClr val="000000"/>
              </a:solidFill>
              <a:prstDash val="solid"/>
              <a:round/>
              <a:headEnd type="none" w="med" len="med"/>
              <a:tailEnd type="none" w="med" len="med"/>
            </a:ln>
          </p:spPr>
        </p:sp>
        <p:sp>
          <p:nvSpPr>
            <p:cNvPr id="62474" name="AutoShape 11"/>
            <p:cNvSpPr/>
            <p:nvPr/>
          </p:nvSpPr>
          <p:spPr>
            <a:xfrm>
              <a:off x="1815" y="712"/>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75" name="AutoShape 12"/>
            <p:cNvSpPr/>
            <p:nvPr/>
          </p:nvSpPr>
          <p:spPr>
            <a:xfrm>
              <a:off x="1922" y="599"/>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76" name="AutoShape 13"/>
            <p:cNvSpPr/>
            <p:nvPr/>
          </p:nvSpPr>
          <p:spPr>
            <a:xfrm>
              <a:off x="2015" y="712"/>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77" name="AutoShape 14"/>
            <p:cNvSpPr/>
            <p:nvPr/>
          </p:nvSpPr>
          <p:spPr>
            <a:xfrm>
              <a:off x="1900" y="826"/>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78" name="AutoShape 15"/>
            <p:cNvSpPr/>
            <p:nvPr/>
          </p:nvSpPr>
          <p:spPr>
            <a:xfrm>
              <a:off x="1767" y="518"/>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79" name="AutoShape 16"/>
            <p:cNvSpPr/>
            <p:nvPr/>
          </p:nvSpPr>
          <p:spPr>
            <a:xfrm>
              <a:off x="1654" y="868"/>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80" name="AutoShape 17"/>
            <p:cNvSpPr/>
            <p:nvPr/>
          </p:nvSpPr>
          <p:spPr>
            <a:xfrm>
              <a:off x="1767" y="956"/>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81" name="AutoShape 18"/>
            <p:cNvSpPr/>
            <p:nvPr/>
          </p:nvSpPr>
          <p:spPr>
            <a:xfrm>
              <a:off x="1657" y="690"/>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82" name="AutoShape 19"/>
            <p:cNvSpPr/>
            <p:nvPr/>
          </p:nvSpPr>
          <p:spPr>
            <a:xfrm>
              <a:off x="1949" y="958"/>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83" name="AutoShape 20"/>
            <p:cNvSpPr/>
            <p:nvPr/>
          </p:nvSpPr>
          <p:spPr>
            <a:xfrm>
              <a:off x="2060" y="848"/>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grpSp>
      <p:grpSp>
        <p:nvGrpSpPr>
          <p:cNvPr id="62484" name="Group 21"/>
          <p:cNvGrpSpPr/>
          <p:nvPr/>
        </p:nvGrpSpPr>
        <p:grpSpPr>
          <a:xfrm>
            <a:off x="7020371" y="2273618"/>
            <a:ext cx="1800225" cy="1800225"/>
            <a:chOff x="0" y="0"/>
            <a:chExt cx="2834" cy="2834"/>
          </a:xfrm>
        </p:grpSpPr>
        <p:sp>
          <p:nvSpPr>
            <p:cNvPr id="62485" name="AutoShape 22"/>
            <p:cNvSpPr/>
            <p:nvPr/>
          </p:nvSpPr>
          <p:spPr>
            <a:xfrm>
              <a:off x="339" y="327"/>
              <a:ext cx="2114" cy="2164"/>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86" name="AutoShape 23"/>
            <p:cNvSpPr>
              <a:spLocks noChangeAspect="1"/>
            </p:cNvSpPr>
            <p:nvPr/>
          </p:nvSpPr>
          <p:spPr>
            <a:xfrm>
              <a:off x="772" y="774"/>
              <a:ext cx="1269" cy="1298"/>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87" name="AutoShape 24"/>
            <p:cNvSpPr>
              <a:spLocks noChangeAspect="1"/>
            </p:cNvSpPr>
            <p:nvPr/>
          </p:nvSpPr>
          <p:spPr>
            <a:xfrm>
              <a:off x="561" y="549"/>
              <a:ext cx="1691" cy="1731"/>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88" name="AutoShape 25"/>
            <p:cNvSpPr>
              <a:spLocks noChangeAspect="1"/>
            </p:cNvSpPr>
            <p:nvPr/>
          </p:nvSpPr>
          <p:spPr>
            <a:xfrm>
              <a:off x="992" y="978"/>
              <a:ext cx="844" cy="867"/>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89" name="Line 26"/>
            <p:cNvSpPr/>
            <p:nvPr/>
          </p:nvSpPr>
          <p:spPr>
            <a:xfrm>
              <a:off x="0" y="1415"/>
              <a:ext cx="2835" cy="1"/>
            </a:xfrm>
            <a:prstGeom prst="line">
              <a:avLst/>
            </a:prstGeom>
            <a:ln w="9525" cap="flat" cmpd="sng">
              <a:solidFill>
                <a:srgbClr val="000000"/>
              </a:solidFill>
              <a:prstDash val="solid"/>
              <a:round/>
              <a:headEnd type="none" w="med" len="med"/>
              <a:tailEnd type="none" w="med" len="med"/>
            </a:ln>
          </p:spPr>
        </p:sp>
        <p:sp>
          <p:nvSpPr>
            <p:cNvPr id="62490" name="Line 27"/>
            <p:cNvSpPr/>
            <p:nvPr/>
          </p:nvSpPr>
          <p:spPr>
            <a:xfrm rot="5400000">
              <a:off x="-38" y="1417"/>
              <a:ext cx="2835" cy="1"/>
            </a:xfrm>
            <a:prstGeom prst="line">
              <a:avLst/>
            </a:prstGeom>
            <a:ln w="9525" cap="flat" cmpd="sng">
              <a:solidFill>
                <a:srgbClr val="000000"/>
              </a:solidFill>
              <a:prstDash val="solid"/>
              <a:round/>
              <a:headEnd type="none" w="med" len="med"/>
              <a:tailEnd type="none" w="med" len="med"/>
            </a:ln>
          </p:spPr>
        </p:sp>
        <p:sp>
          <p:nvSpPr>
            <p:cNvPr id="62491" name="AutoShape 28"/>
            <p:cNvSpPr/>
            <p:nvPr/>
          </p:nvSpPr>
          <p:spPr>
            <a:xfrm>
              <a:off x="1134" y="119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92" name="AutoShape 29"/>
            <p:cNvSpPr/>
            <p:nvPr/>
          </p:nvSpPr>
          <p:spPr>
            <a:xfrm>
              <a:off x="1474" y="187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93" name="AutoShape 30"/>
            <p:cNvSpPr/>
            <p:nvPr/>
          </p:nvSpPr>
          <p:spPr>
            <a:xfrm>
              <a:off x="2015" y="130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94" name="AutoShape 31"/>
            <p:cNvSpPr/>
            <p:nvPr/>
          </p:nvSpPr>
          <p:spPr>
            <a:xfrm>
              <a:off x="1247" y="153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95" name="AutoShape 32"/>
            <p:cNvSpPr/>
            <p:nvPr/>
          </p:nvSpPr>
          <p:spPr>
            <a:xfrm>
              <a:off x="1105" y="882"/>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96" name="AutoShape 33"/>
            <p:cNvSpPr/>
            <p:nvPr/>
          </p:nvSpPr>
          <p:spPr>
            <a:xfrm>
              <a:off x="1360" y="868"/>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97" name="AutoShape 34"/>
            <p:cNvSpPr/>
            <p:nvPr/>
          </p:nvSpPr>
          <p:spPr>
            <a:xfrm>
              <a:off x="1767" y="108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98" name="AutoShape 35"/>
            <p:cNvSpPr/>
            <p:nvPr/>
          </p:nvSpPr>
          <p:spPr>
            <a:xfrm>
              <a:off x="1014" y="142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499" name="AutoShape 36"/>
            <p:cNvSpPr/>
            <p:nvPr/>
          </p:nvSpPr>
          <p:spPr>
            <a:xfrm>
              <a:off x="1587" y="153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00" name="AutoShape 37"/>
            <p:cNvSpPr/>
            <p:nvPr/>
          </p:nvSpPr>
          <p:spPr>
            <a:xfrm>
              <a:off x="1474" y="119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01" name="AutoShape 38"/>
            <p:cNvSpPr/>
            <p:nvPr/>
          </p:nvSpPr>
          <p:spPr>
            <a:xfrm>
              <a:off x="1105" y="1739"/>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02" name="AutoShape 39"/>
            <p:cNvSpPr/>
            <p:nvPr/>
          </p:nvSpPr>
          <p:spPr>
            <a:xfrm>
              <a:off x="907" y="119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03" name="AutoShape 40"/>
            <p:cNvSpPr/>
            <p:nvPr/>
          </p:nvSpPr>
          <p:spPr>
            <a:xfrm>
              <a:off x="1701" y="128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04" name="AutoShape 41"/>
            <p:cNvSpPr/>
            <p:nvPr/>
          </p:nvSpPr>
          <p:spPr>
            <a:xfrm>
              <a:off x="1807" y="153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05" name="AutoShape 42"/>
            <p:cNvSpPr/>
            <p:nvPr/>
          </p:nvSpPr>
          <p:spPr>
            <a:xfrm>
              <a:off x="1587" y="1080"/>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06" name="AutoShape 43"/>
            <p:cNvSpPr/>
            <p:nvPr/>
          </p:nvSpPr>
          <p:spPr>
            <a:xfrm>
              <a:off x="1694" y="165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07" name="AutoShape 44"/>
            <p:cNvSpPr/>
            <p:nvPr/>
          </p:nvSpPr>
          <p:spPr>
            <a:xfrm>
              <a:off x="907" y="153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08" name="AutoShape 45"/>
            <p:cNvSpPr/>
            <p:nvPr/>
          </p:nvSpPr>
          <p:spPr>
            <a:xfrm>
              <a:off x="1581" y="879"/>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grpSp>
      <p:grpSp>
        <p:nvGrpSpPr>
          <p:cNvPr id="62509" name="Group 46"/>
          <p:cNvGrpSpPr/>
          <p:nvPr/>
        </p:nvGrpSpPr>
        <p:grpSpPr>
          <a:xfrm>
            <a:off x="4931221" y="4650105"/>
            <a:ext cx="1800225" cy="1800225"/>
            <a:chOff x="0" y="0"/>
            <a:chExt cx="2834" cy="2834"/>
          </a:xfrm>
        </p:grpSpPr>
        <p:sp>
          <p:nvSpPr>
            <p:cNvPr id="62510" name="AutoShape 47"/>
            <p:cNvSpPr/>
            <p:nvPr/>
          </p:nvSpPr>
          <p:spPr>
            <a:xfrm>
              <a:off x="339" y="327"/>
              <a:ext cx="2114" cy="2164"/>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11" name="AutoShape 48"/>
            <p:cNvSpPr>
              <a:spLocks noChangeAspect="1"/>
            </p:cNvSpPr>
            <p:nvPr/>
          </p:nvSpPr>
          <p:spPr>
            <a:xfrm>
              <a:off x="772" y="774"/>
              <a:ext cx="1269" cy="1298"/>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12" name="AutoShape 49"/>
            <p:cNvSpPr>
              <a:spLocks noChangeAspect="1"/>
            </p:cNvSpPr>
            <p:nvPr/>
          </p:nvSpPr>
          <p:spPr>
            <a:xfrm>
              <a:off x="561" y="549"/>
              <a:ext cx="1691" cy="1731"/>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13" name="AutoShape 50"/>
            <p:cNvSpPr>
              <a:spLocks noChangeAspect="1"/>
            </p:cNvSpPr>
            <p:nvPr/>
          </p:nvSpPr>
          <p:spPr>
            <a:xfrm>
              <a:off x="992" y="978"/>
              <a:ext cx="844" cy="867"/>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14" name="Line 51"/>
            <p:cNvSpPr/>
            <p:nvPr/>
          </p:nvSpPr>
          <p:spPr>
            <a:xfrm>
              <a:off x="0" y="1415"/>
              <a:ext cx="2835" cy="1"/>
            </a:xfrm>
            <a:prstGeom prst="line">
              <a:avLst/>
            </a:prstGeom>
            <a:ln w="9525" cap="flat" cmpd="sng">
              <a:solidFill>
                <a:srgbClr val="000000"/>
              </a:solidFill>
              <a:prstDash val="solid"/>
              <a:round/>
              <a:headEnd type="none" w="med" len="med"/>
              <a:tailEnd type="none" w="med" len="med"/>
            </a:ln>
          </p:spPr>
        </p:sp>
        <p:sp>
          <p:nvSpPr>
            <p:cNvPr id="62515" name="Line 52"/>
            <p:cNvSpPr/>
            <p:nvPr/>
          </p:nvSpPr>
          <p:spPr>
            <a:xfrm rot="5400000">
              <a:off x="-38" y="1417"/>
              <a:ext cx="2835" cy="1"/>
            </a:xfrm>
            <a:prstGeom prst="line">
              <a:avLst/>
            </a:prstGeom>
            <a:ln w="9525" cap="flat" cmpd="sng">
              <a:solidFill>
                <a:srgbClr val="000000"/>
              </a:solidFill>
              <a:prstDash val="solid"/>
              <a:round/>
              <a:headEnd type="none" w="med" len="med"/>
              <a:tailEnd type="none" w="med" len="med"/>
            </a:ln>
          </p:spPr>
        </p:sp>
        <p:sp>
          <p:nvSpPr>
            <p:cNvPr id="62516" name="AutoShape 53"/>
            <p:cNvSpPr/>
            <p:nvPr/>
          </p:nvSpPr>
          <p:spPr>
            <a:xfrm>
              <a:off x="1134" y="119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17" name="AutoShape 54"/>
            <p:cNvSpPr/>
            <p:nvPr/>
          </p:nvSpPr>
          <p:spPr>
            <a:xfrm>
              <a:off x="1474" y="1340"/>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18" name="AutoShape 55"/>
            <p:cNvSpPr/>
            <p:nvPr/>
          </p:nvSpPr>
          <p:spPr>
            <a:xfrm>
              <a:off x="1355" y="130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19" name="AutoShape 56"/>
            <p:cNvSpPr/>
            <p:nvPr/>
          </p:nvSpPr>
          <p:spPr>
            <a:xfrm>
              <a:off x="1247" y="153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20" name="AutoShape 57"/>
            <p:cNvSpPr/>
            <p:nvPr/>
          </p:nvSpPr>
          <p:spPr>
            <a:xfrm>
              <a:off x="1286" y="118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21" name="AutoShape 58"/>
            <p:cNvSpPr/>
            <p:nvPr/>
          </p:nvSpPr>
          <p:spPr>
            <a:xfrm>
              <a:off x="1360" y="103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22" name="AutoShape 59"/>
            <p:cNvSpPr/>
            <p:nvPr/>
          </p:nvSpPr>
          <p:spPr>
            <a:xfrm>
              <a:off x="1223" y="137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23" name="AutoShape 60"/>
            <p:cNvSpPr/>
            <p:nvPr/>
          </p:nvSpPr>
          <p:spPr>
            <a:xfrm>
              <a:off x="1058" y="1339"/>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24" name="AutoShape 61"/>
            <p:cNvSpPr/>
            <p:nvPr/>
          </p:nvSpPr>
          <p:spPr>
            <a:xfrm>
              <a:off x="1565" y="1446"/>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25" name="AutoShape 62"/>
            <p:cNvSpPr/>
            <p:nvPr/>
          </p:nvSpPr>
          <p:spPr>
            <a:xfrm>
              <a:off x="1474" y="119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26" name="AutoShape 63"/>
            <p:cNvSpPr/>
            <p:nvPr/>
          </p:nvSpPr>
          <p:spPr>
            <a:xfrm>
              <a:off x="1425" y="149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27" name="AutoShape 64"/>
            <p:cNvSpPr/>
            <p:nvPr/>
          </p:nvSpPr>
          <p:spPr>
            <a:xfrm>
              <a:off x="1213" y="1062"/>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28" name="AutoShape 65"/>
            <p:cNvSpPr/>
            <p:nvPr/>
          </p:nvSpPr>
          <p:spPr>
            <a:xfrm>
              <a:off x="1701" y="139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29" name="AutoShape 66"/>
            <p:cNvSpPr/>
            <p:nvPr/>
          </p:nvSpPr>
          <p:spPr>
            <a:xfrm>
              <a:off x="1340" y="1622"/>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30" name="AutoShape 67"/>
            <p:cNvSpPr/>
            <p:nvPr/>
          </p:nvSpPr>
          <p:spPr>
            <a:xfrm>
              <a:off x="1543" y="1102"/>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31" name="AutoShape 68"/>
            <p:cNvSpPr/>
            <p:nvPr/>
          </p:nvSpPr>
          <p:spPr>
            <a:xfrm>
              <a:off x="1496" y="1610"/>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32" name="AutoShape 69"/>
            <p:cNvSpPr/>
            <p:nvPr/>
          </p:nvSpPr>
          <p:spPr>
            <a:xfrm>
              <a:off x="1128" y="1512"/>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33" name="AutoShape 70"/>
            <p:cNvSpPr/>
            <p:nvPr/>
          </p:nvSpPr>
          <p:spPr>
            <a:xfrm>
              <a:off x="1581" y="126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grpSp>
      <p:grpSp>
        <p:nvGrpSpPr>
          <p:cNvPr id="62534" name="Group 71"/>
          <p:cNvGrpSpPr/>
          <p:nvPr/>
        </p:nvGrpSpPr>
        <p:grpSpPr>
          <a:xfrm>
            <a:off x="7020371" y="4650105"/>
            <a:ext cx="1800225" cy="1800225"/>
            <a:chOff x="0" y="0"/>
            <a:chExt cx="2834" cy="2834"/>
          </a:xfrm>
        </p:grpSpPr>
        <p:sp>
          <p:nvSpPr>
            <p:cNvPr id="62535" name="AutoShape 72"/>
            <p:cNvSpPr/>
            <p:nvPr/>
          </p:nvSpPr>
          <p:spPr>
            <a:xfrm>
              <a:off x="339" y="327"/>
              <a:ext cx="2114" cy="2164"/>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36" name="AutoShape 73"/>
            <p:cNvSpPr>
              <a:spLocks noChangeAspect="1"/>
            </p:cNvSpPr>
            <p:nvPr/>
          </p:nvSpPr>
          <p:spPr>
            <a:xfrm>
              <a:off x="772" y="774"/>
              <a:ext cx="1269" cy="1298"/>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37" name="AutoShape 74"/>
            <p:cNvSpPr>
              <a:spLocks noChangeAspect="1"/>
            </p:cNvSpPr>
            <p:nvPr/>
          </p:nvSpPr>
          <p:spPr>
            <a:xfrm>
              <a:off x="561" y="549"/>
              <a:ext cx="1691" cy="1731"/>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38" name="AutoShape 75"/>
            <p:cNvSpPr>
              <a:spLocks noChangeAspect="1"/>
            </p:cNvSpPr>
            <p:nvPr/>
          </p:nvSpPr>
          <p:spPr>
            <a:xfrm>
              <a:off x="992" y="978"/>
              <a:ext cx="844" cy="867"/>
            </a:xfrm>
            <a:prstGeom prst="flowChartConnector">
              <a:avLst/>
            </a:prstGeom>
            <a:noFill/>
            <a:ln w="9525" cap="flat" cmpd="sng">
              <a:solidFill>
                <a:schemeClr val="tx1"/>
              </a:solidFill>
              <a:prstDash val="solid"/>
              <a:round/>
              <a:headEnd type="none" w="med" len="med"/>
              <a:tailEnd type="none" w="med" len="med"/>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39" name="Line 76"/>
            <p:cNvSpPr/>
            <p:nvPr/>
          </p:nvSpPr>
          <p:spPr>
            <a:xfrm>
              <a:off x="0" y="1415"/>
              <a:ext cx="2835" cy="1"/>
            </a:xfrm>
            <a:prstGeom prst="line">
              <a:avLst/>
            </a:prstGeom>
            <a:ln w="9525" cap="flat" cmpd="sng">
              <a:solidFill>
                <a:srgbClr val="000000"/>
              </a:solidFill>
              <a:prstDash val="solid"/>
              <a:round/>
              <a:headEnd type="none" w="med" len="med"/>
              <a:tailEnd type="none" w="med" len="med"/>
            </a:ln>
          </p:spPr>
        </p:sp>
        <p:sp>
          <p:nvSpPr>
            <p:cNvPr id="62540" name="Line 77"/>
            <p:cNvSpPr/>
            <p:nvPr/>
          </p:nvSpPr>
          <p:spPr>
            <a:xfrm rot="5400000">
              <a:off x="-38" y="1417"/>
              <a:ext cx="2835" cy="1"/>
            </a:xfrm>
            <a:prstGeom prst="line">
              <a:avLst/>
            </a:prstGeom>
            <a:ln w="9525" cap="flat" cmpd="sng">
              <a:solidFill>
                <a:srgbClr val="000000"/>
              </a:solidFill>
              <a:prstDash val="solid"/>
              <a:round/>
              <a:headEnd type="none" w="med" len="med"/>
              <a:tailEnd type="none" w="med" len="med"/>
            </a:ln>
          </p:spPr>
        </p:sp>
        <p:sp>
          <p:nvSpPr>
            <p:cNvPr id="62541" name="AutoShape 78"/>
            <p:cNvSpPr/>
            <p:nvPr/>
          </p:nvSpPr>
          <p:spPr>
            <a:xfrm>
              <a:off x="1134" y="690"/>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42" name="AutoShape 79"/>
            <p:cNvSpPr/>
            <p:nvPr/>
          </p:nvSpPr>
          <p:spPr>
            <a:xfrm>
              <a:off x="1474" y="113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43" name="AutoShape 80"/>
            <p:cNvSpPr/>
            <p:nvPr/>
          </p:nvSpPr>
          <p:spPr>
            <a:xfrm>
              <a:off x="2015" y="681"/>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44" name="AutoShape 81"/>
            <p:cNvSpPr/>
            <p:nvPr/>
          </p:nvSpPr>
          <p:spPr>
            <a:xfrm>
              <a:off x="1247" y="90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45" name="AutoShape 82"/>
            <p:cNvSpPr/>
            <p:nvPr/>
          </p:nvSpPr>
          <p:spPr>
            <a:xfrm>
              <a:off x="907" y="44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46" name="AutoShape 83"/>
            <p:cNvSpPr/>
            <p:nvPr/>
          </p:nvSpPr>
          <p:spPr>
            <a:xfrm>
              <a:off x="1247" y="36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47" name="AutoShape 84"/>
            <p:cNvSpPr/>
            <p:nvPr/>
          </p:nvSpPr>
          <p:spPr>
            <a:xfrm>
              <a:off x="1767" y="583"/>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48" name="AutoShape 85"/>
            <p:cNvSpPr/>
            <p:nvPr/>
          </p:nvSpPr>
          <p:spPr>
            <a:xfrm>
              <a:off x="1014" y="923"/>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49" name="AutoShape 86"/>
            <p:cNvSpPr/>
            <p:nvPr/>
          </p:nvSpPr>
          <p:spPr>
            <a:xfrm>
              <a:off x="1587" y="90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50" name="AutoShape 87"/>
            <p:cNvSpPr/>
            <p:nvPr/>
          </p:nvSpPr>
          <p:spPr>
            <a:xfrm>
              <a:off x="1474" y="690"/>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51" name="AutoShape 88"/>
            <p:cNvSpPr/>
            <p:nvPr/>
          </p:nvSpPr>
          <p:spPr>
            <a:xfrm>
              <a:off x="793" y="1235"/>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52" name="AutoShape 89"/>
            <p:cNvSpPr/>
            <p:nvPr/>
          </p:nvSpPr>
          <p:spPr>
            <a:xfrm>
              <a:off x="793" y="690"/>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53" name="AutoShape 90"/>
            <p:cNvSpPr/>
            <p:nvPr/>
          </p:nvSpPr>
          <p:spPr>
            <a:xfrm>
              <a:off x="1701" y="783"/>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54" name="AutoShape 91"/>
            <p:cNvSpPr/>
            <p:nvPr/>
          </p:nvSpPr>
          <p:spPr>
            <a:xfrm>
              <a:off x="1807" y="907"/>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55" name="AutoShape 92"/>
            <p:cNvSpPr/>
            <p:nvPr/>
          </p:nvSpPr>
          <p:spPr>
            <a:xfrm>
              <a:off x="1474" y="45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56" name="AutoShape 93"/>
            <p:cNvSpPr/>
            <p:nvPr/>
          </p:nvSpPr>
          <p:spPr>
            <a:xfrm>
              <a:off x="1694" y="1150"/>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57" name="AutoShape 94"/>
            <p:cNvSpPr/>
            <p:nvPr/>
          </p:nvSpPr>
          <p:spPr>
            <a:xfrm>
              <a:off x="680" y="101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2558" name="AutoShape 95"/>
            <p:cNvSpPr/>
            <p:nvPr/>
          </p:nvSpPr>
          <p:spPr>
            <a:xfrm>
              <a:off x="1581" y="334"/>
              <a:ext cx="119" cy="119"/>
            </a:xfrm>
            <a:prstGeom prst="flowChartConnector">
              <a:avLst/>
            </a:prstGeom>
            <a:solidFill>
              <a:srgbClr val="FF0000"/>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grpSp>
      <p:sp>
        <p:nvSpPr>
          <p:cNvPr id="62559" name="Text Box 96"/>
          <p:cNvSpPr txBox="1"/>
          <p:nvPr/>
        </p:nvSpPr>
        <p:spPr>
          <a:xfrm>
            <a:off x="4971861" y="4116705"/>
            <a:ext cx="1867535" cy="398780"/>
          </a:xfrm>
          <a:prstGeom prst="rect">
            <a:avLst/>
          </a:prstGeom>
          <a:noFill/>
          <a:ln w="9525">
            <a:noFill/>
          </a:ln>
        </p:spPr>
        <p:txBody>
          <a:bodyPr wrap="square" anchor="t">
            <a:spAutoFit/>
          </a:bodyPr>
          <a:lstStyle/>
          <a:p>
            <a:r>
              <a:rPr lang="zh-CN" altLang="en-US" sz="2000" b="1" dirty="0">
                <a:latin typeface="楷体_GB2312" panose="02010609030101010101" charset="-122"/>
                <a:ea typeface="楷体_GB2312" panose="02010609030101010101" charset="-122"/>
              </a:rPr>
              <a:t>精密、不准确</a:t>
            </a:r>
          </a:p>
        </p:txBody>
      </p:sp>
      <p:sp>
        <p:nvSpPr>
          <p:cNvPr id="62560" name="Text Box 97"/>
          <p:cNvSpPr txBox="1"/>
          <p:nvPr/>
        </p:nvSpPr>
        <p:spPr>
          <a:xfrm>
            <a:off x="7204521" y="4115435"/>
            <a:ext cx="1831975" cy="398780"/>
          </a:xfrm>
          <a:prstGeom prst="rect">
            <a:avLst/>
          </a:prstGeom>
          <a:noFill/>
          <a:ln w="9525">
            <a:noFill/>
          </a:ln>
        </p:spPr>
        <p:txBody>
          <a:bodyPr wrap="square" anchor="t">
            <a:spAutoFit/>
          </a:bodyPr>
          <a:lstStyle/>
          <a:p>
            <a:r>
              <a:rPr lang="zh-CN" altLang="en-US" sz="2000" b="1" dirty="0">
                <a:latin typeface="楷体_GB2312" panose="02010609030101010101" charset="-122"/>
                <a:ea typeface="楷体_GB2312" panose="02010609030101010101" charset="-122"/>
                <a:cs typeface="+mn-ea"/>
              </a:rPr>
              <a:t>准确</a:t>
            </a:r>
            <a:r>
              <a:rPr lang="zh-CN" altLang="en-US" sz="2000" b="1" dirty="0">
                <a:latin typeface="楷体_GB2312" panose="02010609030101010101" charset="-122"/>
                <a:ea typeface="楷体_GB2312" panose="02010609030101010101" charset="-122"/>
              </a:rPr>
              <a:t>、不精密</a:t>
            </a:r>
          </a:p>
        </p:txBody>
      </p:sp>
      <p:sp>
        <p:nvSpPr>
          <p:cNvPr id="62561" name="Text Box 98"/>
          <p:cNvSpPr txBox="1"/>
          <p:nvPr/>
        </p:nvSpPr>
        <p:spPr>
          <a:xfrm>
            <a:off x="5475416" y="6464618"/>
            <a:ext cx="1616075" cy="398780"/>
          </a:xfrm>
          <a:prstGeom prst="rect">
            <a:avLst/>
          </a:prstGeom>
          <a:noFill/>
          <a:ln w="9525">
            <a:noFill/>
          </a:ln>
        </p:spPr>
        <p:txBody>
          <a:bodyPr anchor="t">
            <a:spAutoFit/>
          </a:bodyPr>
          <a:lstStyle/>
          <a:p>
            <a:r>
              <a:rPr lang="zh-CN" altLang="en-US" sz="2000" b="1" dirty="0">
                <a:latin typeface="楷体_GB2312" panose="02010609030101010101" charset="-122"/>
                <a:ea typeface="楷体_GB2312" panose="02010609030101010101" charset="-122"/>
              </a:rPr>
              <a:t>精确</a:t>
            </a:r>
          </a:p>
        </p:txBody>
      </p:sp>
      <p:sp>
        <p:nvSpPr>
          <p:cNvPr id="62562" name="Text Box 99"/>
          <p:cNvSpPr txBox="1"/>
          <p:nvPr/>
        </p:nvSpPr>
        <p:spPr>
          <a:xfrm>
            <a:off x="7420104" y="6464618"/>
            <a:ext cx="1616075" cy="398780"/>
          </a:xfrm>
          <a:prstGeom prst="rect">
            <a:avLst/>
          </a:prstGeom>
          <a:noFill/>
          <a:ln w="9525">
            <a:noFill/>
          </a:ln>
        </p:spPr>
        <p:txBody>
          <a:bodyPr anchor="t">
            <a:spAutoFit/>
          </a:bodyPr>
          <a:lstStyle/>
          <a:p>
            <a:r>
              <a:rPr lang="zh-CN" altLang="en-US" sz="2000" b="1" dirty="0">
                <a:latin typeface="楷体_GB2312" panose="02010609030101010101" charset="-122"/>
                <a:ea typeface="楷体_GB2312" panose="02010609030101010101" charset="-122"/>
              </a:rPr>
              <a:t>不精确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559"/>
                                        </p:tgtEl>
                                        <p:attrNameLst>
                                          <p:attrName>style.visibility</p:attrName>
                                        </p:attrNameLst>
                                      </p:cBhvr>
                                      <p:to>
                                        <p:strVal val="visible"/>
                                      </p:to>
                                    </p:set>
                                    <p:animEffect transition="in" filter="fade">
                                      <p:cBhvr>
                                        <p:cTn id="7" dur="1000"/>
                                        <p:tgtEl>
                                          <p:spTgt spid="62559"/>
                                        </p:tgtEl>
                                      </p:cBhvr>
                                    </p:animEffect>
                                    <p:anim calcmode="lin" valueType="num">
                                      <p:cBhvr>
                                        <p:cTn id="8" dur="1000" fill="hold"/>
                                        <p:tgtEl>
                                          <p:spTgt spid="62559"/>
                                        </p:tgtEl>
                                        <p:attrNameLst>
                                          <p:attrName>ppt_x</p:attrName>
                                        </p:attrNameLst>
                                      </p:cBhvr>
                                      <p:tavLst>
                                        <p:tav tm="0">
                                          <p:val>
                                            <p:strVal val="#ppt_x"/>
                                          </p:val>
                                        </p:tav>
                                        <p:tav tm="100000">
                                          <p:val>
                                            <p:strVal val="#ppt_x"/>
                                          </p:val>
                                        </p:tav>
                                      </p:tavLst>
                                    </p:anim>
                                    <p:anim calcmode="lin" valueType="num">
                                      <p:cBhvr>
                                        <p:cTn id="9" dur="1000" fill="hold"/>
                                        <p:tgtEl>
                                          <p:spTgt spid="625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2560"/>
                                        </p:tgtEl>
                                        <p:attrNameLst>
                                          <p:attrName>style.visibility</p:attrName>
                                        </p:attrNameLst>
                                      </p:cBhvr>
                                      <p:to>
                                        <p:strVal val="visible"/>
                                      </p:to>
                                    </p:set>
                                    <p:animEffect transition="in" filter="fade">
                                      <p:cBhvr>
                                        <p:cTn id="14" dur="1000"/>
                                        <p:tgtEl>
                                          <p:spTgt spid="62560"/>
                                        </p:tgtEl>
                                      </p:cBhvr>
                                    </p:animEffect>
                                    <p:anim calcmode="lin" valueType="num">
                                      <p:cBhvr>
                                        <p:cTn id="15" dur="1000" fill="hold"/>
                                        <p:tgtEl>
                                          <p:spTgt spid="62560"/>
                                        </p:tgtEl>
                                        <p:attrNameLst>
                                          <p:attrName>ppt_x</p:attrName>
                                        </p:attrNameLst>
                                      </p:cBhvr>
                                      <p:tavLst>
                                        <p:tav tm="0">
                                          <p:val>
                                            <p:strVal val="#ppt_x"/>
                                          </p:val>
                                        </p:tav>
                                        <p:tav tm="100000">
                                          <p:val>
                                            <p:strVal val="#ppt_x"/>
                                          </p:val>
                                        </p:tav>
                                      </p:tavLst>
                                    </p:anim>
                                    <p:anim calcmode="lin" valueType="num">
                                      <p:cBhvr>
                                        <p:cTn id="16" dur="1000" fill="hold"/>
                                        <p:tgtEl>
                                          <p:spTgt spid="6256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2561"/>
                                        </p:tgtEl>
                                        <p:attrNameLst>
                                          <p:attrName>style.visibility</p:attrName>
                                        </p:attrNameLst>
                                      </p:cBhvr>
                                      <p:to>
                                        <p:strVal val="visible"/>
                                      </p:to>
                                    </p:set>
                                    <p:animEffect transition="in" filter="fade">
                                      <p:cBhvr>
                                        <p:cTn id="21" dur="1000"/>
                                        <p:tgtEl>
                                          <p:spTgt spid="62561"/>
                                        </p:tgtEl>
                                      </p:cBhvr>
                                    </p:animEffect>
                                    <p:anim calcmode="lin" valueType="num">
                                      <p:cBhvr>
                                        <p:cTn id="22" dur="1000" fill="hold"/>
                                        <p:tgtEl>
                                          <p:spTgt spid="62561"/>
                                        </p:tgtEl>
                                        <p:attrNameLst>
                                          <p:attrName>ppt_x</p:attrName>
                                        </p:attrNameLst>
                                      </p:cBhvr>
                                      <p:tavLst>
                                        <p:tav tm="0">
                                          <p:val>
                                            <p:strVal val="#ppt_x"/>
                                          </p:val>
                                        </p:tav>
                                        <p:tav tm="100000">
                                          <p:val>
                                            <p:strVal val="#ppt_x"/>
                                          </p:val>
                                        </p:tav>
                                      </p:tavLst>
                                    </p:anim>
                                    <p:anim calcmode="lin" valueType="num">
                                      <p:cBhvr>
                                        <p:cTn id="23" dur="1000" fill="hold"/>
                                        <p:tgtEl>
                                          <p:spTgt spid="6256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2562"/>
                                        </p:tgtEl>
                                        <p:attrNameLst>
                                          <p:attrName>style.visibility</p:attrName>
                                        </p:attrNameLst>
                                      </p:cBhvr>
                                      <p:to>
                                        <p:strVal val="visible"/>
                                      </p:to>
                                    </p:set>
                                    <p:animEffect transition="in" filter="fade">
                                      <p:cBhvr>
                                        <p:cTn id="28" dur="1000"/>
                                        <p:tgtEl>
                                          <p:spTgt spid="62562"/>
                                        </p:tgtEl>
                                      </p:cBhvr>
                                    </p:animEffect>
                                    <p:anim calcmode="lin" valueType="num">
                                      <p:cBhvr>
                                        <p:cTn id="29" dur="1000" fill="hold"/>
                                        <p:tgtEl>
                                          <p:spTgt spid="62562"/>
                                        </p:tgtEl>
                                        <p:attrNameLst>
                                          <p:attrName>ppt_x</p:attrName>
                                        </p:attrNameLst>
                                      </p:cBhvr>
                                      <p:tavLst>
                                        <p:tav tm="0">
                                          <p:val>
                                            <p:strVal val="#ppt_x"/>
                                          </p:val>
                                        </p:tav>
                                        <p:tav tm="100000">
                                          <p:val>
                                            <p:strVal val="#ppt_x"/>
                                          </p:val>
                                        </p:tav>
                                      </p:tavLst>
                                    </p:anim>
                                    <p:anim calcmode="lin" valueType="num">
                                      <p:cBhvr>
                                        <p:cTn id="30" dur="1000" fill="hold"/>
                                        <p:tgtEl>
                                          <p:spTgt spid="625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59" grpId="0"/>
      <p:bldP spid="62560" grpId="0"/>
      <p:bldP spid="62561" grpId="0"/>
      <p:bldP spid="625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73730" name="Rectangle 2"/>
          <p:cNvSpPr>
            <a:spLocks noGrp="1"/>
          </p:cNvSpPr>
          <p:nvPr/>
        </p:nvSpPr>
        <p:spPr>
          <a:xfrm>
            <a:off x="-180528" y="1449703"/>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9pPr>
          </a:lstStyle>
          <a:p>
            <a:pPr marL="609600" indent="-609600"/>
            <a:r>
              <a:rPr lang="en-US" altLang="zh-CN" sz="2800" b="1" dirty="0"/>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5</a:t>
            </a:r>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仪器的准确度等级与仪器的公差</a:t>
            </a:r>
          </a:p>
        </p:txBody>
      </p:sp>
      <p:sp>
        <p:nvSpPr>
          <p:cNvPr id="73731" name="Rectangle 3"/>
          <p:cNvSpPr>
            <a:spLocks noGrp="1"/>
          </p:cNvSpPr>
          <p:nvPr/>
        </p:nvSpPr>
        <p:spPr>
          <a:xfrm>
            <a:off x="179512" y="2286633"/>
            <a:ext cx="8784778" cy="452755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Blip>
                <a:blip r:embed="rId2"/>
              </a:buBlip>
              <a:defRPr sz="2400">
                <a:solidFill>
                  <a:schemeClr val="accent2"/>
                </a:solidFill>
                <a:latin typeface="+mn-lt"/>
                <a:ea typeface="+mn-ea"/>
                <a:cs typeface="+mn-cs"/>
              </a:defRPr>
            </a:lvl1pPr>
            <a:lvl2pPr marL="742950" indent="-285750" algn="l" rtl="0" eaLnBrk="0" fontAlgn="base" hangingPunct="0">
              <a:spcBef>
                <a:spcPct val="20000"/>
              </a:spcBef>
              <a:spcAft>
                <a:spcPct val="0"/>
              </a:spcAft>
              <a:buBlip>
                <a:blip r:embed="rId3"/>
              </a:buBlip>
              <a:defRPr sz="2000">
                <a:solidFill>
                  <a:schemeClr val="accent2"/>
                </a:solidFill>
                <a:latin typeface="+mn-lt"/>
                <a:ea typeface="+mn-ea"/>
              </a:defRPr>
            </a:lvl2pPr>
            <a:lvl3pPr marL="1143000" indent="-228600" algn="l" rtl="0" eaLnBrk="0" fontAlgn="base" hangingPunct="0">
              <a:spcBef>
                <a:spcPct val="20000"/>
              </a:spcBef>
              <a:spcAft>
                <a:spcPct val="0"/>
              </a:spcAft>
              <a:buBlip>
                <a:blip r:embed="rId4"/>
              </a:buBlip>
              <a:defRPr sz="2400">
                <a:solidFill>
                  <a:schemeClr val="accent2"/>
                </a:solidFill>
                <a:latin typeface="+mn-lt"/>
                <a:ea typeface="+mn-ea"/>
              </a:defRPr>
            </a:lvl3pPr>
            <a:lvl4pPr marL="1600200" indent="-228600" algn="l" rtl="0" eaLnBrk="0" fontAlgn="base" hangingPunct="0">
              <a:spcBef>
                <a:spcPct val="20000"/>
              </a:spcBef>
              <a:spcAft>
                <a:spcPct val="0"/>
              </a:spcAft>
              <a:buBlip>
                <a:blip r:embed="rId2"/>
              </a:buBlip>
              <a:defRPr sz="1600">
                <a:solidFill>
                  <a:schemeClr val="accent2"/>
                </a:solidFill>
                <a:latin typeface="+mn-lt"/>
                <a:ea typeface="+mn-ea"/>
              </a:defRPr>
            </a:lvl4pPr>
            <a:lvl5pPr marL="2057400" indent="-228600" algn="l" rtl="0" eaLnBrk="0" fontAlgn="base" hangingPunct="0">
              <a:spcBef>
                <a:spcPct val="20000"/>
              </a:spcBef>
              <a:spcAft>
                <a:spcPct val="0"/>
              </a:spcAft>
              <a:buBlip>
                <a:blip r:embed="rId3"/>
              </a:buBlip>
              <a:defRPr sz="1600">
                <a:solidFill>
                  <a:schemeClr val="accent2"/>
                </a:solidFill>
                <a:latin typeface="+mn-lt"/>
                <a:ea typeface="+mn-ea"/>
              </a:defRPr>
            </a:lvl5pPr>
            <a:lvl6pPr marL="2514600" indent="-228600" algn="l" rtl="0" eaLnBrk="0" fontAlgn="base" hangingPunct="0">
              <a:spcBef>
                <a:spcPct val="20000"/>
              </a:spcBef>
              <a:spcAft>
                <a:spcPct val="0"/>
              </a:spcAft>
              <a:buBlip>
                <a:blip r:embed="rId3"/>
              </a:buBlip>
              <a:defRPr sz="1600">
                <a:solidFill>
                  <a:schemeClr val="accent2"/>
                </a:solidFill>
                <a:latin typeface="+mn-lt"/>
                <a:ea typeface="+mn-ea"/>
              </a:defRPr>
            </a:lvl6pPr>
            <a:lvl7pPr marL="2971800" indent="-228600" algn="l" rtl="0" eaLnBrk="0" fontAlgn="base" hangingPunct="0">
              <a:spcBef>
                <a:spcPct val="20000"/>
              </a:spcBef>
              <a:spcAft>
                <a:spcPct val="0"/>
              </a:spcAft>
              <a:buBlip>
                <a:blip r:embed="rId3"/>
              </a:buBlip>
              <a:defRPr sz="1600">
                <a:solidFill>
                  <a:schemeClr val="accent2"/>
                </a:solidFill>
                <a:latin typeface="+mn-lt"/>
                <a:ea typeface="+mn-ea"/>
              </a:defRPr>
            </a:lvl7pPr>
            <a:lvl8pPr marL="3429000" indent="-228600" algn="l" rtl="0" eaLnBrk="0" fontAlgn="base" hangingPunct="0">
              <a:spcBef>
                <a:spcPct val="20000"/>
              </a:spcBef>
              <a:spcAft>
                <a:spcPct val="0"/>
              </a:spcAft>
              <a:buBlip>
                <a:blip r:embed="rId3"/>
              </a:buBlip>
              <a:defRPr sz="1600">
                <a:solidFill>
                  <a:schemeClr val="accent2"/>
                </a:solidFill>
                <a:latin typeface="+mn-lt"/>
                <a:ea typeface="+mn-ea"/>
              </a:defRPr>
            </a:lvl8pPr>
            <a:lvl9pPr marL="3886200" indent="-228600" algn="l" rtl="0" eaLnBrk="0" fontAlgn="base" hangingPunct="0">
              <a:spcBef>
                <a:spcPct val="20000"/>
              </a:spcBef>
              <a:spcAft>
                <a:spcPct val="0"/>
              </a:spcAft>
              <a:buBlip>
                <a:blip r:embed="rId3"/>
              </a:buBlip>
              <a:defRPr sz="1600">
                <a:solidFill>
                  <a:schemeClr val="accent2"/>
                </a:solidFill>
                <a:latin typeface="+mn-lt"/>
                <a:ea typeface="+mn-ea"/>
              </a:defRPr>
            </a:lvl9pPr>
          </a:lstStyle>
          <a:p>
            <a:pPr>
              <a:lnSpc>
                <a:spcPct val="150000"/>
              </a:lnSpc>
              <a:spcBef>
                <a:spcPts val="0"/>
              </a:spcBef>
              <a:buSzPct val="70000"/>
              <a:buFont typeface="Wingdings" panose="05000000000000000000" pitchFamily="2" charset="2"/>
              <a:buBlip>
                <a:blip r:embed="rId2"/>
              </a:buBlip>
            </a:pPr>
            <a:r>
              <a:rPr lang="zh-CN" altLang="en-US" b="1" dirty="0">
                <a:solidFill>
                  <a:srgbClr val="FF0000"/>
                </a:solidFill>
                <a:latin typeface="楷体_GB2312" panose="02010609030101010101" charset="-122"/>
                <a:ea typeface="楷体_GB2312" panose="02010609030101010101" charset="-122"/>
                <a:cs typeface="楷体_GB2312" panose="02010609030101010101" charset="-122"/>
              </a:rPr>
              <a:t>选择测量仪器应考虑：</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准确度等级、测量范围、实际测量量对精度的要求等。</a:t>
            </a:r>
            <a:endParaRPr lang="zh-CN" altLang="en-US" b="1" dirty="0">
              <a:latin typeface="楷体_GB2312" panose="02010609030101010101" charset="-122"/>
              <a:ea typeface="楷体_GB2312" panose="02010609030101010101" charset="-122"/>
              <a:cs typeface="楷体_GB2312" panose="02010609030101010101" charset="-122"/>
            </a:endParaRPr>
          </a:p>
          <a:p>
            <a:pPr>
              <a:lnSpc>
                <a:spcPct val="150000"/>
              </a:lnSpc>
              <a:spcBef>
                <a:spcPts val="0"/>
              </a:spcBef>
              <a:buSzPct val="70000"/>
              <a:buFont typeface="Wingdings" panose="05000000000000000000" pitchFamily="2" charset="2"/>
              <a:buBlip>
                <a:blip r:embed="rId2"/>
              </a:buBlip>
            </a:pPr>
            <a:r>
              <a:rPr lang="zh-CN" altLang="en-US" b="1" dirty="0">
                <a:solidFill>
                  <a:srgbClr val="FF0000"/>
                </a:solidFill>
                <a:latin typeface="楷体_GB2312" panose="02010609030101010101" charset="-122"/>
                <a:ea typeface="楷体_GB2312" panose="02010609030101010101" charset="-122"/>
                <a:cs typeface="楷体_GB2312" panose="02010609030101010101" charset="-122"/>
              </a:rPr>
              <a:t>仪器的精密度：</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仪器能读到的最小位数。最小读数的数值越小，仪器的精密度越高，误差越小。</a:t>
            </a:r>
            <a:endParaRPr lang="en-US" altLang="zh-CN" b="1" dirty="0">
              <a:solidFill>
                <a:schemeClr val="tx1"/>
              </a:solidFill>
              <a:latin typeface="楷体_GB2312" panose="02010609030101010101" charset="-122"/>
              <a:ea typeface="楷体_GB2312" panose="02010609030101010101" charset="-122"/>
              <a:cs typeface="楷体_GB2312" panose="02010609030101010101" charset="-122"/>
            </a:endParaRPr>
          </a:p>
          <a:p>
            <a:pPr>
              <a:lnSpc>
                <a:spcPct val="150000"/>
              </a:lnSpc>
              <a:spcBef>
                <a:spcPts val="0"/>
              </a:spcBef>
              <a:buSzPct val="70000"/>
              <a:buFont typeface="Wingdings" panose="05000000000000000000" pitchFamily="2" charset="2"/>
              <a:buBlip>
                <a:blip r:embed="rId2"/>
              </a:buBlip>
            </a:pPr>
            <a:r>
              <a:rPr lang="zh-CN" altLang="en-US" b="1" dirty="0">
                <a:solidFill>
                  <a:srgbClr val="FF0000"/>
                </a:solidFill>
                <a:latin typeface="楷体_GB2312" panose="02010609030101010101" charset="-122"/>
                <a:ea typeface="楷体_GB2312" panose="02010609030101010101" charset="-122"/>
                <a:cs typeface="楷体_GB2312" panose="02010609030101010101" charset="-122"/>
              </a:rPr>
              <a:t>仪器的准确度：</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读数后与真实值的差别</a:t>
            </a:r>
            <a:endParaRPr lang="en-US" altLang="zh-CN" b="1" dirty="0">
              <a:solidFill>
                <a:schemeClr val="tx1"/>
              </a:solidFill>
              <a:latin typeface="楷体_GB2312" panose="02010609030101010101" charset="-122"/>
              <a:ea typeface="楷体_GB2312" panose="02010609030101010101" charset="-122"/>
              <a:cs typeface="楷体_GB2312" panose="02010609030101010101" charset="-122"/>
            </a:endParaRPr>
          </a:p>
          <a:p>
            <a:pPr>
              <a:lnSpc>
                <a:spcPct val="150000"/>
              </a:lnSpc>
              <a:spcBef>
                <a:spcPts val="0"/>
              </a:spcBef>
              <a:buSzPct val="70000"/>
              <a:buFont typeface="Wingdings" panose="05000000000000000000" pitchFamily="2" charset="2"/>
              <a:buBlip>
                <a:blip r:embed="rId2"/>
              </a:buBlip>
            </a:pPr>
            <a:r>
              <a:rPr lang="zh-CN" altLang="en-US" b="1" dirty="0">
                <a:solidFill>
                  <a:srgbClr val="FF0000"/>
                </a:solidFill>
                <a:latin typeface="楷体_GB2312" panose="02010609030101010101" charset="-122"/>
                <a:ea typeface="楷体_GB2312" panose="02010609030101010101" charset="-122"/>
                <a:cs typeface="楷体_GB2312" panose="02010609030101010101" charset="-122"/>
              </a:rPr>
              <a:t>读数规则：</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测量误差出现在哪位（由精度决定）就读到哪位</a:t>
            </a:r>
            <a:endParaRPr lang="en-US" altLang="zh-CN" b="1" dirty="0">
              <a:solidFill>
                <a:schemeClr val="tx1"/>
              </a:solidFill>
              <a:latin typeface="楷体_GB2312" panose="02010609030101010101" charset="-122"/>
              <a:ea typeface="楷体_GB2312" panose="02010609030101010101" charset="-122"/>
              <a:cs typeface="楷体_GB2312" panose="02010609030101010101" charset="-122"/>
            </a:endParaRPr>
          </a:p>
          <a:p>
            <a:pPr>
              <a:lnSpc>
                <a:spcPct val="150000"/>
              </a:lnSpc>
              <a:spcBef>
                <a:spcPts val="0"/>
              </a:spcBef>
              <a:buSzPct val="70000"/>
              <a:buFont typeface="Wingdings" panose="05000000000000000000" pitchFamily="2" charset="2"/>
              <a:buBlip>
                <a:blip r:embed="rId2"/>
              </a:buBlip>
            </a:pPr>
            <a:r>
              <a:rPr lang="zh-CN" altLang="en-US" b="1" dirty="0">
                <a:solidFill>
                  <a:srgbClr val="FF0000"/>
                </a:solidFill>
                <a:latin typeface="楷体_GB2312" panose="02010609030101010101" charset="-122"/>
                <a:ea typeface="楷体_GB2312" panose="02010609030101010101" charset="-122"/>
                <a:cs typeface="楷体_GB2312" panose="02010609030101010101" charset="-122"/>
              </a:rPr>
              <a:t>仪器的公差</a:t>
            </a:r>
            <a:r>
              <a:rPr lang="zh-CN" altLang="en-US" b="1" dirty="0">
                <a:solidFill>
                  <a:schemeClr val="tx1"/>
                </a:solidFill>
                <a:latin typeface="楷体_GB2312" panose="02010609030101010101" charset="-122"/>
                <a:ea typeface="楷体_GB2312" panose="02010609030101010101" charset="-122"/>
                <a:cs typeface="楷体_GB2312" panose="02010609030101010101" charset="-122"/>
              </a:rPr>
              <a:t>（系统误差，总使测量结果向一个方向偏离）</a:t>
            </a:r>
            <a:r>
              <a:rPr lang="zh-CN" altLang="zh-CN" b="1" dirty="0">
                <a:solidFill>
                  <a:schemeClr val="tx1"/>
                </a:solidFill>
                <a:latin typeface="楷体_GB2312" panose="02010609030101010101" charset="-122"/>
                <a:ea typeface="楷体_GB2312" panose="02010609030101010101" charset="-122"/>
                <a:cs typeface="楷体_GB2312" panose="02010609030101010101" charset="-122"/>
                <a:sym typeface="Times New Roman" panose="02020603050405020304" pitchFamily="18" charset="0"/>
              </a:rPr>
              <a:t>Δ</a:t>
            </a:r>
            <a:r>
              <a:rPr lang="zh-CN" altLang="en-US" b="1" baseline="-25000" dirty="0">
                <a:solidFill>
                  <a:schemeClr val="tx1"/>
                </a:solidFill>
                <a:latin typeface="楷体_GB2312" panose="02010609030101010101" charset="-122"/>
                <a:ea typeface="楷体_GB2312" panose="02010609030101010101" charset="-122"/>
                <a:cs typeface="楷体_GB2312" panose="02010609030101010101" charset="-122"/>
                <a:sym typeface="Times New Roman" panose="02020603050405020304" pitchFamily="18" charset="0"/>
              </a:rPr>
              <a:t>仪</a:t>
            </a:r>
          </a:p>
        </p:txBody>
      </p:sp>
      <p:sp>
        <p:nvSpPr>
          <p:cNvPr id="3" name="文本框 2"/>
          <p:cNvSpPr txBox="1"/>
          <p:nvPr/>
        </p:nvSpPr>
        <p:spPr>
          <a:xfrm>
            <a:off x="107504" y="1069338"/>
            <a:ext cx="5229225" cy="583565"/>
          </a:xfrm>
          <a:prstGeom prst="rect">
            <a:avLst/>
          </a:prstGeom>
          <a:noFill/>
        </p:spPr>
        <p:txBody>
          <a:bodyPr wrap="square" rtlCol="0" anchor="t">
            <a:spAutoFit/>
          </a:bodyPr>
          <a:lstStyle/>
          <a:p>
            <a:r>
              <a:rPr lang="zh-CN" altLang="en-US" sz="3200" b="1" dirty="0">
                <a:solidFill>
                  <a:srgbClr val="00B0F0"/>
                </a:solidFill>
                <a:latin typeface="黑体" panose="02010609060101010101" pitchFamily="2" charset="-122"/>
                <a:ea typeface="黑体" panose="02010609060101010101" pitchFamily="2" charset="-122"/>
                <a:sym typeface="+mn-ea"/>
              </a:rPr>
              <a:t>一、物理测量的基本概念</a:t>
            </a:r>
          </a:p>
        </p:txBody>
      </p:sp>
      <p:sp>
        <p:nvSpPr>
          <p:cNvPr id="4" name="矩形 3"/>
          <p:cNvSpPr/>
          <p:nvPr/>
        </p:nvSpPr>
        <p:spPr>
          <a:xfrm>
            <a:off x="251460" y="6171565"/>
            <a:ext cx="8803640" cy="645160"/>
          </a:xfrm>
          <a:prstGeom prst="rect">
            <a:avLst/>
          </a:prstGeom>
          <a:ln w="31750">
            <a:solidFill>
              <a:srgbClr val="FFC000"/>
            </a:solidFill>
          </a:ln>
        </p:spPr>
        <p:txBody>
          <a:bodyPr wrap="square">
            <a:spAutoFit/>
          </a:bodyPr>
          <a:lstStyle/>
          <a:p>
            <a:pPr>
              <a:lnSpc>
                <a:spcPct val="150000"/>
              </a:lnSpc>
              <a:spcBef>
                <a:spcPts val="0"/>
              </a:spcBef>
              <a:buSzPct val="70000"/>
            </a:pPr>
            <a:r>
              <a:rPr lang="zh-CN" altLang="en-US" sz="2400" b="1" dirty="0">
                <a:solidFill>
                  <a:srgbClr val="FF00FF"/>
                </a:solidFill>
                <a:latin typeface="楷体_GB2312" panose="02010609030101010101" charset="-122"/>
                <a:ea typeface="楷体_GB2312" panose="02010609030101010101" charset="-122"/>
                <a:cs typeface="楷体_GB2312" panose="02010609030101010101" charset="-122"/>
              </a:rPr>
              <a:t>仪器公差是指厂家所制造的同规格的仪器有可能产生的最大误差。</a:t>
            </a:r>
          </a:p>
        </p:txBody>
      </p:sp>
      <p:pic>
        <p:nvPicPr>
          <p:cNvPr id="1187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4019920"/>
            <a:ext cx="2232248"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type="title"/>
          </p:nvPr>
        </p:nvSpPr>
        <p:spPr>
          <a:xfrm>
            <a:off x="448110" y="1185487"/>
            <a:ext cx="8229600" cy="1143000"/>
          </a:xfrm>
        </p:spPr>
        <p:txBody>
          <a:bodyPr wrap="square" lIns="91440" tIns="45720" rIns="91440" bIns="45720" anchor="ctr"/>
          <a:lstStyle/>
          <a:p>
            <a:r>
              <a:rPr lang="zh-CN" altLang="en-US" sz="2400" b="1" dirty="0">
                <a:solidFill>
                  <a:schemeClr val="tx1"/>
                </a:solidFill>
                <a:latin typeface="楷体_GB2312" panose="02010609030101010101" charset="-122"/>
                <a:ea typeface="楷体_GB2312" panose="02010609030101010101" charset="-122"/>
              </a:rPr>
              <a:t>常用仪器的主要技术条件和仪器的</a:t>
            </a:r>
            <a:r>
              <a:rPr lang="zh-CN" altLang="en-US" sz="2400" b="1" dirty="0">
                <a:solidFill>
                  <a:srgbClr val="FF00FF"/>
                </a:solidFill>
                <a:latin typeface="楷体_GB2312" panose="02010609030101010101" charset="-122"/>
                <a:ea typeface="楷体_GB2312" panose="02010609030101010101" charset="-122"/>
              </a:rPr>
              <a:t>最大</a:t>
            </a:r>
            <a:r>
              <a:rPr lang="zh-CN" altLang="en-US" sz="2400" b="1" dirty="0">
                <a:solidFill>
                  <a:schemeClr val="tx1"/>
                </a:solidFill>
                <a:latin typeface="楷体_GB2312" panose="02010609030101010101" charset="-122"/>
                <a:ea typeface="楷体_GB2312" panose="02010609030101010101" charset="-122"/>
              </a:rPr>
              <a:t>公差</a:t>
            </a:r>
            <a:r>
              <a:rPr lang="zh-CN" altLang="en-US" sz="2400" b="1" dirty="0">
                <a:solidFill>
                  <a:srgbClr val="FF00FF"/>
                </a:solidFill>
                <a:latin typeface="楷体_GB2312" panose="02010609030101010101" charset="-122"/>
                <a:ea typeface="楷体_GB2312" panose="02010609030101010101" charset="-122"/>
              </a:rPr>
              <a:t> </a:t>
            </a:r>
            <a:r>
              <a:rPr lang="zh-CN" altLang="en-US" sz="24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（书</a:t>
            </a:r>
            <a:r>
              <a:rPr lang="en-US" altLang="zh-CN" sz="24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P3)</a:t>
            </a:r>
            <a:endParaRPr lang="zh-CN" altLang="en-US" sz="2400" b="1" dirty="0">
              <a:solidFill>
                <a:schemeClr val="tx1"/>
              </a:solidFill>
              <a:latin typeface="Times New Roman" panose="02020603050405020304" pitchFamily="18" charset="0"/>
              <a:ea typeface="楷体_GB2312" panose="02010609030101010101" charset="-122"/>
              <a:cs typeface="Times New Roman" panose="02020603050405020304" pitchFamily="18" charset="0"/>
            </a:endParaRPr>
          </a:p>
        </p:txBody>
      </p:sp>
      <p:graphicFrame>
        <p:nvGraphicFramePr>
          <p:cNvPr id="19459" name="Group 3"/>
          <p:cNvGraphicFramePr>
            <a:graphicFrameLocks noGrp="1"/>
          </p:cNvGraphicFramePr>
          <p:nvPr>
            <p:ph idx="4294967295"/>
          </p:nvPr>
        </p:nvGraphicFramePr>
        <p:xfrm>
          <a:off x="1043606" y="2348880"/>
          <a:ext cx="7958788" cy="4297669"/>
        </p:xfrm>
        <a:graphic>
          <a:graphicData uri="http://schemas.openxmlformats.org/drawingml/2006/table">
            <a:tbl>
              <a:tblPr/>
              <a:tblGrid>
                <a:gridCol w="1989697">
                  <a:extLst>
                    <a:ext uri="{9D8B030D-6E8A-4147-A177-3AD203B41FA5}">
                      <a16:colId xmlns:a16="http://schemas.microsoft.com/office/drawing/2014/main" val="20000"/>
                    </a:ext>
                  </a:extLst>
                </a:gridCol>
                <a:gridCol w="1988162">
                  <a:extLst>
                    <a:ext uri="{9D8B030D-6E8A-4147-A177-3AD203B41FA5}">
                      <a16:colId xmlns:a16="http://schemas.microsoft.com/office/drawing/2014/main" val="20001"/>
                    </a:ext>
                  </a:extLst>
                </a:gridCol>
                <a:gridCol w="1989697">
                  <a:extLst>
                    <a:ext uri="{9D8B030D-6E8A-4147-A177-3AD203B41FA5}">
                      <a16:colId xmlns:a16="http://schemas.microsoft.com/office/drawing/2014/main" val="20002"/>
                    </a:ext>
                  </a:extLst>
                </a:gridCol>
                <a:gridCol w="1991232">
                  <a:extLst>
                    <a:ext uri="{9D8B030D-6E8A-4147-A177-3AD203B41FA5}">
                      <a16:colId xmlns:a16="http://schemas.microsoft.com/office/drawing/2014/main" val="20003"/>
                    </a:ext>
                  </a:extLst>
                </a:gridCol>
              </a:tblGrid>
              <a:tr h="679161">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dirty="0">
                          <a:ln>
                            <a:noFill/>
                          </a:ln>
                          <a:solidFill>
                            <a:srgbClr val="FFFFFF"/>
                          </a:solidFill>
                          <a:effectLst/>
                          <a:latin typeface="Times New Roman" panose="02020603050405020304" pitchFamily="18" charset="0"/>
                          <a:ea typeface="楷体_GB2312" panose="02010609030101010101" charset="-122"/>
                          <a:cs typeface="Times New Roman" panose="02020603050405020304" pitchFamily="18" charset="0"/>
                        </a:rPr>
                        <a:t> 量具（仪器）</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Times New Roman" panose="02020603050405020304" pitchFamily="18" charset="0"/>
                          <a:ea typeface="楷体_GB2312" panose="02010609030101010101" charset="-122"/>
                          <a:cs typeface="Times New Roman" panose="02020603050405020304" pitchFamily="18" charset="0"/>
                        </a:rPr>
                        <a:t>量 程</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Times New Roman" panose="02020603050405020304" pitchFamily="18" charset="0"/>
                          <a:ea typeface="楷体_GB2312" panose="02010609030101010101" charset="-122"/>
                        </a:rPr>
                        <a:t>最小分度值</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800" b="1" i="0" u="none" strike="noStrike" cap="none" normalizeH="0" baseline="0">
                          <a:ln>
                            <a:noFill/>
                          </a:ln>
                          <a:solidFill>
                            <a:srgbClr val="FFFFFF"/>
                          </a:solidFill>
                          <a:effectLst/>
                          <a:latin typeface="Times New Roman" panose="02020603050405020304" pitchFamily="18" charset="0"/>
                          <a:ea typeface="楷体_GB2312" panose="02010609030101010101" charset="-122"/>
                        </a:rPr>
                        <a:t>出厂公差</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679161">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米尺</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竹尺</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30-50</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cm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60-100</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cm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±1.0</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±1.5</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03337">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钢 板 尺</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150</a:t>
                      </a:r>
                      <a:r>
                        <a:rPr kumimoji="0" lang="zh-CN" altLang="en-US"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500</a:t>
                      </a:r>
                      <a:r>
                        <a:rPr kumimoji="0" lang="zh-CN" altLang="en-US"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1000</a:t>
                      </a:r>
                      <a:r>
                        <a:rPr kumimoji="0" lang="zh-CN" altLang="en-US"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a:t>
                      </a:r>
                      <a:r>
                        <a:rPr kumimoji="0" lang="zh-CN" altLang="en-US"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a:t>
                      </a:r>
                      <a:r>
                        <a:rPr kumimoji="0" lang="zh-CN" altLang="en-US"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a:t>
                      </a:r>
                      <a:r>
                        <a:rPr kumimoji="0" lang="zh-CN" altLang="en-US"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±1.0</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±1.5</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±2.0</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677688">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钢 卷 尺</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a:t>
                      </a:r>
                      <a:r>
                        <a:rPr kumimoji="0" lang="zh-CN" altLang="en-US"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2</a:t>
                      </a:r>
                      <a:r>
                        <a:rPr kumimoji="0" lang="zh-CN" altLang="en-US"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±0.8</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±1.2</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679161">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rPr>
                        <a:t>游标卡尺</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125</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300</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0.02</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0.05</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±0.02</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±0.05</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679161">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rPr>
                        <a:t>螺旋测微计</a:t>
                      </a: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rPr>
                        <a:t>（千分尺）</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0-25</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0.01</a:t>
                      </a:r>
                      <a:r>
                        <a:rPr kumimoji="0" lang="zh-CN" altLang="en-US"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±0.004</a:t>
                      </a:r>
                      <a:r>
                        <a:rPr kumimoji="0" lang="zh-CN" altLang="en-US"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 </a:t>
                      </a:r>
                      <a:r>
                        <a:rPr kumimoji="0" lang="en-US" altLang="zh-CN" sz="1600" b="0" i="0" u="none" strike="noStrike" cap="none" normalizeH="0" baseline="0" dirty="0">
                          <a:ln>
                            <a:noFill/>
                          </a:ln>
                          <a:solidFill>
                            <a:srgbClr val="000000"/>
                          </a:solidFill>
                          <a:effectLst/>
                          <a:latin typeface="Times New Roman" panose="02020603050405020304" pitchFamily="18" charset="0"/>
                          <a:ea typeface="楷体_GB2312" panose="02010609030101010101" charset="-122"/>
                          <a:cs typeface="Times New Roman" panose="02020603050405020304" pitchFamily="18" charset="0"/>
                        </a:rPr>
                        <a:t>mm</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73730" name="Rectangle 2"/>
          <p:cNvSpPr>
            <a:spLocks noGrp="1"/>
          </p:cNvSpPr>
          <p:nvPr/>
        </p:nvSpPr>
        <p:spPr>
          <a:xfrm>
            <a:off x="141605" y="717550"/>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9pPr>
          </a:lstStyle>
          <a:p>
            <a:pPr marL="609600" indent="-609600"/>
            <a:r>
              <a:rPr lang="en-US" altLang="zh-CN" sz="2800" b="1" dirty="0"/>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5</a:t>
            </a:r>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仪器的准确度等级与仪器的公差</a:t>
            </a:r>
          </a:p>
        </p:txBody>
      </p:sp>
      <p:grpSp>
        <p:nvGrpSpPr>
          <p:cNvPr id="3" name="组合 2"/>
          <p:cNvGrpSpPr/>
          <p:nvPr/>
        </p:nvGrpSpPr>
        <p:grpSpPr>
          <a:xfrm>
            <a:off x="-36512" y="2680600"/>
            <a:ext cx="1581485" cy="1216876"/>
            <a:chOff x="6884373" y="2441967"/>
            <a:chExt cx="2252527" cy="1635104"/>
          </a:xfrm>
        </p:grpSpPr>
        <p:pic>
          <p:nvPicPr>
            <p:cNvPr id="18435" name="Picture 3" descr="QQ图片20150318102824"/>
            <p:cNvPicPr>
              <a:picLocks noChangeAspect="1"/>
            </p:cNvPicPr>
            <p:nvPr/>
          </p:nvPicPr>
          <p:blipFill rotWithShape="1">
            <a:blip r:embed="rId2"/>
            <a:srcRect l="15311" t="12416" r="-1"/>
            <a:stretch>
              <a:fillRect/>
            </a:stretch>
          </p:blipFill>
          <p:spPr>
            <a:xfrm>
              <a:off x="6983102" y="2441967"/>
              <a:ext cx="2153798" cy="1635104"/>
            </a:xfrm>
            <a:prstGeom prst="rect">
              <a:avLst/>
            </a:prstGeom>
            <a:noFill/>
            <a:ln w="9525">
              <a:noFill/>
            </a:ln>
          </p:spPr>
        </p:pic>
        <p:sp>
          <p:nvSpPr>
            <p:cNvPr id="2" name="文本框 1"/>
            <p:cNvSpPr txBox="1"/>
            <p:nvPr/>
          </p:nvSpPr>
          <p:spPr>
            <a:xfrm>
              <a:off x="6884373" y="3651672"/>
              <a:ext cx="1380507" cy="369332"/>
            </a:xfrm>
            <a:prstGeom prst="rect">
              <a:avLst/>
            </a:prstGeom>
            <a:noFill/>
          </p:spPr>
          <p:txBody>
            <a:bodyPr wrap="none" rtlCol="0">
              <a:spAutoFit/>
            </a:bodyPr>
            <a:lstStyle/>
            <a:p>
              <a:r>
                <a:rPr lang="zh-CN" altLang="en-US" b="1" dirty="0">
                  <a:solidFill>
                    <a:srgbClr val="00B050"/>
                  </a:solidFill>
                </a:rPr>
                <a:t>读到</a:t>
              </a:r>
              <a:r>
                <a:rPr lang="en-US" altLang="zh-CN" b="1" dirty="0">
                  <a:solidFill>
                    <a:srgbClr val="00B050"/>
                  </a:solidFill>
                </a:rPr>
                <a:t>0.1mm</a:t>
              </a:r>
              <a:endParaRPr lang="zh-CN" altLang="en-US" b="1" dirty="0">
                <a:solidFill>
                  <a:srgbClr val="00B050"/>
                </a:solidFill>
              </a:endParaRPr>
            </a:p>
          </p:txBody>
        </p:sp>
      </p:grpSp>
      <p:pic>
        <p:nvPicPr>
          <p:cNvPr id="4" name="图片 3"/>
          <p:cNvPicPr>
            <a:picLocks noChangeAspect="1"/>
          </p:cNvPicPr>
          <p:nvPr/>
        </p:nvPicPr>
        <p:blipFill>
          <a:blip r:embed="rId3"/>
          <a:stretch>
            <a:fillRect/>
          </a:stretch>
        </p:blipFill>
        <p:spPr>
          <a:xfrm>
            <a:off x="38186" y="5200880"/>
            <a:ext cx="1506785" cy="924466"/>
          </a:xfrm>
          <a:prstGeom prst="rect">
            <a:avLst/>
          </a:prstGeom>
        </p:spPr>
      </p:pic>
      <p:pic>
        <p:nvPicPr>
          <p:cNvPr id="10" name="图片 9"/>
          <p:cNvPicPr>
            <a:picLocks noChangeAspect="1"/>
          </p:cNvPicPr>
          <p:nvPr/>
        </p:nvPicPr>
        <p:blipFill rotWithShape="1">
          <a:blip r:embed="rId4"/>
          <a:srcRect b="23403"/>
          <a:stretch>
            <a:fillRect/>
          </a:stretch>
        </p:blipFill>
        <p:spPr>
          <a:xfrm>
            <a:off x="38187" y="6084332"/>
            <a:ext cx="1506783" cy="685212"/>
          </a:xfrm>
          <a:prstGeom prst="rect">
            <a:avLst/>
          </a:prstGeom>
          <a:noFill/>
          <a:ln w="9525">
            <a:noFill/>
          </a:ln>
        </p:spPr>
      </p:pic>
      <p:pic>
        <p:nvPicPr>
          <p:cNvPr id="5" name="图片 4"/>
          <p:cNvPicPr>
            <a:picLocks noChangeAspect="1"/>
          </p:cNvPicPr>
          <p:nvPr/>
        </p:nvPicPr>
        <p:blipFill rotWithShape="1">
          <a:blip r:embed="rId5"/>
          <a:srcRect l="3773" t="36608" r="78502" b="33447"/>
          <a:stretch>
            <a:fillRect/>
          </a:stretch>
        </p:blipFill>
        <p:spPr>
          <a:xfrm>
            <a:off x="28248" y="3879640"/>
            <a:ext cx="1516725" cy="673168"/>
          </a:xfrm>
          <a:prstGeom prst="rect">
            <a:avLst/>
          </a:prstGeom>
        </p:spPr>
      </p:pic>
      <p:pic>
        <p:nvPicPr>
          <p:cNvPr id="6" name="图片 5"/>
          <p:cNvPicPr>
            <a:picLocks noChangeAspect="1"/>
          </p:cNvPicPr>
          <p:nvPr/>
        </p:nvPicPr>
        <p:blipFill rotWithShape="1">
          <a:blip r:embed="rId6"/>
          <a:srcRect l="5587" t="4709" b="6104"/>
          <a:stretch>
            <a:fillRect/>
          </a:stretch>
        </p:blipFill>
        <p:spPr>
          <a:xfrm>
            <a:off x="38185" y="4625703"/>
            <a:ext cx="1506787" cy="647186"/>
          </a:xfrm>
          <a:prstGeom prst="rect">
            <a:avLst/>
          </a:prstGeom>
        </p:spPr>
      </p:pic>
      <p:sp>
        <p:nvSpPr>
          <p:cNvPr id="7" name="圆角矩形 6"/>
          <p:cNvSpPr/>
          <p:nvPr/>
        </p:nvSpPr>
        <p:spPr>
          <a:xfrm>
            <a:off x="5580112" y="3040640"/>
            <a:ext cx="894983" cy="22322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479079" y="3040639"/>
            <a:ext cx="1053361" cy="22322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660232" y="3140968"/>
            <a:ext cx="605681" cy="3285970"/>
            <a:chOff x="6660232" y="3140968"/>
            <a:chExt cx="605681" cy="3285970"/>
          </a:xfrm>
        </p:grpSpPr>
        <p:sp>
          <p:nvSpPr>
            <p:cNvPr id="11" name="下箭头 10"/>
            <p:cNvSpPr/>
            <p:nvPr/>
          </p:nvSpPr>
          <p:spPr>
            <a:xfrm>
              <a:off x="6660232" y="3140968"/>
              <a:ext cx="144016" cy="3285970"/>
            </a:xfrm>
            <a:prstGeom prst="downArrow">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6804248" y="3987133"/>
              <a:ext cx="461665" cy="1458091"/>
            </a:xfrm>
            <a:prstGeom prst="rect">
              <a:avLst/>
            </a:prstGeom>
            <a:noFill/>
          </p:spPr>
          <p:txBody>
            <a:bodyPr vert="eaVert" wrap="none" rtlCol="0">
              <a:spAutoFit/>
            </a:bodyPr>
            <a:lstStyle/>
            <a:p>
              <a:r>
                <a:rPr lang="zh-CN" altLang="en-US" b="1" dirty="0">
                  <a:solidFill>
                    <a:srgbClr val="FF33CC"/>
                  </a:solidFill>
                </a:rPr>
                <a:t>精度越来越高</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79512" y="1934830"/>
            <a:ext cx="838819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Blip>
                <a:blip r:embed="rId2"/>
              </a:buBlip>
              <a:defRPr sz="2400">
                <a:solidFill>
                  <a:schemeClr val="accent2"/>
                </a:solidFill>
                <a:latin typeface="Verdana" panose="020B0604030504040204" pitchFamily="34" charset="0"/>
                <a:ea typeface="微软雅黑" panose="020B0503020204020204" charset="-122"/>
              </a:defRPr>
            </a:lvl1pPr>
            <a:lvl2pPr marL="742950" indent="-285750">
              <a:spcBef>
                <a:spcPct val="20000"/>
              </a:spcBef>
              <a:buBlip>
                <a:blip r:embed="rId3"/>
              </a:buBlip>
              <a:defRPr sz="2000">
                <a:solidFill>
                  <a:schemeClr val="accent2"/>
                </a:solidFill>
                <a:latin typeface="Verdana" panose="020B0604030504040204" pitchFamily="34" charset="0"/>
                <a:ea typeface="微软雅黑" panose="020B0503020204020204" charset="-122"/>
              </a:defRPr>
            </a:lvl2pPr>
            <a:lvl3pPr marL="1143000" indent="-228600">
              <a:spcBef>
                <a:spcPct val="20000"/>
              </a:spcBef>
              <a:buBlip>
                <a:blip r:embed="rId4"/>
              </a:buBlip>
              <a:defRPr sz="2400">
                <a:solidFill>
                  <a:schemeClr val="accent2"/>
                </a:solidFill>
                <a:latin typeface="Verdana" panose="020B0604030504040204" pitchFamily="34" charset="0"/>
                <a:ea typeface="微软雅黑" panose="020B0503020204020204" charset="-122"/>
              </a:defRPr>
            </a:lvl3pPr>
            <a:lvl4pPr marL="1600200" indent="-228600">
              <a:spcBef>
                <a:spcPct val="20000"/>
              </a:spcBef>
              <a:buBlip>
                <a:blip r:embed="rId2"/>
              </a:buBlip>
              <a:defRPr sz="1600">
                <a:solidFill>
                  <a:schemeClr val="accent2"/>
                </a:solidFill>
                <a:latin typeface="Verdana" panose="020B0604030504040204" pitchFamily="34" charset="0"/>
                <a:ea typeface="微软雅黑" panose="020B0503020204020204" charset="-122"/>
              </a:defRPr>
            </a:lvl4pPr>
            <a:lvl5pPr marL="2057400" indent="-228600">
              <a:spcBef>
                <a:spcPct val="20000"/>
              </a:spcBef>
              <a:buBlip>
                <a:blip r:embed="rId3"/>
              </a:buBlip>
              <a:defRPr sz="1600">
                <a:solidFill>
                  <a:schemeClr val="accent2"/>
                </a:solidFill>
                <a:latin typeface="Verdana" panose="020B0604030504040204" pitchFamily="34" charset="0"/>
                <a:ea typeface="微软雅黑" panose="020B0503020204020204" charset="-122"/>
              </a:defRPr>
            </a:lvl5pPr>
            <a:lvl6pPr marL="2514600" indent="-228600" eaLnBrk="0" fontAlgn="base" hangingPunct="0">
              <a:spcBef>
                <a:spcPct val="20000"/>
              </a:spcBef>
              <a:spcAft>
                <a:spcPct val="0"/>
              </a:spcAft>
              <a:buBlip>
                <a:blip r:embed="rId3"/>
              </a:buBlip>
              <a:defRPr sz="1600">
                <a:solidFill>
                  <a:schemeClr val="accent2"/>
                </a:solidFill>
                <a:latin typeface="Verdana" panose="020B0604030504040204" pitchFamily="34" charset="0"/>
                <a:ea typeface="微软雅黑" panose="020B0503020204020204" charset="-122"/>
              </a:defRPr>
            </a:lvl6pPr>
            <a:lvl7pPr marL="2971800" indent="-228600" eaLnBrk="0" fontAlgn="base" hangingPunct="0">
              <a:spcBef>
                <a:spcPct val="20000"/>
              </a:spcBef>
              <a:spcAft>
                <a:spcPct val="0"/>
              </a:spcAft>
              <a:buBlip>
                <a:blip r:embed="rId3"/>
              </a:buBlip>
              <a:defRPr sz="1600">
                <a:solidFill>
                  <a:schemeClr val="accent2"/>
                </a:solidFill>
                <a:latin typeface="Verdana" panose="020B0604030504040204" pitchFamily="34" charset="0"/>
                <a:ea typeface="微软雅黑" panose="020B0503020204020204" charset="-122"/>
              </a:defRPr>
            </a:lvl7pPr>
            <a:lvl8pPr marL="3429000" indent="-228600" eaLnBrk="0" fontAlgn="base" hangingPunct="0">
              <a:spcBef>
                <a:spcPct val="20000"/>
              </a:spcBef>
              <a:spcAft>
                <a:spcPct val="0"/>
              </a:spcAft>
              <a:buBlip>
                <a:blip r:embed="rId3"/>
              </a:buBlip>
              <a:defRPr sz="1600">
                <a:solidFill>
                  <a:schemeClr val="accent2"/>
                </a:solidFill>
                <a:latin typeface="Verdana" panose="020B0604030504040204" pitchFamily="34" charset="0"/>
                <a:ea typeface="微软雅黑" panose="020B0503020204020204" charset="-122"/>
              </a:defRPr>
            </a:lvl8pPr>
            <a:lvl9pPr marL="3886200" indent="-228600" eaLnBrk="0" fontAlgn="base" hangingPunct="0">
              <a:spcBef>
                <a:spcPct val="20000"/>
              </a:spcBef>
              <a:spcAft>
                <a:spcPct val="0"/>
              </a:spcAft>
              <a:buBlip>
                <a:blip r:embed="rId3"/>
              </a:buBlip>
              <a:defRPr sz="1600">
                <a:solidFill>
                  <a:schemeClr val="accent2"/>
                </a:solidFill>
                <a:latin typeface="Verdana" panose="020B0604030504040204" pitchFamily="34" charset="0"/>
                <a:ea typeface="微软雅黑" panose="020B0503020204020204" charset="-122"/>
              </a:defRPr>
            </a:lvl9pPr>
          </a:lstStyle>
          <a:p>
            <a:pPr eaLnBrk="1" hangingPunct="1">
              <a:lnSpc>
                <a:spcPct val="150000"/>
              </a:lnSpc>
              <a:spcBef>
                <a:spcPct val="0"/>
              </a:spcBef>
              <a:buFontTx/>
              <a:buNone/>
            </a:pPr>
            <a:r>
              <a:rPr lang="zh-CN" altLang="en-US" sz="2400" b="1" dirty="0">
                <a:solidFill>
                  <a:srgbClr val="FF33CC"/>
                </a:solidFill>
                <a:latin typeface="+mn-lt"/>
                <a:ea typeface="+mn-ea"/>
                <a:cs typeface="+mn-ea"/>
                <a:sym typeface="+mn-lt"/>
              </a:rPr>
              <a:t>需要估读</a:t>
            </a:r>
            <a:r>
              <a:rPr lang="zh-CN" altLang="en-US" sz="2400" dirty="0">
                <a:solidFill>
                  <a:schemeClr val="tx1"/>
                </a:solidFill>
                <a:latin typeface="+mn-lt"/>
                <a:ea typeface="+mn-ea"/>
                <a:cs typeface="+mn-ea"/>
                <a:sym typeface="+mn-lt"/>
              </a:rPr>
              <a:t>，根据不同分度读法不同</a:t>
            </a:r>
            <a:r>
              <a:rPr lang="en-US" altLang="zh-CN" sz="2400" dirty="0">
                <a:solidFill>
                  <a:schemeClr val="tx1"/>
                </a:solidFill>
                <a:latin typeface="+mn-lt"/>
                <a:ea typeface="+mn-ea"/>
                <a:cs typeface="+mn-ea"/>
                <a:sym typeface="+mn-lt"/>
              </a:rPr>
              <a:t>——</a:t>
            </a:r>
          </a:p>
          <a:p>
            <a:pPr marL="457200" lvl="1" indent="0" eaLnBrk="1" hangingPunct="1">
              <a:lnSpc>
                <a:spcPct val="150000"/>
              </a:lnSpc>
              <a:spcBef>
                <a:spcPct val="0"/>
              </a:spcBef>
              <a:buFont typeface="Wingdings" panose="05000000000000000000" charset="0"/>
              <a:buChar char="Ø"/>
            </a:pPr>
            <a:r>
              <a:rPr lang="en-US" altLang="zh-CN" sz="2400" b="1" dirty="0">
                <a:solidFill>
                  <a:srgbClr val="FF33CC"/>
                </a:solidFill>
                <a:latin typeface="+mn-lt"/>
                <a:ea typeface="+mn-ea"/>
                <a:cs typeface="+mn-ea"/>
                <a:sym typeface="+mn-lt"/>
              </a:rPr>
              <a:t>10</a:t>
            </a:r>
            <a:r>
              <a:rPr lang="zh-CN" altLang="en-US" sz="2400" b="1" dirty="0">
                <a:solidFill>
                  <a:srgbClr val="FF33CC"/>
                </a:solidFill>
                <a:latin typeface="+mn-lt"/>
                <a:ea typeface="+mn-ea"/>
                <a:cs typeface="+mn-ea"/>
                <a:sym typeface="+mn-lt"/>
              </a:rPr>
              <a:t>分度</a:t>
            </a:r>
            <a:r>
              <a:rPr lang="zh-CN" altLang="en-US" sz="2400" dirty="0">
                <a:solidFill>
                  <a:schemeClr val="tx1"/>
                </a:solidFill>
                <a:latin typeface="+mn-lt"/>
                <a:ea typeface="+mn-ea"/>
                <a:cs typeface="+mn-ea"/>
                <a:sym typeface="+mn-lt"/>
              </a:rPr>
              <a:t>（最小刻度为</a:t>
            </a:r>
            <a:r>
              <a:rPr lang="en-US" altLang="zh-CN" sz="2400" dirty="0">
                <a:solidFill>
                  <a:schemeClr val="tx1"/>
                </a:solidFill>
                <a:latin typeface="+mn-lt"/>
                <a:ea typeface="+mn-ea"/>
                <a:cs typeface="+mn-ea"/>
                <a:sym typeface="+mn-lt"/>
              </a:rPr>
              <a:t>1</a:t>
            </a:r>
            <a:r>
              <a:rPr lang="zh-CN" altLang="en-US" sz="2400" dirty="0">
                <a:solidFill>
                  <a:schemeClr val="tx1"/>
                </a:solidFill>
                <a:latin typeface="+mn-lt"/>
                <a:ea typeface="+mn-ea"/>
                <a:cs typeface="+mn-ea"/>
                <a:sym typeface="+mn-lt"/>
              </a:rPr>
              <a:t>，</a:t>
            </a:r>
            <a:r>
              <a:rPr lang="en-US" altLang="zh-CN" sz="2400" dirty="0">
                <a:solidFill>
                  <a:schemeClr val="tx1"/>
                </a:solidFill>
                <a:latin typeface="+mn-lt"/>
                <a:ea typeface="+mn-ea"/>
                <a:cs typeface="+mn-ea"/>
                <a:sym typeface="+mn-lt"/>
              </a:rPr>
              <a:t>0.1…</a:t>
            </a:r>
            <a:r>
              <a:rPr lang="zh-CN" altLang="en-US" sz="2400" dirty="0">
                <a:solidFill>
                  <a:schemeClr val="tx1"/>
                </a:solidFill>
                <a:latin typeface="+mn-lt"/>
                <a:ea typeface="+mn-ea"/>
                <a:cs typeface="+mn-ea"/>
                <a:sym typeface="+mn-lt"/>
              </a:rPr>
              <a:t>等），往下估读一位；</a:t>
            </a:r>
          </a:p>
          <a:p>
            <a:pPr marL="531495" indent="0" eaLnBrk="1" hangingPunct="1">
              <a:lnSpc>
                <a:spcPct val="150000"/>
              </a:lnSpc>
              <a:spcBef>
                <a:spcPct val="0"/>
              </a:spcBef>
              <a:buFont typeface="Wingdings" panose="05000000000000000000" charset="0"/>
              <a:buChar char="Ø"/>
            </a:pPr>
            <a:r>
              <a:rPr lang="en-US" altLang="zh-CN" sz="2400" b="1" dirty="0">
                <a:solidFill>
                  <a:srgbClr val="FF33CC"/>
                </a:solidFill>
                <a:latin typeface="+mn-lt"/>
                <a:ea typeface="+mn-ea"/>
                <a:cs typeface="+mn-ea"/>
                <a:sym typeface="+mn-lt"/>
              </a:rPr>
              <a:t>2</a:t>
            </a:r>
            <a:r>
              <a:rPr lang="zh-CN" altLang="en-US" sz="2400" b="1" dirty="0">
                <a:solidFill>
                  <a:srgbClr val="FF33CC"/>
                </a:solidFill>
                <a:latin typeface="+mn-lt"/>
                <a:ea typeface="+mn-ea"/>
                <a:cs typeface="+mn-ea"/>
                <a:sym typeface="+mn-lt"/>
              </a:rPr>
              <a:t>分度</a:t>
            </a:r>
            <a:r>
              <a:rPr lang="zh-CN" altLang="en-US" sz="2400" b="1" dirty="0">
                <a:solidFill>
                  <a:schemeClr val="tx1"/>
                </a:solidFill>
                <a:latin typeface="+mn-lt"/>
                <a:ea typeface="+mn-ea"/>
                <a:cs typeface="+mn-ea"/>
                <a:sym typeface="+mn-lt"/>
              </a:rPr>
              <a:t>（</a:t>
            </a:r>
            <a:r>
              <a:rPr lang="zh-CN" altLang="en-US" sz="2400" dirty="0">
                <a:solidFill>
                  <a:schemeClr val="tx1"/>
                </a:solidFill>
                <a:latin typeface="+mn-lt"/>
                <a:ea typeface="+mn-ea"/>
                <a:cs typeface="+mn-ea"/>
                <a:sym typeface="+mn-lt"/>
              </a:rPr>
              <a:t>最小刻度为</a:t>
            </a:r>
            <a:r>
              <a:rPr lang="en-US" altLang="zh-CN" sz="2400" dirty="0">
                <a:solidFill>
                  <a:schemeClr val="tx1"/>
                </a:solidFill>
                <a:latin typeface="+mn-lt"/>
                <a:ea typeface="+mn-ea"/>
                <a:cs typeface="+mn-ea"/>
                <a:sym typeface="+mn-lt"/>
              </a:rPr>
              <a:t>2</a:t>
            </a:r>
            <a:r>
              <a:rPr lang="zh-CN" altLang="en-US" sz="2400" dirty="0">
                <a:solidFill>
                  <a:schemeClr val="tx1"/>
                </a:solidFill>
                <a:latin typeface="+mn-lt"/>
                <a:ea typeface="+mn-ea"/>
                <a:cs typeface="+mn-ea"/>
                <a:sym typeface="+mn-lt"/>
              </a:rPr>
              <a:t>，</a:t>
            </a:r>
            <a:r>
              <a:rPr lang="en-US" altLang="zh-CN" sz="2400" dirty="0">
                <a:solidFill>
                  <a:schemeClr val="tx1"/>
                </a:solidFill>
                <a:latin typeface="+mn-lt"/>
                <a:ea typeface="+mn-ea"/>
                <a:cs typeface="+mn-ea"/>
                <a:sym typeface="+mn-lt"/>
              </a:rPr>
              <a:t>0.2…</a:t>
            </a:r>
            <a:r>
              <a:rPr lang="zh-CN" altLang="en-US" sz="2400" dirty="0">
                <a:solidFill>
                  <a:schemeClr val="tx1"/>
                </a:solidFill>
                <a:latin typeface="+mn-lt"/>
                <a:ea typeface="+mn-ea"/>
                <a:cs typeface="+mn-ea"/>
                <a:sym typeface="+mn-lt"/>
              </a:rPr>
              <a:t>等）和</a:t>
            </a:r>
            <a:r>
              <a:rPr lang="en-US" altLang="zh-CN" sz="2400" b="1" dirty="0">
                <a:solidFill>
                  <a:srgbClr val="FF33CC"/>
                </a:solidFill>
                <a:latin typeface="+mn-lt"/>
                <a:ea typeface="+mn-ea"/>
                <a:cs typeface="+mn-ea"/>
                <a:sym typeface="+mn-lt"/>
              </a:rPr>
              <a:t>5</a:t>
            </a:r>
            <a:r>
              <a:rPr lang="zh-CN" altLang="en-US" sz="2400" b="1" dirty="0">
                <a:solidFill>
                  <a:srgbClr val="FF33CC"/>
                </a:solidFill>
                <a:latin typeface="+mn-lt"/>
                <a:ea typeface="+mn-ea"/>
                <a:cs typeface="+mn-ea"/>
                <a:sym typeface="+mn-lt"/>
              </a:rPr>
              <a:t>分度</a:t>
            </a:r>
            <a:r>
              <a:rPr lang="zh-CN" altLang="en-US" sz="2400" dirty="0">
                <a:solidFill>
                  <a:schemeClr val="tx1"/>
                </a:solidFill>
                <a:latin typeface="+mn-lt"/>
                <a:ea typeface="+mn-ea"/>
                <a:cs typeface="+mn-ea"/>
                <a:sym typeface="+mn-lt"/>
              </a:rPr>
              <a:t>（最小刻度为</a:t>
            </a:r>
            <a:r>
              <a:rPr lang="en-US" altLang="zh-CN" sz="2400" dirty="0">
                <a:solidFill>
                  <a:schemeClr val="tx1"/>
                </a:solidFill>
                <a:latin typeface="+mn-lt"/>
                <a:ea typeface="+mn-ea"/>
                <a:cs typeface="+mn-ea"/>
                <a:sym typeface="+mn-lt"/>
              </a:rPr>
              <a:t>5</a:t>
            </a:r>
            <a:r>
              <a:rPr lang="zh-CN" altLang="en-US" sz="2400" dirty="0">
                <a:solidFill>
                  <a:schemeClr val="tx1"/>
                </a:solidFill>
                <a:latin typeface="+mn-lt"/>
                <a:ea typeface="+mn-ea"/>
                <a:cs typeface="+mn-ea"/>
                <a:sym typeface="+mn-lt"/>
              </a:rPr>
              <a:t>，</a:t>
            </a:r>
            <a:r>
              <a:rPr lang="en-US" altLang="zh-CN" sz="2400" dirty="0">
                <a:solidFill>
                  <a:schemeClr val="tx1"/>
                </a:solidFill>
                <a:latin typeface="+mn-lt"/>
                <a:ea typeface="+mn-ea"/>
                <a:cs typeface="+mn-ea"/>
                <a:sym typeface="+mn-lt"/>
              </a:rPr>
              <a:t>0.5…</a:t>
            </a:r>
            <a:r>
              <a:rPr lang="zh-CN" altLang="en-US" sz="2400" dirty="0">
                <a:solidFill>
                  <a:schemeClr val="tx1"/>
                </a:solidFill>
                <a:latin typeface="+mn-lt"/>
                <a:ea typeface="+mn-ea"/>
                <a:cs typeface="+mn-ea"/>
                <a:sym typeface="+mn-lt"/>
              </a:rPr>
              <a:t>等）的，只在最小刻度这一档估读，不再往下估读一位，即估读到</a:t>
            </a:r>
            <a:r>
              <a:rPr lang="en-US" altLang="zh-CN" sz="2400" b="1" dirty="0">
                <a:solidFill>
                  <a:srgbClr val="FF33CC"/>
                </a:solidFill>
                <a:latin typeface="+mn-lt"/>
                <a:ea typeface="+mn-ea"/>
                <a:cs typeface="+mn-ea"/>
                <a:sym typeface="+mn-lt"/>
              </a:rPr>
              <a:t>“</a:t>
            </a:r>
            <a:r>
              <a:rPr lang="zh-CN" altLang="en-US" sz="2400" b="1" dirty="0">
                <a:solidFill>
                  <a:srgbClr val="FF33CC"/>
                </a:solidFill>
                <a:latin typeface="+mn-lt"/>
                <a:ea typeface="+mn-ea"/>
                <a:cs typeface="+mn-ea"/>
                <a:sym typeface="+mn-lt"/>
              </a:rPr>
              <a:t>本位</a:t>
            </a:r>
            <a:r>
              <a:rPr lang="en-US" altLang="zh-CN" sz="2400" b="1" dirty="0">
                <a:solidFill>
                  <a:srgbClr val="FF33CC"/>
                </a:solidFill>
                <a:latin typeface="+mn-lt"/>
                <a:ea typeface="+mn-ea"/>
                <a:cs typeface="+mn-ea"/>
                <a:sym typeface="+mn-lt"/>
              </a:rPr>
              <a:t>”</a:t>
            </a:r>
            <a:r>
              <a:rPr lang="zh-CN" altLang="en-US" sz="2400" b="1" dirty="0">
                <a:solidFill>
                  <a:srgbClr val="FF33CC"/>
                </a:solidFill>
                <a:latin typeface="+mn-lt"/>
                <a:ea typeface="+mn-ea"/>
                <a:cs typeface="+mn-ea"/>
                <a:sym typeface="+mn-lt"/>
              </a:rPr>
              <a:t>（估读位就是最小分度位）</a:t>
            </a:r>
            <a:r>
              <a:rPr lang="zh-CN" altLang="en-US" sz="2400" b="1" dirty="0">
                <a:solidFill>
                  <a:schemeClr val="tx1"/>
                </a:solidFill>
                <a:latin typeface="+mn-lt"/>
                <a:ea typeface="+mn-ea"/>
                <a:cs typeface="+mn-ea"/>
                <a:sym typeface="+mn-lt"/>
              </a:rPr>
              <a:t>。</a:t>
            </a:r>
          </a:p>
        </p:txBody>
      </p:sp>
      <p:pic>
        <p:nvPicPr>
          <p:cNvPr id="3" name="Picture 12" descr="ZXXKCOM201211131143027486121"/>
          <p:cNvPicPr>
            <a:picLocks noChangeAspect="1" noChangeArrowheads="1"/>
          </p:cNvPicPr>
          <p:nvPr/>
        </p:nvPicPr>
        <p:blipFill rotWithShape="1">
          <a:blip r:embed="rId5">
            <a:extLst>
              <a:ext uri="{28A0092B-C50C-407E-A947-70E740481C1C}">
                <a14:useLocalDpi xmlns:a14="http://schemas.microsoft.com/office/drawing/2010/main" val="0"/>
              </a:ext>
            </a:extLst>
          </a:blip>
          <a:srcRect r="9734" b="21452"/>
          <a:stretch>
            <a:fillRect/>
          </a:stretch>
        </p:blipFill>
        <p:spPr bwMode="auto">
          <a:xfrm>
            <a:off x="6129655" y="4725035"/>
            <a:ext cx="2764790" cy="1666875"/>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14"/>
          <p:cNvSpPr>
            <a:spLocks noChangeArrowheads="1"/>
          </p:cNvSpPr>
          <p:nvPr/>
        </p:nvSpPr>
        <p:spPr bwMode="auto">
          <a:xfrm>
            <a:off x="4307883" y="6497865"/>
            <a:ext cx="831850" cy="398780"/>
          </a:xfrm>
          <a:prstGeom prst="rect">
            <a:avLst/>
          </a:prstGeom>
          <a:noFill/>
          <a:ln>
            <a:noFill/>
          </a:ln>
          <a:effectLst>
            <a:prstShdw prst="shdw13" dist="53882" dir="13500000">
              <a:schemeClr val="accent1">
                <a:gamma/>
                <a:shade val="60000"/>
                <a:invGamma/>
                <a:alpha val="50000"/>
              </a:schemeClr>
            </a:prstShdw>
          </a:effectLst>
        </p:spPr>
        <p:txBody>
          <a:bodyPr wrap="none">
            <a:spAutoFit/>
          </a:bodyPr>
          <a:lstStyle/>
          <a:p>
            <a:pPr algn="ctr" eaLnBrk="1" hangingPunct="1">
              <a:buFont typeface="Arial" panose="020B0604020202020204" pitchFamily="34" charset="0"/>
              <a:buNone/>
              <a:defRPr/>
            </a:pPr>
            <a:r>
              <a:rPr lang="en-US" altLang="zh-CN" sz="2000" dirty="0">
                <a:latin typeface="+mn-lt"/>
                <a:ea typeface="+mn-ea"/>
                <a:cs typeface="+mn-ea"/>
                <a:sym typeface="+mn-lt"/>
              </a:rPr>
              <a:t>2</a:t>
            </a:r>
            <a:r>
              <a:rPr lang="zh-CN" altLang="en-US" sz="2000" dirty="0">
                <a:latin typeface="+mn-lt"/>
                <a:ea typeface="+mn-ea"/>
                <a:cs typeface="+mn-ea"/>
                <a:sym typeface="+mn-lt"/>
              </a:rPr>
              <a:t>分度</a:t>
            </a:r>
          </a:p>
        </p:txBody>
      </p:sp>
      <p:sp>
        <p:nvSpPr>
          <p:cNvPr id="5" name="Rectangle 15"/>
          <p:cNvSpPr>
            <a:spLocks noChangeArrowheads="1"/>
          </p:cNvSpPr>
          <p:nvPr/>
        </p:nvSpPr>
        <p:spPr bwMode="auto">
          <a:xfrm>
            <a:off x="6952839" y="6497865"/>
            <a:ext cx="831850" cy="398780"/>
          </a:xfrm>
          <a:prstGeom prst="rect">
            <a:avLst/>
          </a:prstGeom>
          <a:noFill/>
          <a:ln>
            <a:noFill/>
          </a:ln>
          <a:effectLst>
            <a:prstShdw prst="shdw13" dist="53882" dir="13500000">
              <a:schemeClr val="accent1">
                <a:gamma/>
                <a:shade val="60000"/>
                <a:invGamma/>
                <a:alpha val="50000"/>
              </a:schemeClr>
            </a:prstShdw>
          </a:effectLst>
        </p:spPr>
        <p:txBody>
          <a:bodyPr wrap="none">
            <a:spAutoFit/>
          </a:bodyPr>
          <a:lstStyle/>
          <a:p>
            <a:pPr algn="ctr" eaLnBrk="1" hangingPunct="1">
              <a:buFont typeface="Arial" panose="020B0604020202020204" pitchFamily="34" charset="0"/>
              <a:buNone/>
              <a:defRPr/>
            </a:pPr>
            <a:r>
              <a:rPr lang="en-US" altLang="zh-CN" sz="2000" dirty="0">
                <a:latin typeface="+mn-lt"/>
                <a:ea typeface="+mn-ea"/>
                <a:cs typeface="+mn-ea"/>
                <a:sym typeface="+mn-lt"/>
              </a:rPr>
              <a:t>5</a:t>
            </a:r>
            <a:r>
              <a:rPr lang="zh-CN" altLang="en-US" sz="2000" dirty="0">
                <a:latin typeface="+mn-lt"/>
                <a:ea typeface="+mn-ea"/>
                <a:cs typeface="+mn-ea"/>
                <a:sym typeface="+mn-lt"/>
              </a:rPr>
              <a:t>分度</a:t>
            </a:r>
          </a:p>
        </p:txBody>
      </p:sp>
      <p:sp>
        <p:nvSpPr>
          <p:cNvPr id="6" name="Rectangle 15"/>
          <p:cNvSpPr>
            <a:spLocks noChangeArrowheads="1"/>
          </p:cNvSpPr>
          <p:nvPr/>
        </p:nvSpPr>
        <p:spPr bwMode="auto">
          <a:xfrm>
            <a:off x="1409499" y="6493202"/>
            <a:ext cx="972820" cy="398780"/>
          </a:xfrm>
          <a:prstGeom prst="rect">
            <a:avLst/>
          </a:prstGeom>
          <a:noFill/>
          <a:ln>
            <a:noFill/>
          </a:ln>
          <a:effectLst>
            <a:prstShdw prst="shdw13" dist="53882" dir="13500000">
              <a:schemeClr val="accent1">
                <a:gamma/>
                <a:shade val="60000"/>
                <a:invGamma/>
                <a:alpha val="50000"/>
              </a:schemeClr>
            </a:prstShdw>
          </a:effectLst>
        </p:spPr>
        <p:txBody>
          <a:bodyPr wrap="none">
            <a:spAutoFit/>
          </a:bodyPr>
          <a:lstStyle/>
          <a:p>
            <a:pPr algn="ctr" eaLnBrk="1" hangingPunct="1">
              <a:buFont typeface="Arial" panose="020B0604020202020204" pitchFamily="34" charset="0"/>
              <a:buNone/>
              <a:defRPr/>
            </a:pPr>
            <a:r>
              <a:rPr lang="en-US" altLang="zh-CN" sz="2000" dirty="0">
                <a:latin typeface="+mn-lt"/>
                <a:ea typeface="+mn-ea"/>
                <a:cs typeface="+mn-ea"/>
                <a:sym typeface="+mn-lt"/>
              </a:rPr>
              <a:t>10</a:t>
            </a:r>
            <a:r>
              <a:rPr lang="zh-CN" altLang="en-US" sz="2000" dirty="0">
                <a:latin typeface="+mn-lt"/>
                <a:ea typeface="+mn-ea"/>
                <a:cs typeface="+mn-ea"/>
                <a:sym typeface="+mn-lt"/>
              </a:rPr>
              <a:t>分度</a:t>
            </a:r>
          </a:p>
        </p:txBody>
      </p:sp>
      <p:sp>
        <p:nvSpPr>
          <p:cNvPr id="7" name="矩形 6"/>
          <p:cNvSpPr/>
          <p:nvPr/>
        </p:nvSpPr>
        <p:spPr>
          <a:xfrm>
            <a:off x="287951" y="1536118"/>
            <a:ext cx="408103" cy="3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8" name="矩形 7"/>
          <p:cNvSpPr/>
          <p:nvPr/>
        </p:nvSpPr>
        <p:spPr>
          <a:xfrm>
            <a:off x="178945" y="1197257"/>
            <a:ext cx="382642" cy="59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pic>
        <p:nvPicPr>
          <p:cNvPr id="9" name="图片 8"/>
          <p:cNvPicPr>
            <a:picLocks noChangeAspect="1"/>
          </p:cNvPicPr>
          <p:nvPr/>
        </p:nvPicPr>
        <p:blipFill rotWithShape="1">
          <a:blip r:embed="rId6"/>
          <a:srcRect l="54489"/>
          <a:stretch>
            <a:fillRect/>
          </a:stretch>
        </p:blipFill>
        <p:spPr>
          <a:xfrm>
            <a:off x="3179831" y="4725144"/>
            <a:ext cx="2703509" cy="1669693"/>
          </a:xfrm>
          <a:prstGeom prst="rect">
            <a:avLst/>
          </a:prstGeom>
          <a:ln>
            <a:solidFill>
              <a:schemeClr val="accent1">
                <a:lumMod val="90000"/>
              </a:schemeClr>
            </a:solidFill>
          </a:ln>
        </p:spPr>
      </p:pic>
      <p:pic>
        <p:nvPicPr>
          <p:cNvPr id="10" name="图片 9"/>
          <p:cNvPicPr>
            <a:picLocks noChangeAspect="1"/>
          </p:cNvPicPr>
          <p:nvPr/>
        </p:nvPicPr>
        <p:blipFill>
          <a:blip r:embed="rId7"/>
          <a:stretch>
            <a:fillRect/>
          </a:stretch>
        </p:blipFill>
        <p:spPr>
          <a:xfrm>
            <a:off x="206592" y="4725144"/>
            <a:ext cx="2796661" cy="1666697"/>
          </a:xfrm>
          <a:prstGeom prst="rect">
            <a:avLst/>
          </a:prstGeom>
        </p:spPr>
      </p:pic>
      <p:sp>
        <p:nvSpPr>
          <p:cNvPr id="11" name="文本框 10"/>
          <p:cNvSpPr txBox="1"/>
          <p:nvPr/>
        </p:nvSpPr>
        <p:spPr>
          <a:xfrm>
            <a:off x="842392" y="1478709"/>
            <a:ext cx="1620957" cy="523220"/>
          </a:xfrm>
          <a:prstGeom prst="rect">
            <a:avLst/>
          </a:prstGeom>
          <a:noFill/>
        </p:spPr>
        <p:txBody>
          <a:bodyPr wrap="none" rtlCol="0">
            <a:spAutoFit/>
          </a:bodyPr>
          <a:lstStyle/>
          <a:p>
            <a:r>
              <a:rPr lang="zh-CN" altLang="en-US" sz="2800" b="1" dirty="0">
                <a:solidFill>
                  <a:srgbClr val="0070C0"/>
                </a:solidFill>
              </a:rPr>
              <a:t>读数规则</a:t>
            </a:r>
          </a:p>
        </p:txBody>
      </p:sp>
      <p:sp>
        <p:nvSpPr>
          <p:cNvPr id="12" name="文本框 11"/>
          <p:cNvSpPr txBox="1"/>
          <p:nvPr/>
        </p:nvSpPr>
        <p:spPr>
          <a:xfrm>
            <a:off x="4634455" y="1601819"/>
            <a:ext cx="4288353" cy="400110"/>
          </a:xfrm>
          <a:prstGeom prst="rect">
            <a:avLst/>
          </a:prstGeom>
          <a:noFill/>
        </p:spPr>
        <p:txBody>
          <a:bodyPr wrap="none" rtlCol="0">
            <a:spAutoFit/>
          </a:bodyPr>
          <a:lstStyle/>
          <a:p>
            <a:r>
              <a:rPr lang="zh-CN" altLang="en-US" sz="2000" u="sng" dirty="0">
                <a:solidFill>
                  <a:srgbClr val="FF0000"/>
                </a:solidFill>
              </a:rPr>
              <a:t>养成良好的读数习惯、尽量减小视差</a:t>
            </a:r>
          </a:p>
        </p:txBody>
      </p:sp>
      <p:sp>
        <p:nvSpPr>
          <p:cNvPr id="1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14" name="矩形 13"/>
          <p:cNvSpPr/>
          <p:nvPr/>
        </p:nvSpPr>
        <p:spPr>
          <a:xfrm>
            <a:off x="1763688" y="5949280"/>
            <a:ext cx="1152128" cy="378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5" name="矩形 14"/>
          <p:cNvSpPr/>
          <p:nvPr/>
        </p:nvSpPr>
        <p:spPr>
          <a:xfrm>
            <a:off x="4515249" y="5877272"/>
            <a:ext cx="1342202" cy="450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4"/>
                                        </p:tgtEl>
                                        <p:attrNameLst>
                                          <p:attrName>ppt_x</p:attrName>
                                        </p:attrNameLst>
                                      </p:cBhvr>
                                      <p:tavLst>
                                        <p:tav tm="0">
                                          <p:val>
                                            <p:strVal val="ppt_x"/>
                                          </p:val>
                                        </p:tav>
                                        <p:tav tm="100000">
                                          <p:val>
                                            <p:strVal val="ppt_x"/>
                                          </p:val>
                                        </p:tav>
                                      </p:tavLst>
                                    </p:anim>
                                    <p:anim calcmode="lin" valueType="num">
                                      <p:cBhvr additive="base">
                                        <p:cTn id="7" dur="500"/>
                                        <p:tgtEl>
                                          <p:spTgt spid="14"/>
                                        </p:tgtEl>
                                        <p:attrNameLst>
                                          <p:attrName>ppt_y</p:attrName>
                                        </p:attrNameLst>
                                      </p:cBhvr>
                                      <p:tavLst>
                                        <p:tav tm="0">
                                          <p:val>
                                            <p:strVal val="ppt_y"/>
                                          </p:val>
                                        </p:tav>
                                        <p:tav tm="100000">
                                          <p:val>
                                            <p:strVal val="1+ppt_h/2"/>
                                          </p:val>
                                        </p:tav>
                                      </p:tavLst>
                                    </p:anim>
                                    <p:set>
                                      <p:cBhvr>
                                        <p:cTn id="8" dur="1" fill="hold">
                                          <p:stCondLst>
                                            <p:cond delay="499"/>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ppt_x"/>
                                          </p:val>
                                        </p:tav>
                                      </p:tavLst>
                                    </p:anim>
                                    <p:anim calcmode="lin" valueType="num">
                                      <p:cBhvr additive="base">
                                        <p:cTn id="13" dur="500"/>
                                        <p:tgtEl>
                                          <p:spTgt spid="15"/>
                                        </p:tgtEl>
                                        <p:attrNameLst>
                                          <p:attrName>ppt_y</p:attrName>
                                        </p:attrNameLst>
                                      </p:cBhvr>
                                      <p:tavLst>
                                        <p:tav tm="0">
                                          <p:val>
                                            <p:strVal val="ppt_y"/>
                                          </p:val>
                                        </p:tav>
                                        <p:tav tm="100000">
                                          <p:val>
                                            <p:strVal val="1+ppt_h/2"/>
                                          </p:val>
                                        </p:tav>
                                      </p:tavLst>
                                    </p:anim>
                                    <p:set>
                                      <p:cBhvr>
                                        <p:cTn id="1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3250" y="2067013"/>
            <a:ext cx="8763246" cy="1198880"/>
          </a:xfrm>
          <a:prstGeom prst="rect">
            <a:avLst/>
          </a:prstGeom>
          <a:noFill/>
        </p:spPr>
        <p:txBody>
          <a:bodyPr wrap="square" rtlCol="0">
            <a:spAutoFit/>
          </a:bodyPr>
          <a:lstStyle/>
          <a:p>
            <a:pPr algn="just"/>
            <a:r>
              <a:rPr lang="en-US" altLang="zh-CN"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常见的</a:t>
            </a:r>
            <a:r>
              <a:rPr lang="zh-CN" altLang="en-US" sz="2400" dirty="0">
                <a:solidFill>
                  <a:srgbClr val="FF33CC"/>
                </a:solidFill>
                <a:latin typeface="微软雅黑" panose="020B0503020204020204" charset="-122"/>
                <a:ea typeface="微软雅黑" panose="020B0503020204020204" charset="-122"/>
              </a:rPr>
              <a:t>不需要估读</a:t>
            </a:r>
            <a:r>
              <a:rPr lang="zh-CN" altLang="en-US" sz="2400" dirty="0">
                <a:latin typeface="微软雅黑" panose="020B0503020204020204" charset="-122"/>
                <a:ea typeface="微软雅黑" panose="020B0503020204020204" charset="-122"/>
              </a:rPr>
              <a:t>的仪器有：非线性刻度仪表、游标卡尺、步进读数仪器（如电阻箱）及数显仪器等。此类仪器的</a:t>
            </a:r>
            <a:r>
              <a:rPr lang="zh-CN" altLang="en-US" sz="2400" dirty="0">
                <a:solidFill>
                  <a:srgbClr val="FF33CC"/>
                </a:solidFill>
                <a:latin typeface="微软雅黑" panose="020B0503020204020204" charset="-122"/>
                <a:ea typeface="微软雅黑" panose="020B0503020204020204" charset="-122"/>
              </a:rPr>
              <a:t>最后一位</a:t>
            </a:r>
            <a:r>
              <a:rPr lang="zh-CN" altLang="en-US" sz="2400" dirty="0">
                <a:latin typeface="微软雅黑" panose="020B0503020204020204" charset="-122"/>
                <a:ea typeface="微软雅黑" panose="020B0503020204020204" charset="-122"/>
              </a:rPr>
              <a:t>显示</a:t>
            </a:r>
            <a:r>
              <a:rPr lang="en-US" altLang="zh-CN" sz="2400"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数字通常为</a:t>
            </a:r>
            <a:r>
              <a:rPr lang="zh-CN" altLang="en-US" sz="2400" dirty="0">
                <a:solidFill>
                  <a:srgbClr val="FF33CC"/>
                </a:solidFill>
                <a:latin typeface="微软雅黑" panose="020B0503020204020204" charset="-122"/>
                <a:ea typeface="微软雅黑" panose="020B0503020204020204" charset="-122"/>
              </a:rPr>
              <a:t>可疑位</a:t>
            </a:r>
            <a:r>
              <a:rPr lang="zh-CN" altLang="en-US" sz="2400" dirty="0">
                <a:latin typeface="微软雅黑" panose="020B0503020204020204" charset="-122"/>
                <a:ea typeface="微软雅黑" panose="020B0503020204020204" charset="-122"/>
              </a:rPr>
              <a:t>。</a:t>
            </a:r>
          </a:p>
        </p:txBody>
      </p:sp>
      <p:pic>
        <p:nvPicPr>
          <p:cNvPr id="3" name="图片 2"/>
          <p:cNvPicPr>
            <a:picLocks noChangeAspect="1"/>
          </p:cNvPicPr>
          <p:nvPr/>
        </p:nvPicPr>
        <p:blipFill>
          <a:blip r:embed="rId2"/>
          <a:stretch>
            <a:fillRect/>
          </a:stretch>
        </p:blipFill>
        <p:spPr>
          <a:xfrm>
            <a:off x="2267338" y="3461838"/>
            <a:ext cx="1689788" cy="1742252"/>
          </a:xfrm>
          <a:prstGeom prst="rect">
            <a:avLst/>
          </a:prstGeom>
        </p:spPr>
      </p:pic>
      <p:pic>
        <p:nvPicPr>
          <p:cNvPr id="4" name="图片 3" descr="IMG_20140324_172932"/>
          <p:cNvPicPr/>
          <p:nvPr/>
        </p:nvPicPr>
        <p:blipFill>
          <a:blip r:embed="rId3" cstate="print"/>
          <a:srcRect l="7002" r="1741" b="4074"/>
          <a:stretch>
            <a:fillRect/>
          </a:stretch>
        </p:blipFill>
        <p:spPr bwMode="auto">
          <a:xfrm>
            <a:off x="4315566" y="3476577"/>
            <a:ext cx="2228961" cy="1620462"/>
          </a:xfrm>
          <a:prstGeom prst="rect">
            <a:avLst/>
          </a:prstGeom>
          <a:noFill/>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2800" y="5277861"/>
            <a:ext cx="3379999" cy="1391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3506" y="1515798"/>
            <a:ext cx="408103" cy="3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7" name="矩形 6"/>
          <p:cNvSpPr/>
          <p:nvPr/>
        </p:nvSpPr>
        <p:spPr>
          <a:xfrm>
            <a:off x="179580" y="1197257"/>
            <a:ext cx="382642" cy="59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8" name="文本框 7"/>
          <p:cNvSpPr txBox="1"/>
          <p:nvPr/>
        </p:nvSpPr>
        <p:spPr>
          <a:xfrm>
            <a:off x="842392" y="1478709"/>
            <a:ext cx="1620957" cy="523220"/>
          </a:xfrm>
          <a:prstGeom prst="rect">
            <a:avLst/>
          </a:prstGeom>
          <a:noFill/>
        </p:spPr>
        <p:txBody>
          <a:bodyPr wrap="none" rtlCol="0">
            <a:spAutoFit/>
          </a:bodyPr>
          <a:lstStyle/>
          <a:p>
            <a:r>
              <a:rPr lang="zh-CN" altLang="en-US" sz="2800" b="1" dirty="0">
                <a:solidFill>
                  <a:srgbClr val="0070C0"/>
                </a:solidFill>
              </a:rPr>
              <a:t>读数规则</a:t>
            </a:r>
          </a:p>
        </p:txBody>
      </p:sp>
      <p:sp>
        <p:nvSpPr>
          <p:cNvPr id="9"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1" y="2060848"/>
            <a:ext cx="8892480" cy="4797152"/>
            <a:chOff x="271713" y="2677517"/>
            <a:chExt cx="3438095" cy="2898423"/>
          </a:xfrm>
        </p:grpSpPr>
        <p:pic>
          <p:nvPicPr>
            <p:cNvPr id="7" name="图片 6"/>
            <p:cNvPicPr>
              <a:picLocks noChangeAspect="1"/>
            </p:cNvPicPr>
            <p:nvPr/>
          </p:nvPicPr>
          <p:blipFill>
            <a:blip r:embed="rId2"/>
            <a:stretch>
              <a:fillRect/>
            </a:stretch>
          </p:blipFill>
          <p:spPr>
            <a:xfrm>
              <a:off x="271713" y="2677517"/>
              <a:ext cx="3438095" cy="2839715"/>
            </a:xfrm>
            <a:prstGeom prst="rect">
              <a:avLst/>
            </a:prstGeom>
          </p:spPr>
        </p:pic>
        <p:sp>
          <p:nvSpPr>
            <p:cNvPr id="8" name="右大括号 7"/>
            <p:cNvSpPr/>
            <p:nvPr/>
          </p:nvSpPr>
          <p:spPr>
            <a:xfrm rot="5400000">
              <a:off x="1331640" y="3737334"/>
              <a:ext cx="936104" cy="1656184"/>
            </a:xfrm>
            <a:prstGeom prst="rightBrace">
              <a:avLst/>
            </a:prstGeom>
            <a:ln w="28575">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圆角矩形 3"/>
            <p:cNvSpPr/>
            <p:nvPr/>
          </p:nvSpPr>
          <p:spPr>
            <a:xfrm>
              <a:off x="1126664" y="3256219"/>
              <a:ext cx="1728192" cy="432048"/>
            </a:xfrm>
            <a:prstGeom prst="roundRect">
              <a:avLst/>
            </a:prstGeom>
            <a:noFill/>
            <a:ln w="317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615044" y="5157192"/>
              <a:ext cx="783657" cy="418748"/>
            </a:xfrm>
            <a:prstGeom prst="rect">
              <a:avLst/>
            </a:prstGeom>
            <a:noFill/>
          </p:spPr>
          <p:txBody>
            <a:bodyPr wrap="none" rtlCol="0">
              <a:spAutoFit/>
            </a:bodyPr>
            <a:lstStyle/>
            <a:p>
              <a:r>
                <a:rPr lang="en-US" altLang="zh-CN" sz="2800" b="1" dirty="0">
                  <a:solidFill>
                    <a:srgbClr val="3241FE"/>
                  </a:solidFill>
                </a:rPr>
                <a:t>50</a:t>
              </a:r>
              <a:r>
                <a:rPr lang="zh-CN" altLang="en-US" sz="2800" b="1" dirty="0">
                  <a:solidFill>
                    <a:srgbClr val="3241FE"/>
                  </a:solidFill>
                </a:rPr>
                <a:t>格</a:t>
              </a:r>
              <a:r>
                <a:rPr lang="en-US" altLang="zh-CN" sz="2800" b="1" dirty="0">
                  <a:solidFill>
                    <a:srgbClr val="3241FE"/>
                  </a:solidFill>
                </a:rPr>
                <a:t>,49mm</a:t>
              </a:r>
              <a:endParaRPr lang="zh-CN" altLang="en-US" sz="2800" b="1" dirty="0">
                <a:solidFill>
                  <a:srgbClr val="3241FE"/>
                </a:solidFill>
              </a:endParaRPr>
            </a:p>
          </p:txBody>
        </p:sp>
        <p:sp>
          <p:nvSpPr>
            <p:cNvPr id="11" name="文本框 10"/>
            <p:cNvSpPr txBox="1"/>
            <p:nvPr/>
          </p:nvSpPr>
          <p:spPr>
            <a:xfrm>
              <a:off x="1759123" y="2825030"/>
              <a:ext cx="572705" cy="418748"/>
            </a:xfrm>
            <a:prstGeom prst="rect">
              <a:avLst/>
            </a:prstGeom>
            <a:noFill/>
          </p:spPr>
          <p:txBody>
            <a:bodyPr wrap="none" rtlCol="0">
              <a:spAutoFit/>
            </a:bodyPr>
            <a:lstStyle/>
            <a:p>
              <a:r>
                <a:rPr lang="en-US" altLang="zh-CN" sz="2800" b="1" dirty="0">
                  <a:solidFill>
                    <a:srgbClr val="3241FE"/>
                  </a:solidFill>
                </a:rPr>
                <a:t>0.02mm</a:t>
              </a:r>
              <a:endParaRPr lang="zh-CN" altLang="en-US" sz="2800" b="1" dirty="0">
                <a:solidFill>
                  <a:srgbClr val="3241FE"/>
                </a:solidFill>
              </a:endParaRPr>
            </a:p>
          </p:txBody>
        </p:sp>
      </p:grpSp>
      <p:pic>
        <p:nvPicPr>
          <p:cNvPr id="5" name="图片 4"/>
          <p:cNvPicPr>
            <a:picLocks noChangeAspect="1"/>
          </p:cNvPicPr>
          <p:nvPr/>
        </p:nvPicPr>
        <p:blipFill>
          <a:blip r:embed="rId3"/>
          <a:stretch>
            <a:fillRect/>
          </a:stretch>
        </p:blipFill>
        <p:spPr>
          <a:xfrm>
            <a:off x="-1" y="2060848"/>
            <a:ext cx="9144001" cy="4797152"/>
          </a:xfrm>
          <a:prstGeom prst="rect">
            <a:avLst/>
          </a:prstGeom>
          <a:noFill/>
          <a:ln w="9525">
            <a:noFill/>
          </a:ln>
        </p:spPr>
      </p:pic>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3" name="文本框 2"/>
          <p:cNvSpPr txBox="1"/>
          <p:nvPr/>
        </p:nvSpPr>
        <p:spPr>
          <a:xfrm>
            <a:off x="251520" y="1196752"/>
            <a:ext cx="3467616" cy="584775"/>
          </a:xfrm>
          <a:prstGeom prst="rect">
            <a:avLst/>
          </a:prstGeom>
          <a:noFill/>
        </p:spPr>
        <p:txBody>
          <a:bodyPr wrap="none" rtlCol="0">
            <a:spAutoFit/>
          </a:bodyPr>
          <a:lstStyle/>
          <a:p>
            <a:r>
              <a:rPr lang="zh-CN" altLang="en-US" sz="3200" b="1" dirty="0">
                <a:solidFill>
                  <a:srgbClr val="FF0000"/>
                </a:solidFill>
                <a:latin typeface="微软雅黑" panose="020B0503020204020204" charset="-122"/>
                <a:ea typeface="微软雅黑" panose="020B0503020204020204" charset="-122"/>
              </a:rPr>
              <a:t>练一练</a:t>
            </a:r>
            <a:r>
              <a:rPr lang="zh-CN" altLang="en-US" sz="3200" dirty="0">
                <a:solidFill>
                  <a:srgbClr val="FF0000"/>
                </a:solidFill>
                <a:latin typeface="微软雅黑" panose="020B0503020204020204" charset="-122"/>
                <a:ea typeface="微软雅黑" panose="020B0503020204020204" charset="-122"/>
              </a:rPr>
              <a:t>：</a:t>
            </a:r>
            <a:r>
              <a:rPr lang="zh-CN" altLang="en-US" sz="3200" dirty="0">
                <a:latin typeface="微软雅黑" panose="020B0503020204020204" charset="-122"/>
                <a:ea typeface="微软雅黑" panose="020B0503020204020204" charset="-122"/>
              </a:rPr>
              <a:t>游标卡尺</a:t>
            </a:r>
          </a:p>
        </p:txBody>
      </p:sp>
      <p:sp>
        <p:nvSpPr>
          <p:cNvPr id="6" name="文本框 5"/>
          <p:cNvSpPr txBox="1"/>
          <p:nvPr/>
        </p:nvSpPr>
        <p:spPr>
          <a:xfrm>
            <a:off x="3258502" y="6011579"/>
            <a:ext cx="5864106" cy="584775"/>
          </a:xfrm>
          <a:prstGeom prst="rect">
            <a:avLst/>
          </a:prstGeom>
          <a:noFill/>
        </p:spPr>
        <p:txBody>
          <a:bodyPr wrap="none" rtlCol="0">
            <a:spAutoFit/>
          </a:bodyPr>
          <a:lstStyle/>
          <a:p>
            <a:r>
              <a:rPr lang="zh-CN" altLang="en-US" sz="3200" b="1" dirty="0">
                <a:solidFill>
                  <a:srgbClr val="3241FE"/>
                </a:solidFill>
                <a:latin typeface="微软雅黑" panose="020B0503020204020204" charset="-122"/>
                <a:ea typeface="微软雅黑" panose="020B0503020204020204" charset="-122"/>
              </a:rPr>
              <a:t>测量结果应记为</a:t>
            </a:r>
            <a:r>
              <a:rPr lang="zh-CN" altLang="en-US" sz="3200" dirty="0">
                <a:latin typeface="微软雅黑" panose="020B0503020204020204" charset="-122"/>
                <a:ea typeface="微软雅黑" panose="020B0503020204020204" charset="-122"/>
              </a:rPr>
              <a:t>：</a:t>
            </a:r>
            <a:r>
              <a:rPr lang="en-US" altLang="zh-CN" sz="3200" dirty="0">
                <a:solidFill>
                  <a:srgbClr val="FF0000"/>
                </a:solidFill>
                <a:latin typeface="微软雅黑" panose="020B0503020204020204" charset="-122"/>
                <a:ea typeface="微软雅黑" panose="020B0503020204020204" charset="-122"/>
              </a:rPr>
              <a:t>L=12.72mm</a:t>
            </a:r>
            <a:endParaRPr lang="zh-CN" altLang="en-US" sz="3200" dirty="0">
              <a:solidFill>
                <a:srgbClr val="FF0000"/>
              </a:solidFill>
              <a:latin typeface="微软雅黑" panose="020B0503020204020204" charset="-122"/>
              <a:ea typeface="微软雅黑" panose="020B0503020204020204" charset="-122"/>
            </a:endParaRPr>
          </a:p>
        </p:txBody>
      </p:sp>
      <p:cxnSp>
        <p:nvCxnSpPr>
          <p:cNvPr id="19" name="直接连接符 18"/>
          <p:cNvCxnSpPr/>
          <p:nvPr/>
        </p:nvCxnSpPr>
        <p:spPr>
          <a:xfrm>
            <a:off x="5579917" y="4005064"/>
            <a:ext cx="1629716" cy="1955113"/>
          </a:xfrm>
          <a:prstGeom prst="line">
            <a:avLst/>
          </a:prstGeom>
          <a:ln w="25400">
            <a:solidFill>
              <a:srgbClr val="FF0000"/>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60783" y="2780928"/>
            <a:ext cx="0" cy="252028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6">
            <a:alphaModFix amt="4999"/>
          </a:blip>
          <a:stretch>
            <a:fillRect l="-1000"/>
          </a:stretch>
        </a:blipFill>
        <a:effectLst/>
      </p:bgPr>
    </p:bg>
    <p:spTree>
      <p:nvGrpSpPr>
        <p:cNvPr id="1" name=""/>
        <p:cNvGrpSpPr/>
        <p:nvPr/>
      </p:nvGrpSpPr>
      <p:grpSpPr>
        <a:xfrm>
          <a:off x="0" y="0"/>
          <a:ext cx="0" cy="0"/>
          <a:chOff x="0" y="0"/>
          <a:chExt cx="0" cy="0"/>
        </a:xfrm>
      </p:grpSpPr>
      <p:pic>
        <p:nvPicPr>
          <p:cNvPr id="100" name="图片 99"/>
          <p:cNvPicPr/>
          <p:nvPr/>
        </p:nvPicPr>
        <p:blipFill>
          <a:blip r:embed="rId7"/>
          <a:srcRect t="11298" b="18097"/>
          <a:stretch>
            <a:fillRect/>
          </a:stretch>
        </p:blipFill>
        <p:spPr>
          <a:xfrm>
            <a:off x="323850" y="1779905"/>
            <a:ext cx="8649970" cy="4974590"/>
          </a:xfrm>
          <a:prstGeom prst="rect">
            <a:avLst/>
          </a:prstGeom>
          <a:noFill/>
          <a:ln w="9525">
            <a:noFill/>
          </a:ln>
        </p:spPr>
      </p:pic>
      <p:pic>
        <p:nvPicPr>
          <p:cNvPr id="2" name="图片 1"/>
          <p:cNvPicPr>
            <a:picLocks noChangeAspect="1"/>
          </p:cNvPicPr>
          <p:nvPr/>
        </p:nvPicPr>
        <p:blipFill>
          <a:blip r:embed="rId8"/>
          <a:srcRect l="61144"/>
          <a:stretch>
            <a:fillRect/>
          </a:stretch>
        </p:blipFill>
        <p:spPr>
          <a:xfrm rot="16200000">
            <a:off x="2051685" y="-156845"/>
            <a:ext cx="5036820" cy="8911590"/>
          </a:xfrm>
          <a:prstGeom prst="rect">
            <a:avLst/>
          </a:prstGeom>
        </p:spPr>
      </p:pic>
      <p:cxnSp>
        <p:nvCxnSpPr>
          <p:cNvPr id="12" name="直接连接符 11"/>
          <p:cNvCxnSpPr/>
          <p:nvPr/>
        </p:nvCxnSpPr>
        <p:spPr>
          <a:xfrm flipH="1">
            <a:off x="3362763" y="3168913"/>
            <a:ext cx="210820" cy="2558415"/>
          </a:xfrm>
          <a:prstGeom prst="line">
            <a:avLst/>
          </a:prstGeom>
          <a:ln w="50800"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1"/>
            </p:custDataLst>
          </p:nvPr>
        </p:nvSpPr>
        <p:spPr>
          <a:xfrm>
            <a:off x="251520" y="1196752"/>
            <a:ext cx="3840480" cy="583565"/>
          </a:xfrm>
          <a:prstGeom prst="rect">
            <a:avLst/>
          </a:prstGeom>
          <a:noFill/>
        </p:spPr>
        <p:txBody>
          <a:bodyPr wrap="none" rtlCol="0">
            <a:spAutoFit/>
          </a:bodyPr>
          <a:lstStyle/>
          <a:p>
            <a:r>
              <a:rPr lang="zh-CN" altLang="en-US" sz="3200" b="1" dirty="0">
                <a:solidFill>
                  <a:srgbClr val="FF0000"/>
                </a:solidFill>
                <a:latin typeface="微软雅黑" panose="020B0503020204020204" charset="-122"/>
                <a:ea typeface="微软雅黑" panose="020B0503020204020204" charset="-122"/>
              </a:rPr>
              <a:t>拓展</a:t>
            </a:r>
            <a:r>
              <a:rPr lang="zh-CN" altLang="en-US" sz="3200" dirty="0">
                <a:solidFill>
                  <a:srgbClr val="FF0000"/>
                </a:solidFill>
                <a:latin typeface="微软雅黑" panose="020B0503020204020204" charset="-122"/>
                <a:ea typeface="微软雅黑" panose="020B0503020204020204" charset="-122"/>
              </a:rPr>
              <a:t>：分光计角度盘</a:t>
            </a:r>
            <a:endParaRPr lang="en-US" altLang="zh-CN" sz="3200" dirty="0">
              <a:solidFill>
                <a:srgbClr val="FF0000"/>
              </a:solidFill>
              <a:latin typeface="微软雅黑" panose="020B0503020204020204" charset="-122"/>
              <a:ea typeface="微软雅黑" panose="020B0503020204020204" charset="-122"/>
            </a:endParaRPr>
          </a:p>
        </p:txBody>
      </p:sp>
      <p:cxnSp>
        <p:nvCxnSpPr>
          <p:cNvPr id="19" name="直接连接符 18"/>
          <p:cNvCxnSpPr/>
          <p:nvPr>
            <p:custDataLst>
              <p:tags r:id="rId2"/>
            </p:custDataLst>
          </p:nvPr>
        </p:nvCxnSpPr>
        <p:spPr>
          <a:xfrm>
            <a:off x="4335317" y="4437499"/>
            <a:ext cx="1629716" cy="1955113"/>
          </a:xfrm>
          <a:prstGeom prst="line">
            <a:avLst/>
          </a:prstGeom>
          <a:ln w="5080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3"/>
            </p:custDataLst>
          </p:nvPr>
        </p:nvSpPr>
        <p:spPr>
          <a:xfrm>
            <a:off x="317" y="5781709"/>
            <a:ext cx="1808480" cy="1076325"/>
          </a:xfrm>
          <a:prstGeom prst="rect">
            <a:avLst/>
          </a:prstGeom>
          <a:noFill/>
        </p:spPr>
        <p:txBody>
          <a:bodyPr wrap="none" rtlCol="0">
            <a:spAutoFit/>
          </a:bodyPr>
          <a:lstStyle/>
          <a:p>
            <a:r>
              <a:rPr lang="zh-CN" altLang="en-US" sz="3200" b="1" dirty="0">
                <a:solidFill>
                  <a:srgbClr val="3241FE"/>
                </a:solidFill>
                <a:latin typeface="微软雅黑" panose="020B0503020204020204" charset="-122"/>
                <a:ea typeface="微软雅黑" panose="020B0503020204020204" charset="-122"/>
              </a:rPr>
              <a:t>读数为</a:t>
            </a:r>
            <a:r>
              <a:rPr lang="zh-CN" altLang="en-US" sz="3200" dirty="0">
                <a:latin typeface="微软雅黑" panose="020B0503020204020204" charset="-122"/>
                <a:ea typeface="微软雅黑" panose="020B0503020204020204" charset="-122"/>
              </a:rPr>
              <a:t>：</a:t>
            </a:r>
          </a:p>
          <a:p>
            <a:r>
              <a:rPr lang="en-US" altLang="zh-CN" sz="3200" dirty="0">
                <a:solidFill>
                  <a:srgbClr val="FF0000"/>
                </a:solidFill>
                <a:latin typeface="微软雅黑" panose="020B0503020204020204" charset="-122"/>
                <a:ea typeface="微软雅黑" panose="020B0503020204020204" charset="-122"/>
              </a:rPr>
              <a:t>294</a:t>
            </a:r>
            <a:r>
              <a:rPr lang="en-US" altLang="zh-CN" sz="3200" baseline="30000" dirty="0">
                <a:solidFill>
                  <a:srgbClr val="FF0000"/>
                </a:solidFill>
                <a:uFillTx/>
                <a:latin typeface="微软雅黑" panose="020B0503020204020204" charset="-122"/>
                <a:ea typeface="微软雅黑" panose="020B0503020204020204" charset="-122"/>
              </a:rPr>
              <a:t>⁰</a:t>
            </a:r>
            <a:r>
              <a:rPr lang="en-US" altLang="zh-CN" sz="3200" dirty="0">
                <a:solidFill>
                  <a:srgbClr val="FF0000"/>
                </a:solidFill>
                <a:latin typeface="微软雅黑" panose="020B0503020204020204" charset="-122"/>
                <a:ea typeface="微软雅黑" panose="020B0503020204020204" charset="-122"/>
              </a:rPr>
              <a:t>10′</a:t>
            </a:r>
          </a:p>
        </p:txBody>
      </p:sp>
      <p:sp>
        <p:nvSpPr>
          <p:cNvPr id="3073" name="标题 5121"/>
          <p:cNvSpPr>
            <a:spLocks noGrp="1"/>
          </p:cNvSpPr>
          <p:nvPr>
            <p:custDataLst>
              <p:tags r:id="rId4"/>
            </p:custDataLst>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a:srcRect l="3139" t="3810" r="48981"/>
          <a:stretch>
            <a:fillRect/>
          </a:stretch>
        </p:blipFill>
        <p:spPr>
          <a:xfrm rot="16200000">
            <a:off x="1793240" y="-429260"/>
            <a:ext cx="5539740" cy="9060180"/>
          </a:xfrm>
          <a:prstGeom prst="rect">
            <a:avLst/>
          </a:prstGeom>
        </p:spPr>
      </p:pic>
      <p:sp>
        <p:nvSpPr>
          <p:cNvPr id="4" name="文本框 3"/>
          <p:cNvSpPr txBox="1"/>
          <p:nvPr>
            <p:custDataLst>
              <p:tags r:id="rId2"/>
            </p:custDataLst>
          </p:nvPr>
        </p:nvSpPr>
        <p:spPr>
          <a:xfrm>
            <a:off x="251520" y="1196752"/>
            <a:ext cx="4246880" cy="583565"/>
          </a:xfrm>
          <a:prstGeom prst="rect">
            <a:avLst/>
          </a:prstGeom>
          <a:noFill/>
        </p:spPr>
        <p:txBody>
          <a:bodyPr wrap="none" rtlCol="0">
            <a:spAutoFit/>
          </a:bodyPr>
          <a:lstStyle/>
          <a:p>
            <a:r>
              <a:rPr lang="zh-CN" altLang="en-US" sz="3200" b="1" dirty="0">
                <a:solidFill>
                  <a:srgbClr val="FF0000"/>
                </a:solidFill>
                <a:latin typeface="微软雅黑" panose="020B0503020204020204" charset="-122"/>
                <a:ea typeface="微软雅黑" panose="020B0503020204020204" charset="-122"/>
              </a:rPr>
              <a:t>练一练</a:t>
            </a:r>
            <a:r>
              <a:rPr lang="zh-CN" altLang="en-US" sz="3200" dirty="0">
                <a:solidFill>
                  <a:srgbClr val="FF0000"/>
                </a:solidFill>
                <a:latin typeface="微软雅黑" panose="020B0503020204020204" charset="-122"/>
                <a:ea typeface="微软雅黑" panose="020B0503020204020204" charset="-122"/>
              </a:rPr>
              <a:t>：分光计角度盘</a:t>
            </a:r>
            <a:endParaRPr lang="en-US" altLang="zh-CN" sz="3200" dirty="0">
              <a:solidFill>
                <a:srgbClr val="FF0000"/>
              </a:solidFill>
              <a:latin typeface="微软雅黑" panose="020B0503020204020204" charset="-122"/>
              <a:ea typeface="微软雅黑" panose="020B0503020204020204" charset="-122"/>
            </a:endParaRPr>
          </a:p>
        </p:txBody>
      </p:sp>
      <p:cxnSp>
        <p:nvCxnSpPr>
          <p:cNvPr id="12" name="直接连接符 11"/>
          <p:cNvCxnSpPr/>
          <p:nvPr>
            <p:custDataLst>
              <p:tags r:id="rId3"/>
            </p:custDataLst>
          </p:nvPr>
        </p:nvCxnSpPr>
        <p:spPr>
          <a:xfrm flipH="1">
            <a:off x="3275133" y="3585473"/>
            <a:ext cx="308610" cy="2580005"/>
          </a:xfrm>
          <a:prstGeom prst="line">
            <a:avLst/>
          </a:prstGeom>
          <a:ln w="50800"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4"/>
            </p:custDataLst>
          </p:nvPr>
        </p:nvSpPr>
        <p:spPr>
          <a:xfrm>
            <a:off x="317" y="5781709"/>
            <a:ext cx="1808480" cy="1076325"/>
          </a:xfrm>
          <a:prstGeom prst="rect">
            <a:avLst/>
          </a:prstGeom>
          <a:noFill/>
        </p:spPr>
        <p:txBody>
          <a:bodyPr wrap="none" rtlCol="0">
            <a:spAutoFit/>
          </a:bodyPr>
          <a:lstStyle/>
          <a:p>
            <a:r>
              <a:rPr lang="zh-CN" altLang="en-US" sz="3200" b="1" dirty="0">
                <a:solidFill>
                  <a:srgbClr val="3241FE"/>
                </a:solidFill>
                <a:latin typeface="微软雅黑" panose="020B0503020204020204" charset="-122"/>
                <a:ea typeface="微软雅黑" panose="020B0503020204020204" charset="-122"/>
              </a:rPr>
              <a:t>读数为</a:t>
            </a:r>
            <a:r>
              <a:rPr lang="zh-CN" altLang="en-US" sz="3200" dirty="0">
                <a:latin typeface="微软雅黑" panose="020B0503020204020204" charset="-122"/>
                <a:ea typeface="微软雅黑" panose="020B0503020204020204" charset="-122"/>
              </a:rPr>
              <a:t>：</a:t>
            </a:r>
          </a:p>
          <a:p>
            <a:r>
              <a:rPr lang="en-US" altLang="zh-CN" sz="3200" dirty="0">
                <a:solidFill>
                  <a:srgbClr val="FF0000"/>
                </a:solidFill>
                <a:latin typeface="微软雅黑" panose="020B0503020204020204" charset="-122"/>
                <a:ea typeface="微软雅黑" panose="020B0503020204020204" charset="-122"/>
              </a:rPr>
              <a:t>294</a:t>
            </a:r>
            <a:r>
              <a:rPr lang="en-US" altLang="zh-CN" sz="3200" baseline="30000" dirty="0">
                <a:solidFill>
                  <a:srgbClr val="FF0000"/>
                </a:solidFill>
                <a:uFillTx/>
                <a:latin typeface="微软雅黑" panose="020B0503020204020204" charset="-122"/>
                <a:ea typeface="微软雅黑" panose="020B0503020204020204" charset="-122"/>
              </a:rPr>
              <a:t>⁰</a:t>
            </a:r>
            <a:r>
              <a:rPr lang="en-US" altLang="zh-CN" sz="3200" dirty="0">
                <a:solidFill>
                  <a:srgbClr val="FF0000"/>
                </a:solidFill>
                <a:latin typeface="微软雅黑" panose="020B0503020204020204" charset="-122"/>
                <a:ea typeface="微软雅黑" panose="020B0503020204020204" charset="-122"/>
              </a:rPr>
              <a:t>40′</a:t>
            </a:r>
          </a:p>
        </p:txBody>
      </p:sp>
      <p:sp>
        <p:nvSpPr>
          <p:cNvPr id="3073" name="标题 5121"/>
          <p:cNvSpPr>
            <a:spLocks noGrp="1"/>
          </p:cNvSpPr>
          <p:nvPr>
            <p:custDataLst>
              <p:tags r:id="rId5"/>
            </p:custDataLst>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cxnSp>
        <p:nvCxnSpPr>
          <p:cNvPr id="19" name="直接连接符 18"/>
          <p:cNvCxnSpPr/>
          <p:nvPr/>
        </p:nvCxnSpPr>
        <p:spPr>
          <a:xfrm>
            <a:off x="4314997" y="4869299"/>
            <a:ext cx="1629716" cy="1955113"/>
          </a:xfrm>
          <a:prstGeom prst="line">
            <a:avLst/>
          </a:prstGeom>
          <a:ln w="50800">
            <a:solidFill>
              <a:srgbClr val="FF0000"/>
            </a:solidFill>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4680966"/>
            <a:ext cx="9144000" cy="2177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2"/>
          <a:stretch>
            <a:fillRect/>
          </a:stretch>
        </p:blipFill>
        <p:spPr>
          <a:xfrm>
            <a:off x="3203848" y="4970208"/>
            <a:ext cx="2699792" cy="1742277"/>
          </a:xfrm>
          <a:prstGeom prst="rect">
            <a:avLst/>
          </a:prstGeom>
          <a:ln>
            <a:noFill/>
          </a:ln>
        </p:spPr>
      </p:pic>
      <p:pic>
        <p:nvPicPr>
          <p:cNvPr id="19" name="图片 18"/>
          <p:cNvPicPr>
            <a:picLocks noChangeAspect="1"/>
          </p:cNvPicPr>
          <p:nvPr/>
        </p:nvPicPr>
        <p:blipFill>
          <a:blip r:embed="rId2"/>
          <a:stretch>
            <a:fillRect/>
          </a:stretch>
        </p:blipFill>
        <p:spPr>
          <a:xfrm>
            <a:off x="6264696" y="4970208"/>
            <a:ext cx="2699792" cy="1742277"/>
          </a:xfrm>
          <a:prstGeom prst="rect">
            <a:avLst/>
          </a:prstGeom>
          <a:ln>
            <a:noFill/>
          </a:ln>
        </p:spPr>
      </p:pic>
      <p:sp>
        <p:nvSpPr>
          <p:cNvPr id="2" name="TextBox 2"/>
          <p:cNvSpPr txBox="1">
            <a:spLocks noChangeArrowheads="1"/>
          </p:cNvSpPr>
          <p:nvPr/>
        </p:nvSpPr>
        <p:spPr bwMode="auto">
          <a:xfrm>
            <a:off x="1403648" y="268288"/>
            <a:ext cx="6264275" cy="77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lnSpc>
                <a:spcPct val="120000"/>
              </a:lnSpc>
            </a:pPr>
            <a:r>
              <a:rPr lang="zh-CN" altLang="en-US" sz="4000" dirty="0">
                <a:latin typeface="楷体_GB2312" panose="02010609030101010101" charset="-122"/>
                <a:ea typeface="楷体_GB2312" panose="02010609030101010101" charset="-122"/>
              </a:rPr>
              <a:t>组织机构</a:t>
            </a:r>
          </a:p>
        </p:txBody>
      </p:sp>
      <p:pic>
        <p:nvPicPr>
          <p:cNvPr id="3" name="图片 2"/>
          <p:cNvPicPr>
            <a:picLocks noChangeAspect="1"/>
          </p:cNvPicPr>
          <p:nvPr/>
        </p:nvPicPr>
        <p:blipFill>
          <a:blip r:embed="rId3"/>
          <a:stretch>
            <a:fillRect/>
          </a:stretch>
        </p:blipFill>
        <p:spPr>
          <a:xfrm>
            <a:off x="3707904" y="1066185"/>
            <a:ext cx="1330402" cy="1152128"/>
          </a:xfrm>
          <a:prstGeom prst="rect">
            <a:avLst/>
          </a:prstGeom>
        </p:spPr>
      </p:pic>
      <p:sp>
        <p:nvSpPr>
          <p:cNvPr id="4" name="左中括号 3"/>
          <p:cNvSpPr/>
          <p:nvPr/>
        </p:nvSpPr>
        <p:spPr>
          <a:xfrm rot="5400000">
            <a:off x="4086637" y="-224714"/>
            <a:ext cx="1114745" cy="6048674"/>
          </a:xfrm>
          <a:prstGeom prst="leftBracket">
            <a:avLst/>
          </a:prstGeom>
          <a:ln w="31750">
            <a:solidFill>
              <a:srgbClr val="00B050"/>
            </a:solidFill>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72008" y="4968552"/>
            <a:ext cx="2699792" cy="1742277"/>
          </a:xfrm>
          <a:prstGeom prst="rect">
            <a:avLst/>
          </a:prstGeom>
          <a:ln>
            <a:noFill/>
          </a:ln>
        </p:spPr>
      </p:pic>
      <p:pic>
        <p:nvPicPr>
          <p:cNvPr id="7" name="图片 6"/>
          <p:cNvPicPr>
            <a:picLocks noChangeAspect="1"/>
          </p:cNvPicPr>
          <p:nvPr/>
        </p:nvPicPr>
        <p:blipFill rotWithShape="1">
          <a:blip r:embed="rId4"/>
          <a:srcRect t="49397" r="56536"/>
          <a:stretch>
            <a:fillRect/>
          </a:stretch>
        </p:blipFill>
        <p:spPr>
          <a:xfrm>
            <a:off x="3752261" y="2807140"/>
            <a:ext cx="1567047" cy="1806198"/>
          </a:xfrm>
          <a:prstGeom prst="rect">
            <a:avLst/>
          </a:prstGeom>
        </p:spPr>
      </p:pic>
      <p:pic>
        <p:nvPicPr>
          <p:cNvPr id="9" name="图片 8"/>
          <p:cNvPicPr>
            <a:picLocks noChangeAspect="1"/>
          </p:cNvPicPr>
          <p:nvPr/>
        </p:nvPicPr>
        <p:blipFill rotWithShape="1">
          <a:blip r:embed="rId5"/>
          <a:srcRect r="57350" b="49987"/>
          <a:stretch>
            <a:fillRect/>
          </a:stretch>
        </p:blipFill>
        <p:spPr>
          <a:xfrm>
            <a:off x="851317" y="2682450"/>
            <a:ext cx="1536709" cy="1786751"/>
          </a:xfrm>
          <a:prstGeom prst="rect">
            <a:avLst/>
          </a:prstGeom>
        </p:spPr>
      </p:pic>
      <p:pic>
        <p:nvPicPr>
          <p:cNvPr id="10" name="图片 9"/>
          <p:cNvPicPr>
            <a:picLocks noChangeAspect="1"/>
          </p:cNvPicPr>
          <p:nvPr/>
        </p:nvPicPr>
        <p:blipFill rotWithShape="1">
          <a:blip r:embed="rId5"/>
          <a:srcRect l="43918" r="8118" b="48610"/>
          <a:stretch>
            <a:fillRect/>
          </a:stretch>
        </p:blipFill>
        <p:spPr>
          <a:xfrm>
            <a:off x="6726564" y="2601627"/>
            <a:ext cx="1728192" cy="1835931"/>
          </a:xfrm>
          <a:prstGeom prst="rect">
            <a:avLst/>
          </a:prstGeom>
        </p:spPr>
      </p:pic>
      <p:sp>
        <p:nvSpPr>
          <p:cNvPr id="11" name="空心弧 10"/>
          <p:cNvSpPr/>
          <p:nvPr/>
        </p:nvSpPr>
        <p:spPr>
          <a:xfrm>
            <a:off x="6827982" y="548680"/>
            <a:ext cx="2064498" cy="432048"/>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174599" y="547200"/>
            <a:ext cx="2064498" cy="432048"/>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左大括号 13"/>
          <p:cNvSpPr/>
          <p:nvPr/>
        </p:nvSpPr>
        <p:spPr>
          <a:xfrm rot="5400000">
            <a:off x="1139753" y="3764190"/>
            <a:ext cx="576064" cy="2064498"/>
          </a:xfrm>
          <a:prstGeom prst="leftBrac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大括号 14"/>
          <p:cNvSpPr/>
          <p:nvPr/>
        </p:nvSpPr>
        <p:spPr>
          <a:xfrm rot="5400000">
            <a:off x="7374636" y="3764903"/>
            <a:ext cx="576064" cy="2064498"/>
          </a:xfrm>
          <a:prstGeom prst="leftBrac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左大括号 16"/>
          <p:cNvSpPr/>
          <p:nvPr/>
        </p:nvSpPr>
        <p:spPr>
          <a:xfrm rot="5400000">
            <a:off x="4257194" y="3764903"/>
            <a:ext cx="576064" cy="2064498"/>
          </a:xfrm>
          <a:prstGeom prst="leftBrac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矩形 20"/>
          <p:cNvSpPr/>
          <p:nvPr/>
        </p:nvSpPr>
        <p:spPr>
          <a:xfrm>
            <a:off x="2616931" y="2989768"/>
            <a:ext cx="877163" cy="923330"/>
          </a:xfrm>
          <a:prstGeom prst="rect">
            <a:avLst/>
          </a:prstGeom>
          <a:noFill/>
        </p:spPr>
        <p:txBody>
          <a:bodyPr wrap="none" lIns="91440" tIns="45720" rIns="91440" bIns="45720">
            <a:spAutoFit/>
          </a:bodyPr>
          <a:lstStyle/>
          <a:p>
            <a:pPr algn="ctr"/>
            <a:r>
              <a:rPr lang="en-US" altLang="zh-C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2" name="矩形 21"/>
          <p:cNvSpPr/>
          <p:nvPr/>
        </p:nvSpPr>
        <p:spPr>
          <a:xfrm>
            <a:off x="5680779" y="2991600"/>
            <a:ext cx="877163" cy="923330"/>
          </a:xfrm>
          <a:prstGeom prst="rect">
            <a:avLst/>
          </a:prstGeom>
          <a:noFill/>
        </p:spPr>
        <p:txBody>
          <a:bodyPr wrap="none" lIns="91440" tIns="45720" rIns="91440" bIns="45720">
            <a:spAutoFit/>
          </a:bodyPr>
          <a:lstStyle/>
          <a:p>
            <a:pPr algn="ctr"/>
            <a:r>
              <a:rPr lang="en-US" altLang="zh-C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3" name="文本框 22"/>
          <p:cNvSpPr txBox="1"/>
          <p:nvPr/>
        </p:nvSpPr>
        <p:spPr>
          <a:xfrm>
            <a:off x="3815139" y="2304699"/>
            <a:ext cx="1620957" cy="523220"/>
          </a:xfrm>
          <a:prstGeom prst="rect">
            <a:avLst/>
          </a:prstGeom>
          <a:noFill/>
        </p:spPr>
        <p:txBody>
          <a:bodyPr wrap="none" rtlCol="0">
            <a:spAutoFit/>
          </a:bodyPr>
          <a:lstStyle/>
          <a:p>
            <a:r>
              <a:rPr lang="en-US" altLang="zh-CN" sz="2800" dirty="0">
                <a:solidFill>
                  <a:srgbClr val="FF00FF"/>
                </a:solidFill>
                <a:latin typeface="楷体" panose="02010609060101010101" pitchFamily="49" charset="-122"/>
                <a:ea typeface="楷体" panose="02010609060101010101" pitchFamily="49" charset="-122"/>
              </a:rPr>
              <a:t>10</a:t>
            </a:r>
            <a:r>
              <a:rPr lang="zh-CN" altLang="en-US" sz="2800" dirty="0">
                <a:solidFill>
                  <a:srgbClr val="FF00FF"/>
                </a:solidFill>
                <a:latin typeface="楷体" panose="02010609060101010101" pitchFamily="49" charset="-122"/>
                <a:ea typeface="楷体" panose="02010609060101010101" pitchFamily="49" charset="-122"/>
              </a:rPr>
              <a:t>位老师</a:t>
            </a:r>
          </a:p>
        </p:txBody>
      </p:sp>
      <p:sp>
        <p:nvSpPr>
          <p:cNvPr id="24" name="文本框 23"/>
          <p:cNvSpPr txBox="1"/>
          <p:nvPr/>
        </p:nvSpPr>
        <p:spPr>
          <a:xfrm>
            <a:off x="3385026" y="6334780"/>
            <a:ext cx="2877711" cy="523220"/>
          </a:xfrm>
          <a:prstGeom prst="rect">
            <a:avLst/>
          </a:prstGeom>
          <a:noFill/>
        </p:spPr>
        <p:txBody>
          <a:bodyPr wrap="none" rtlCol="0">
            <a:spAutoFit/>
          </a:bodyPr>
          <a:lstStyle/>
          <a:p>
            <a:r>
              <a:rPr lang="zh-CN" altLang="en-US" sz="2800" dirty="0">
                <a:solidFill>
                  <a:srgbClr val="FF00FF"/>
                </a:solidFill>
                <a:latin typeface="楷体" panose="02010609060101010101" pitchFamily="49" charset="-122"/>
                <a:ea typeface="楷体" panose="02010609060101010101" pitchFamily="49" charset="-122"/>
              </a:rPr>
              <a:t>每组</a:t>
            </a:r>
            <a:r>
              <a:rPr lang="en-US" altLang="zh-CN" sz="2800" dirty="0">
                <a:solidFill>
                  <a:srgbClr val="FF00FF"/>
                </a:solidFill>
                <a:latin typeface="楷体" panose="02010609060101010101" pitchFamily="49" charset="-122"/>
                <a:ea typeface="楷体" panose="02010609060101010101" pitchFamily="49" charset="-122"/>
              </a:rPr>
              <a:t>12-20</a:t>
            </a:r>
            <a:r>
              <a:rPr lang="zh-CN" altLang="en-US" sz="2800" dirty="0">
                <a:solidFill>
                  <a:srgbClr val="FF00FF"/>
                </a:solidFill>
                <a:latin typeface="楷体" panose="02010609060101010101" pitchFamily="49" charset="-122"/>
                <a:ea typeface="楷体" panose="02010609060101010101" pitchFamily="49" charset="-122"/>
              </a:rPr>
              <a:t>位同学</a:t>
            </a:r>
          </a:p>
        </p:txBody>
      </p:sp>
    </p:spTree>
  </p:cSld>
  <p:clrMapOvr>
    <a:masterClrMapping/>
  </p:clrMapOvr>
  <mc:AlternateContent xmlns:mc="http://schemas.openxmlformats.org/markup-compatibility/2006" xmlns:p14="http://schemas.microsoft.com/office/powerpoint/2010/main">
    <mc:Choice Requires="p14">
      <p:transition spd="slow" p14:dur="2000" advTm="76909"/>
    </mc:Choice>
    <mc:Fallback xmlns="">
      <p:transition spd="slow" advTm="7690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6"/>
          <a:srcRect t="13751"/>
          <a:stretch>
            <a:fillRect/>
          </a:stretch>
        </p:blipFill>
        <p:spPr>
          <a:xfrm>
            <a:off x="242570" y="1782445"/>
            <a:ext cx="8900795" cy="5074920"/>
          </a:xfrm>
          <a:prstGeom prst="rect">
            <a:avLst/>
          </a:prstGeom>
        </p:spPr>
      </p:pic>
      <p:sp>
        <p:nvSpPr>
          <p:cNvPr id="31" name="文本框 2"/>
          <p:cNvSpPr txBox="1"/>
          <p:nvPr>
            <p:custDataLst>
              <p:tags r:id="rId2"/>
            </p:custDataLst>
          </p:nvPr>
        </p:nvSpPr>
        <p:spPr>
          <a:xfrm>
            <a:off x="251520" y="1196752"/>
            <a:ext cx="3877985" cy="584775"/>
          </a:xfrm>
          <a:prstGeom prst="rect">
            <a:avLst/>
          </a:prstGeom>
          <a:noFill/>
        </p:spPr>
        <p:txBody>
          <a:bodyPr wrap="none" rtlCol="0">
            <a:spAutoFit/>
          </a:bodyPr>
          <a:lstStyle/>
          <a:p>
            <a:r>
              <a:rPr lang="zh-CN" altLang="en-US" sz="3200" b="1" dirty="0">
                <a:solidFill>
                  <a:srgbClr val="FF0000"/>
                </a:solidFill>
                <a:latin typeface="微软雅黑" panose="020B0503020204020204" charset="-122"/>
                <a:ea typeface="微软雅黑" panose="020B0503020204020204" charset="-122"/>
              </a:rPr>
              <a:t>练一练</a:t>
            </a:r>
            <a:r>
              <a:rPr lang="zh-CN" altLang="en-US" sz="3200" dirty="0">
                <a:solidFill>
                  <a:srgbClr val="FF0000"/>
                </a:solidFill>
                <a:latin typeface="微软雅黑" panose="020B0503020204020204" charset="-122"/>
                <a:ea typeface="微软雅黑" panose="020B0503020204020204" charset="-122"/>
              </a:rPr>
              <a:t>：</a:t>
            </a:r>
            <a:r>
              <a:rPr lang="zh-CN" altLang="en-US" sz="3200" dirty="0">
                <a:latin typeface="微软雅黑" panose="020B0503020204020204" charset="-122"/>
                <a:ea typeface="微软雅黑" panose="020B0503020204020204" charset="-122"/>
              </a:rPr>
              <a:t>螺旋测微计</a:t>
            </a:r>
          </a:p>
        </p:txBody>
      </p:sp>
      <p:sp>
        <p:nvSpPr>
          <p:cNvPr id="3073" name="标题 5121"/>
          <p:cNvSpPr>
            <a:spLocks noGrp="1"/>
          </p:cNvSpPr>
          <p:nvPr>
            <p:custDataLst>
              <p:tags r:id="rId3"/>
            </p:custDataLst>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17" name="TextBox 16"/>
          <p:cNvSpPr txBox="1"/>
          <p:nvPr>
            <p:custDataLst>
              <p:tags r:id="rId4"/>
            </p:custDataLst>
          </p:nvPr>
        </p:nvSpPr>
        <p:spPr>
          <a:xfrm>
            <a:off x="4860171" y="6165433"/>
            <a:ext cx="3744416" cy="400110"/>
          </a:xfrm>
          <a:prstGeom prst="rect">
            <a:avLst/>
          </a:prstGeom>
          <a:noFill/>
        </p:spPr>
        <p:txBody>
          <a:bodyPr wrap="square" rtlCol="0">
            <a:spAutoFit/>
          </a:bodyPr>
          <a:lstStyle/>
          <a:p>
            <a:r>
              <a:rPr lang="zh-CN" altLang="en-US" sz="2000" b="1" dirty="0">
                <a:solidFill>
                  <a:srgbClr val="FF0000"/>
                </a:solidFill>
              </a:rPr>
              <a:t>量程：</a:t>
            </a:r>
            <a:r>
              <a:rPr lang="en-US" altLang="zh-CN" sz="2000" b="1" dirty="0">
                <a:solidFill>
                  <a:srgbClr val="FF0000"/>
                </a:solidFill>
              </a:rPr>
              <a:t>25mm   </a:t>
            </a:r>
            <a:r>
              <a:rPr lang="zh-CN" altLang="en-US" sz="2000" b="1" dirty="0">
                <a:solidFill>
                  <a:srgbClr val="FF0000"/>
                </a:solidFill>
              </a:rPr>
              <a:t>分度：</a:t>
            </a:r>
            <a:r>
              <a:rPr lang="en-US" altLang="zh-CN" sz="2000" b="1" dirty="0">
                <a:solidFill>
                  <a:srgbClr val="FF0000"/>
                </a:solidFill>
              </a:rPr>
              <a:t>0.01mm</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pic>
        <p:nvPicPr>
          <p:cNvPr id="1073743269" name="图片 1073743268"/>
          <p:cNvPicPr>
            <a:picLocks noChangeAspect="1"/>
          </p:cNvPicPr>
          <p:nvPr/>
        </p:nvPicPr>
        <p:blipFill rotWithShape="1">
          <a:blip r:embed="rId2"/>
          <a:srcRect l="2912" r="53169" b="18129"/>
          <a:stretch>
            <a:fillRect/>
          </a:stretch>
        </p:blipFill>
        <p:spPr>
          <a:xfrm>
            <a:off x="0" y="1751702"/>
            <a:ext cx="4644008" cy="5106299"/>
          </a:xfrm>
          <a:prstGeom prst="rect">
            <a:avLst/>
          </a:prstGeom>
          <a:noFill/>
          <a:ln w="9525">
            <a:noFill/>
          </a:ln>
        </p:spPr>
      </p:pic>
      <p:pic>
        <p:nvPicPr>
          <p:cNvPr id="1073743239" name="图片 1073743238"/>
          <p:cNvPicPr>
            <a:picLocks noChangeAspect="1"/>
          </p:cNvPicPr>
          <p:nvPr/>
        </p:nvPicPr>
        <p:blipFill rotWithShape="1">
          <a:blip r:embed="rId3"/>
          <a:srcRect l="3066" r="54526" b="16977"/>
          <a:stretch>
            <a:fillRect/>
          </a:stretch>
        </p:blipFill>
        <p:spPr>
          <a:xfrm>
            <a:off x="4644008" y="1687183"/>
            <a:ext cx="4499992" cy="5170818"/>
          </a:xfrm>
          <a:prstGeom prst="rect">
            <a:avLst/>
          </a:prstGeom>
          <a:noFill/>
          <a:ln w="9525">
            <a:noFill/>
          </a:ln>
        </p:spPr>
      </p:pic>
      <p:sp>
        <p:nvSpPr>
          <p:cNvPr id="6" name="文本框 5"/>
          <p:cNvSpPr txBox="1"/>
          <p:nvPr/>
        </p:nvSpPr>
        <p:spPr>
          <a:xfrm>
            <a:off x="1199586" y="5909210"/>
            <a:ext cx="1346844" cy="400110"/>
          </a:xfrm>
          <a:prstGeom prst="rect">
            <a:avLst/>
          </a:prstGeom>
          <a:noFill/>
        </p:spPr>
        <p:txBody>
          <a:bodyPr wrap="none" rtlCol="0">
            <a:spAutoFit/>
          </a:bodyPr>
          <a:lstStyle/>
          <a:p>
            <a:r>
              <a:rPr lang="zh-CN" altLang="en-US" sz="2000" b="1" dirty="0">
                <a:solidFill>
                  <a:srgbClr val="3241FE"/>
                </a:solidFill>
                <a:latin typeface="楷体_GB2312"/>
              </a:rPr>
              <a:t>零点读数</a:t>
            </a:r>
            <a:r>
              <a:rPr lang="en-US" altLang="zh-CN" sz="2000" b="1" dirty="0">
                <a:solidFill>
                  <a:srgbClr val="3241FE"/>
                </a:solidFill>
                <a:latin typeface="楷体_GB2312"/>
              </a:rPr>
              <a:t>:</a:t>
            </a:r>
            <a:endParaRPr lang="zh-CN" altLang="en-US" sz="2000" b="1" dirty="0">
              <a:solidFill>
                <a:srgbClr val="3241FE"/>
              </a:solidFill>
              <a:latin typeface="楷体_GB2312"/>
            </a:endParaRPr>
          </a:p>
        </p:txBody>
      </p:sp>
      <p:sp>
        <p:nvSpPr>
          <p:cNvPr id="7" name="文本框 6"/>
          <p:cNvSpPr txBox="1"/>
          <p:nvPr/>
        </p:nvSpPr>
        <p:spPr>
          <a:xfrm>
            <a:off x="5724128" y="5877272"/>
            <a:ext cx="1346844" cy="400110"/>
          </a:xfrm>
          <a:prstGeom prst="rect">
            <a:avLst/>
          </a:prstGeom>
          <a:noFill/>
        </p:spPr>
        <p:txBody>
          <a:bodyPr wrap="none" rtlCol="0">
            <a:spAutoFit/>
          </a:bodyPr>
          <a:lstStyle/>
          <a:p>
            <a:r>
              <a:rPr lang="zh-CN" altLang="en-US" sz="2000" b="1" dirty="0">
                <a:solidFill>
                  <a:srgbClr val="3241FE"/>
                </a:solidFill>
                <a:latin typeface="楷体_GB2312"/>
              </a:rPr>
              <a:t>测量读数</a:t>
            </a:r>
            <a:r>
              <a:rPr lang="en-US" altLang="zh-CN" sz="2000" b="1" dirty="0">
                <a:solidFill>
                  <a:srgbClr val="3241FE"/>
                </a:solidFill>
                <a:latin typeface="楷体_GB2312"/>
              </a:rPr>
              <a:t>:</a:t>
            </a:r>
            <a:endParaRPr lang="zh-CN" altLang="en-US" sz="2000" b="1" dirty="0">
              <a:solidFill>
                <a:srgbClr val="3241FE"/>
              </a:solidFill>
              <a:latin typeface="楷体_GB2312"/>
            </a:endParaRPr>
          </a:p>
        </p:txBody>
      </p:sp>
      <p:sp>
        <p:nvSpPr>
          <p:cNvPr id="2" name="文本框 1"/>
          <p:cNvSpPr txBox="1"/>
          <p:nvPr/>
        </p:nvSpPr>
        <p:spPr>
          <a:xfrm>
            <a:off x="3203848" y="6327828"/>
            <a:ext cx="2880320" cy="461665"/>
          </a:xfrm>
          <a:prstGeom prst="rect">
            <a:avLst/>
          </a:prstGeom>
          <a:noFill/>
        </p:spPr>
        <p:txBody>
          <a:bodyPr wrap="square" rtlCol="0">
            <a:spAutoFit/>
          </a:bodyPr>
          <a:lstStyle/>
          <a:p>
            <a:r>
              <a:rPr lang="zh-CN" altLang="en-US" sz="2400" b="1" dirty="0">
                <a:solidFill>
                  <a:srgbClr val="3241FE"/>
                </a:solidFill>
                <a:latin typeface="微软雅黑" panose="020B0503020204020204" charset="-122"/>
                <a:ea typeface="微软雅黑" panose="020B0503020204020204" charset="-122"/>
                <a:cs typeface="Times New Roman" panose="02020603050405020304" pitchFamily="18" charset="0"/>
              </a:rPr>
              <a:t>实际读数</a:t>
            </a:r>
            <a:r>
              <a:rPr lang="en-US" altLang="zh-CN" sz="2400" b="1" dirty="0">
                <a:solidFill>
                  <a:srgbClr val="3241FE"/>
                </a:solidFill>
                <a:latin typeface="微软雅黑" panose="020B0503020204020204" charset="-122"/>
                <a:ea typeface="微软雅黑" panose="020B0503020204020204" charset="-122"/>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3.249mm</a:t>
            </a:r>
          </a:p>
        </p:txBody>
      </p:sp>
      <p:cxnSp>
        <p:nvCxnSpPr>
          <p:cNvPr id="5" name="直接箭头连接符 4"/>
          <p:cNvCxnSpPr/>
          <p:nvPr/>
        </p:nvCxnSpPr>
        <p:spPr>
          <a:xfrm flipH="1">
            <a:off x="409825" y="4956095"/>
            <a:ext cx="1" cy="1290509"/>
          </a:xfrm>
          <a:prstGeom prst="straightConnector1">
            <a:avLst/>
          </a:prstGeom>
          <a:ln w="25400">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987823" y="2700354"/>
            <a:ext cx="1" cy="560578"/>
          </a:xfrm>
          <a:prstGeom prst="straightConnector1">
            <a:avLst/>
          </a:prstGeom>
          <a:ln w="25400">
            <a:solidFill>
              <a:srgbClr val="FF33CC"/>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6246604"/>
            <a:ext cx="1107996" cy="369332"/>
          </a:xfrm>
          <a:prstGeom prst="rect">
            <a:avLst/>
          </a:prstGeom>
          <a:noFill/>
        </p:spPr>
        <p:txBody>
          <a:bodyPr wrap="none" rtlCol="0">
            <a:spAutoFit/>
          </a:bodyPr>
          <a:lstStyle/>
          <a:p>
            <a:r>
              <a:rPr lang="zh-CN" altLang="en-US" b="1" dirty="0">
                <a:solidFill>
                  <a:srgbClr val="FF33CC"/>
                </a:solidFill>
              </a:rPr>
              <a:t>螺母套管</a:t>
            </a:r>
          </a:p>
        </p:txBody>
      </p:sp>
      <p:sp>
        <p:nvSpPr>
          <p:cNvPr id="18" name="TextBox 17"/>
          <p:cNvSpPr txBox="1"/>
          <p:nvPr/>
        </p:nvSpPr>
        <p:spPr>
          <a:xfrm>
            <a:off x="2398693" y="2331022"/>
            <a:ext cx="877163" cy="369332"/>
          </a:xfrm>
          <a:prstGeom prst="rect">
            <a:avLst/>
          </a:prstGeom>
          <a:noFill/>
        </p:spPr>
        <p:txBody>
          <a:bodyPr wrap="none" rtlCol="0">
            <a:spAutoFit/>
          </a:bodyPr>
          <a:lstStyle/>
          <a:p>
            <a:r>
              <a:rPr lang="zh-CN" altLang="en-US" b="1" dirty="0">
                <a:solidFill>
                  <a:srgbClr val="FF33CC"/>
                </a:solidFill>
              </a:rPr>
              <a:t>微分筒</a:t>
            </a:r>
          </a:p>
        </p:txBody>
      </p:sp>
      <p:sp>
        <p:nvSpPr>
          <p:cNvPr id="21" name="TextBox 20"/>
          <p:cNvSpPr txBox="1"/>
          <p:nvPr/>
        </p:nvSpPr>
        <p:spPr>
          <a:xfrm>
            <a:off x="2391772" y="5933232"/>
            <a:ext cx="1172116" cy="369332"/>
          </a:xfrm>
          <a:prstGeom prst="rect">
            <a:avLst/>
          </a:prstGeom>
          <a:noFill/>
        </p:spPr>
        <p:txBody>
          <a:bodyPr wrap="none" rtlCol="0">
            <a:spAutoFit/>
          </a:bodyPr>
          <a:lstStyle/>
          <a:p>
            <a:r>
              <a:rPr lang="en-US" altLang="zh-CN" b="1" dirty="0">
                <a:solidFill>
                  <a:srgbClr val="FF0000"/>
                </a:solidFill>
              </a:rPr>
              <a:t>0.134mm</a:t>
            </a:r>
            <a:endParaRPr lang="zh-CN" altLang="en-US" b="1" dirty="0">
              <a:solidFill>
                <a:srgbClr val="FF0000"/>
              </a:solidFill>
            </a:endParaRPr>
          </a:p>
        </p:txBody>
      </p:sp>
      <p:sp>
        <p:nvSpPr>
          <p:cNvPr id="28" name="TextBox 27"/>
          <p:cNvSpPr txBox="1"/>
          <p:nvPr/>
        </p:nvSpPr>
        <p:spPr>
          <a:xfrm>
            <a:off x="7000284" y="5887006"/>
            <a:ext cx="1172116" cy="369332"/>
          </a:xfrm>
          <a:prstGeom prst="rect">
            <a:avLst/>
          </a:prstGeom>
          <a:noFill/>
        </p:spPr>
        <p:txBody>
          <a:bodyPr wrap="none" rtlCol="0">
            <a:spAutoFit/>
          </a:bodyPr>
          <a:lstStyle/>
          <a:p>
            <a:r>
              <a:rPr lang="en-US" altLang="zh-CN" b="1" dirty="0">
                <a:solidFill>
                  <a:srgbClr val="FF0000"/>
                </a:solidFill>
              </a:rPr>
              <a:t>3.383mm</a:t>
            </a:r>
            <a:endParaRPr lang="zh-CN" altLang="en-US" b="1" dirty="0">
              <a:solidFill>
                <a:srgbClr val="FF0000"/>
              </a:solidFill>
            </a:endParaRPr>
          </a:p>
        </p:txBody>
      </p:sp>
      <p:sp>
        <p:nvSpPr>
          <p:cNvPr id="31" name="文本框 2"/>
          <p:cNvSpPr txBox="1"/>
          <p:nvPr/>
        </p:nvSpPr>
        <p:spPr>
          <a:xfrm>
            <a:off x="251520" y="1196752"/>
            <a:ext cx="3877985" cy="584775"/>
          </a:xfrm>
          <a:prstGeom prst="rect">
            <a:avLst/>
          </a:prstGeom>
          <a:noFill/>
        </p:spPr>
        <p:txBody>
          <a:bodyPr wrap="none" rtlCol="0">
            <a:spAutoFit/>
          </a:bodyPr>
          <a:lstStyle/>
          <a:p>
            <a:r>
              <a:rPr lang="zh-CN" altLang="en-US" sz="3200" b="1" dirty="0">
                <a:solidFill>
                  <a:srgbClr val="FF0000"/>
                </a:solidFill>
                <a:latin typeface="微软雅黑" panose="020B0503020204020204" charset="-122"/>
                <a:ea typeface="微软雅黑" panose="020B0503020204020204" charset="-122"/>
              </a:rPr>
              <a:t>练一练</a:t>
            </a:r>
            <a:r>
              <a:rPr lang="zh-CN" altLang="en-US" sz="3200" dirty="0">
                <a:solidFill>
                  <a:srgbClr val="FF0000"/>
                </a:solidFill>
                <a:latin typeface="微软雅黑" panose="020B0503020204020204" charset="-122"/>
                <a:ea typeface="微软雅黑" panose="020B0503020204020204" charset="-122"/>
              </a:rPr>
              <a:t>：</a:t>
            </a:r>
            <a:r>
              <a:rPr lang="zh-CN" altLang="en-US" sz="3200" dirty="0">
                <a:latin typeface="微软雅黑" panose="020B0503020204020204" charset="-122"/>
                <a:ea typeface="微软雅黑" panose="020B0503020204020204" charset="-122"/>
              </a:rPr>
              <a:t>螺旋测微计</a:t>
            </a:r>
          </a:p>
        </p:txBody>
      </p:sp>
      <p:cxnSp>
        <p:nvCxnSpPr>
          <p:cNvPr id="4" name="直接连接符 3"/>
          <p:cNvCxnSpPr/>
          <p:nvPr/>
        </p:nvCxnSpPr>
        <p:spPr>
          <a:xfrm>
            <a:off x="475615" y="4037965"/>
            <a:ext cx="2117725" cy="0"/>
          </a:xfrm>
          <a:prstGeom prst="line">
            <a:avLst/>
          </a:prstGeom>
          <a:ln w="38100" cmpd="sng">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a:off x="5889625" y="4211320"/>
            <a:ext cx="2117725" cy="0"/>
          </a:xfrm>
          <a:prstGeom prst="line">
            <a:avLst/>
          </a:prstGeom>
          <a:ln w="38100" cmpd="sng">
            <a:solidFill>
              <a:srgbClr val="FF0000"/>
            </a:solidFill>
            <a:prstDash val="dash"/>
          </a:ln>
        </p:spPr>
        <p:style>
          <a:lnRef idx="2">
            <a:schemeClr val="accent1"/>
          </a:lnRef>
          <a:fillRef idx="0">
            <a:srgbClr val="FFFFFF"/>
          </a:fillRef>
          <a:effectRef idx="0">
            <a:srgbClr val="FFFFFF"/>
          </a:effectRef>
          <a:fontRef idx="minor">
            <a:schemeClr val="tx1"/>
          </a:fontRef>
        </p:style>
      </p:cxn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9043"/>
          <a:stretch>
            <a:fillRect/>
          </a:stretch>
        </p:blipFill>
        <p:spPr>
          <a:xfrm>
            <a:off x="902335" y="1917065"/>
            <a:ext cx="6452870" cy="4848860"/>
          </a:xfrm>
          <a:prstGeom prst="rect">
            <a:avLst/>
          </a:prstGeom>
        </p:spPr>
      </p:pic>
      <p:sp>
        <p:nvSpPr>
          <p:cNvPr id="9" name="矩形 8"/>
          <p:cNvSpPr/>
          <p:nvPr/>
        </p:nvSpPr>
        <p:spPr>
          <a:xfrm>
            <a:off x="3059430" y="2997200"/>
            <a:ext cx="2736215" cy="504190"/>
          </a:xfrm>
          <a:prstGeom prst="rect">
            <a:avLst/>
          </a:prstGeom>
          <a:noFill/>
          <a:ln w="508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椭圆 10"/>
          <p:cNvSpPr/>
          <p:nvPr/>
        </p:nvSpPr>
        <p:spPr>
          <a:xfrm>
            <a:off x="1907540" y="2997200"/>
            <a:ext cx="1080135" cy="1656080"/>
          </a:xfrm>
          <a:prstGeom prst="ellipse">
            <a:avLst/>
          </a:prstGeom>
          <a:noFill/>
          <a:ln w="53975" cmpd="sng">
            <a:solidFill>
              <a:srgbClr val="FF0000"/>
            </a:solidFill>
            <a:prstDash val="solid"/>
          </a:ln>
          <a:extLst>
            <a:ext uri="{909E8E84-426E-40DD-AFC4-6F175D3DCCD1}">
              <a14:hiddenFill xmlns:a14="http://schemas.microsoft.com/office/drawing/2010/main">
                <a:solidFill>
                  <a:srgbClr val="FF0000">
                    <a:alpha val="85000"/>
                  </a:srgb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fade">
                                      <p:cBhvr>
                                        <p:cTn id="31" dur="1000"/>
                                        <p:tgtEl>
                                          <p:spTgt spid="2">
                                            <p:txEl>
                                              <p:pRg st="0" end="0"/>
                                            </p:txEl>
                                          </p:spTgt>
                                        </p:tgtEl>
                                      </p:cBhvr>
                                    </p:animEffect>
                                    <p:anim calcmode="lin" valueType="num">
                                      <p:cBhvr>
                                        <p:cTn id="3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9" grpId="0" animBg="1"/>
      <p:bldP spid="9" grpId="1" animBg="1"/>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5717"/>
          <a:stretch>
            <a:fillRect/>
          </a:stretch>
        </p:blipFill>
        <p:spPr>
          <a:xfrm>
            <a:off x="237929" y="1412776"/>
            <a:ext cx="4608512" cy="3261087"/>
          </a:xfrm>
          <a:prstGeom prst="rect">
            <a:avLst/>
          </a:prstGeom>
        </p:spPr>
      </p:pic>
      <p:pic>
        <p:nvPicPr>
          <p:cNvPr id="4" name="图片 3"/>
          <p:cNvPicPr>
            <a:picLocks noChangeAspect="1"/>
          </p:cNvPicPr>
          <p:nvPr/>
        </p:nvPicPr>
        <p:blipFill>
          <a:blip r:embed="rId3"/>
          <a:stretch>
            <a:fillRect/>
          </a:stretch>
        </p:blipFill>
        <p:spPr>
          <a:xfrm>
            <a:off x="4572000" y="3356992"/>
            <a:ext cx="4392488" cy="3429764"/>
          </a:xfrm>
          <a:prstGeom prst="rect">
            <a:avLst/>
          </a:prstGeom>
        </p:spPr>
      </p:pic>
      <p:sp>
        <p:nvSpPr>
          <p:cNvPr id="5"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6" name="矩形 5"/>
          <p:cNvSpPr/>
          <p:nvPr/>
        </p:nvSpPr>
        <p:spPr>
          <a:xfrm>
            <a:off x="237929" y="1412776"/>
            <a:ext cx="517647"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572000" y="3356992"/>
            <a:ext cx="64807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3" name="Group 3"/>
          <p:cNvGraphicFramePr>
            <a:graphicFrameLocks noGrp="1"/>
          </p:cNvGraphicFramePr>
          <p:nvPr/>
        </p:nvGraphicFramePr>
        <p:xfrm>
          <a:off x="734888" y="2174240"/>
          <a:ext cx="8229600" cy="4525964"/>
        </p:xfrm>
        <a:graphic>
          <a:graphicData uri="http://schemas.openxmlformats.org/drawingml/2006/table">
            <a:tbl>
              <a:tblPr/>
              <a:tblGrid>
                <a:gridCol w="2057400">
                  <a:extLst>
                    <a:ext uri="{9D8B030D-6E8A-4147-A177-3AD203B41FA5}">
                      <a16:colId xmlns:a16="http://schemas.microsoft.com/office/drawing/2014/main" val="20000"/>
                    </a:ext>
                  </a:extLst>
                </a:gridCol>
                <a:gridCol w="2055813">
                  <a:extLst>
                    <a:ext uri="{9D8B030D-6E8A-4147-A177-3AD203B41FA5}">
                      <a16:colId xmlns:a16="http://schemas.microsoft.com/office/drawing/2014/main" val="20001"/>
                    </a:ext>
                  </a:extLst>
                </a:gridCol>
                <a:gridCol w="2058987">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571500">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1" i="0" u="none" strike="noStrike" cap="none" normalizeH="0" baseline="0">
                          <a:ln>
                            <a:noFill/>
                          </a:ln>
                          <a:solidFill>
                            <a:srgbClr val="FFFFFF"/>
                          </a:solidFill>
                          <a:effectLst/>
                          <a:latin typeface="Calibri" panose="020F0502020204030204" charset="0"/>
                          <a:ea typeface="宋体" panose="02010600030101010101" pitchFamily="2" charset="-122"/>
                        </a:rPr>
                        <a:t>量具（仪器）</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1" i="0" u="none" strike="noStrike" cap="none" normalizeH="0" baseline="0">
                          <a:ln>
                            <a:noFill/>
                          </a:ln>
                          <a:solidFill>
                            <a:srgbClr val="FFFFFF"/>
                          </a:solidFill>
                          <a:effectLst/>
                          <a:latin typeface="Calibri" panose="020F0502020204030204" charset="0"/>
                          <a:ea typeface="宋体" panose="02010600030101010101" pitchFamily="2" charset="-122"/>
                        </a:rPr>
                        <a:t>量程</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1" i="0" u="none" strike="noStrike" cap="none" normalizeH="0" baseline="0">
                          <a:ln>
                            <a:noFill/>
                          </a:ln>
                          <a:solidFill>
                            <a:srgbClr val="FFFFFF"/>
                          </a:solidFill>
                          <a:effectLst/>
                          <a:latin typeface="Calibri" panose="020F0502020204030204" charset="0"/>
                          <a:ea typeface="宋体" panose="02010600030101010101" pitchFamily="2" charset="-122"/>
                        </a:rPr>
                        <a:t>最小分度值</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1" i="0" u="none" strike="noStrike" cap="none" normalizeH="0" baseline="0">
                          <a:ln>
                            <a:noFill/>
                          </a:ln>
                          <a:solidFill>
                            <a:srgbClr val="FFFFFF"/>
                          </a:solidFill>
                          <a:effectLst/>
                          <a:latin typeface="Calibri" panose="020F0502020204030204" charset="0"/>
                          <a:ea typeface="宋体" panose="02010600030101010101" pitchFamily="2" charset="-122"/>
                        </a:rPr>
                        <a:t>出厂公差</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835025">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七级天平</a:t>
                      </a: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（物理天平）</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  </a:t>
                      </a: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500</a:t>
                      </a: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 </a:t>
                      </a: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g</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0.05</a:t>
                      </a: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 </a:t>
                      </a: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g</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a:ln>
                            <a:noFill/>
                          </a:ln>
                          <a:solidFill>
                            <a:srgbClr val="000000"/>
                          </a:solidFill>
                          <a:effectLst/>
                          <a:latin typeface="Calibri" panose="020F0502020204030204" charset="0"/>
                          <a:ea typeface="宋体" panose="02010600030101010101" pitchFamily="2" charset="-122"/>
                        </a:rPr>
                        <a:t>0.08g</a:t>
                      </a:r>
                      <a:r>
                        <a:rPr kumimoji="0" lang="zh-CN" altLang="en-US" sz="1200" b="0" i="0" u="none" strike="noStrike" cap="none" normalizeH="0" baseline="0">
                          <a:ln>
                            <a:noFill/>
                          </a:ln>
                          <a:solidFill>
                            <a:srgbClr val="000000"/>
                          </a:solidFill>
                          <a:effectLst/>
                          <a:latin typeface="Calibri" panose="020F0502020204030204" charset="0"/>
                          <a:ea typeface="宋体" panose="02010600030101010101" pitchFamily="2" charset="-122"/>
                        </a:rPr>
                        <a:t>（接近滿量程）</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a:ln>
                            <a:noFill/>
                          </a:ln>
                          <a:solidFill>
                            <a:srgbClr val="000000"/>
                          </a:solidFill>
                          <a:effectLst/>
                          <a:latin typeface="Calibri" panose="020F0502020204030204" charset="0"/>
                          <a:ea typeface="宋体" panose="02010600030101010101" pitchFamily="2" charset="-122"/>
                        </a:rPr>
                        <a:t>0.06g</a:t>
                      </a:r>
                      <a:r>
                        <a:rPr kumimoji="0" lang="zh-CN" altLang="en-US" sz="1200" b="0" i="0" u="none" strike="noStrike" cap="none" normalizeH="0" baseline="0">
                          <a:ln>
                            <a:noFill/>
                          </a:ln>
                          <a:solidFill>
                            <a:srgbClr val="000000"/>
                          </a:solidFill>
                          <a:effectLst/>
                          <a:latin typeface="Calibri" panose="020F0502020204030204" charset="0"/>
                          <a:ea typeface="宋体" panose="02010600030101010101" pitchFamily="2" charset="-122"/>
                        </a:rPr>
                        <a:t>（</a:t>
                      </a:r>
                      <a:r>
                        <a:rPr kumimoji="0" lang="en-US" altLang="zh-CN" sz="1200" b="0" i="0" u="none" strike="noStrike" cap="none" normalizeH="0" baseline="0">
                          <a:ln>
                            <a:noFill/>
                          </a:ln>
                          <a:solidFill>
                            <a:srgbClr val="000000"/>
                          </a:solidFill>
                          <a:effectLst/>
                          <a:latin typeface="Calibri" panose="020F0502020204030204" charset="0"/>
                          <a:ea typeface="宋体" panose="02010600030101010101" pitchFamily="2" charset="-122"/>
                        </a:rPr>
                        <a:t>1/2</a:t>
                      </a:r>
                      <a:r>
                        <a:rPr kumimoji="0" lang="zh-CN" altLang="en-US" sz="1200" b="0" i="0" u="none" strike="noStrike" cap="none" normalizeH="0" baseline="0">
                          <a:ln>
                            <a:noFill/>
                          </a:ln>
                          <a:solidFill>
                            <a:srgbClr val="000000"/>
                          </a:solidFill>
                          <a:effectLst/>
                          <a:latin typeface="Calibri" panose="020F0502020204030204" charset="0"/>
                          <a:ea typeface="宋体" panose="02010600030101010101" pitchFamily="2" charset="-122"/>
                        </a:rPr>
                        <a:t>量程附近）</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a:ln>
                            <a:noFill/>
                          </a:ln>
                          <a:solidFill>
                            <a:srgbClr val="000000"/>
                          </a:solidFill>
                          <a:effectLst/>
                          <a:latin typeface="Calibri" panose="020F0502020204030204" charset="0"/>
                          <a:ea typeface="宋体" panose="02010600030101010101" pitchFamily="2" charset="-122"/>
                        </a:rPr>
                        <a:t>0.04g </a:t>
                      </a:r>
                      <a:r>
                        <a:rPr kumimoji="0" lang="zh-CN" altLang="en-US" sz="1200" b="0" i="0" u="none" strike="noStrike" cap="none" normalizeH="0" baseline="0">
                          <a:ln>
                            <a:noFill/>
                          </a:ln>
                          <a:solidFill>
                            <a:srgbClr val="000000"/>
                          </a:solidFill>
                          <a:effectLst/>
                          <a:latin typeface="Calibri" panose="020F0502020204030204" charset="0"/>
                          <a:ea typeface="宋体" panose="02010600030101010101" pitchFamily="2" charset="-122"/>
                        </a:rPr>
                        <a:t>（</a:t>
                      </a:r>
                      <a:r>
                        <a:rPr kumimoji="0" lang="en-US" altLang="zh-CN" sz="1200" b="0" i="0" u="none" strike="noStrike" cap="none" normalizeH="0" baseline="0">
                          <a:ln>
                            <a:noFill/>
                          </a:ln>
                          <a:solidFill>
                            <a:srgbClr val="000000"/>
                          </a:solidFill>
                          <a:effectLst/>
                          <a:latin typeface="Calibri" panose="020F0502020204030204" charset="0"/>
                          <a:ea typeface="宋体" panose="02010600030101010101" pitchFamily="2" charset="-122"/>
                        </a:rPr>
                        <a:t>1/3</a:t>
                      </a:r>
                      <a:r>
                        <a:rPr kumimoji="0" lang="zh-CN" altLang="en-US" sz="1200" b="0" i="0" u="none" strike="noStrike" cap="none" normalizeH="0" baseline="0">
                          <a:ln>
                            <a:noFill/>
                          </a:ln>
                          <a:solidFill>
                            <a:srgbClr val="000000"/>
                          </a:solidFill>
                          <a:effectLst/>
                          <a:latin typeface="Calibri" panose="020F0502020204030204" charset="0"/>
                          <a:ea typeface="宋体" panose="02010600030101010101" pitchFamily="2" charset="-122"/>
                        </a:rPr>
                        <a:t>量程和以下）</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835025">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三级天平</a:t>
                      </a:r>
                    </a:p>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（分析天平）</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  </a:t>
                      </a: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200</a:t>
                      </a: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 </a:t>
                      </a: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g</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0.1</a:t>
                      </a: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 </a:t>
                      </a: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mg</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dirty="0">
                          <a:ln>
                            <a:noFill/>
                          </a:ln>
                          <a:solidFill>
                            <a:srgbClr val="000000"/>
                          </a:solidFill>
                          <a:effectLst/>
                          <a:latin typeface="Calibri" panose="020F0502020204030204" charset="0"/>
                          <a:ea typeface="宋体" panose="02010600030101010101" pitchFamily="2" charset="-122"/>
                        </a:rPr>
                        <a:t>1.3mg </a:t>
                      </a:r>
                      <a:r>
                        <a:rPr kumimoji="0" lang="zh-CN" altLang="en-US" sz="1200" b="0" i="0" u="none" strike="noStrike" cap="none" normalizeH="0" baseline="0" dirty="0">
                          <a:ln>
                            <a:noFill/>
                          </a:ln>
                          <a:solidFill>
                            <a:srgbClr val="000000"/>
                          </a:solidFill>
                          <a:effectLst/>
                          <a:latin typeface="Calibri" panose="020F0502020204030204" charset="0"/>
                          <a:ea typeface="宋体" panose="02010600030101010101" pitchFamily="2" charset="-122"/>
                        </a:rPr>
                        <a:t>（接近滿量程）</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dirty="0">
                          <a:ln>
                            <a:noFill/>
                          </a:ln>
                          <a:solidFill>
                            <a:srgbClr val="000000"/>
                          </a:solidFill>
                          <a:effectLst/>
                          <a:latin typeface="Calibri" panose="020F0502020204030204" charset="0"/>
                          <a:ea typeface="宋体" panose="02010600030101010101" pitchFamily="2" charset="-122"/>
                        </a:rPr>
                        <a:t>1.0mg </a:t>
                      </a:r>
                      <a:r>
                        <a:rPr kumimoji="0" lang="zh-CN" altLang="en-US" sz="1200" b="0" i="0" u="none" strike="noStrike" cap="none" normalizeH="0" baseline="0" dirty="0">
                          <a:ln>
                            <a:noFill/>
                          </a:ln>
                          <a:solidFill>
                            <a:srgbClr val="000000"/>
                          </a:solidFill>
                          <a:effectLst/>
                          <a:latin typeface="Calibri" panose="020F0502020204030204" charset="0"/>
                          <a:ea typeface="宋体" panose="02010600030101010101" pitchFamily="2" charset="-122"/>
                        </a:rPr>
                        <a:t>（</a:t>
                      </a:r>
                      <a:r>
                        <a:rPr kumimoji="0" lang="en-US" altLang="zh-CN" sz="1200" b="0" i="0" u="none" strike="noStrike" cap="none" normalizeH="0" baseline="0" dirty="0">
                          <a:ln>
                            <a:noFill/>
                          </a:ln>
                          <a:solidFill>
                            <a:srgbClr val="000000"/>
                          </a:solidFill>
                          <a:effectLst/>
                          <a:latin typeface="Calibri" panose="020F0502020204030204" charset="0"/>
                          <a:ea typeface="宋体" panose="02010600030101010101" pitchFamily="2" charset="-122"/>
                        </a:rPr>
                        <a:t>1/2</a:t>
                      </a:r>
                      <a:r>
                        <a:rPr kumimoji="0" lang="zh-CN" altLang="en-US" sz="1200" b="0" i="0" u="none" strike="noStrike" cap="none" normalizeH="0" baseline="0" dirty="0">
                          <a:ln>
                            <a:noFill/>
                          </a:ln>
                          <a:solidFill>
                            <a:srgbClr val="000000"/>
                          </a:solidFill>
                          <a:effectLst/>
                          <a:latin typeface="Calibri" panose="020F0502020204030204" charset="0"/>
                          <a:ea typeface="宋体" panose="02010600030101010101" pitchFamily="2" charset="-122"/>
                        </a:rPr>
                        <a:t>量程附近）</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dirty="0">
                          <a:ln>
                            <a:noFill/>
                          </a:ln>
                          <a:solidFill>
                            <a:srgbClr val="000000"/>
                          </a:solidFill>
                          <a:effectLst/>
                          <a:latin typeface="Calibri" panose="020F0502020204030204" charset="0"/>
                          <a:ea typeface="宋体" panose="02010600030101010101" pitchFamily="2" charset="-122"/>
                        </a:rPr>
                        <a:t>0.7mg </a:t>
                      </a:r>
                      <a:r>
                        <a:rPr kumimoji="0" lang="zh-CN" altLang="en-US" sz="1200" b="0" i="0" u="none" strike="noStrike" cap="none" normalizeH="0" baseline="0" dirty="0">
                          <a:ln>
                            <a:noFill/>
                          </a:ln>
                          <a:solidFill>
                            <a:srgbClr val="000000"/>
                          </a:solidFill>
                          <a:effectLst/>
                          <a:latin typeface="Calibri" panose="020F0502020204030204" charset="0"/>
                          <a:ea typeface="宋体" panose="02010600030101010101" pitchFamily="2" charset="-122"/>
                        </a:rPr>
                        <a:t>（</a:t>
                      </a:r>
                      <a:r>
                        <a:rPr kumimoji="0" lang="en-US" altLang="zh-CN" sz="1200" b="0" i="0" u="none" strike="noStrike" cap="none" normalizeH="0" baseline="0" dirty="0">
                          <a:ln>
                            <a:noFill/>
                          </a:ln>
                          <a:solidFill>
                            <a:srgbClr val="000000"/>
                          </a:solidFill>
                          <a:effectLst/>
                          <a:latin typeface="Calibri" panose="020F0502020204030204" charset="0"/>
                          <a:ea typeface="宋体" panose="02010600030101010101" pitchFamily="2" charset="-122"/>
                        </a:rPr>
                        <a:t>1/3</a:t>
                      </a:r>
                      <a:r>
                        <a:rPr kumimoji="0" lang="zh-CN" altLang="en-US" sz="1200" b="0" i="0" u="none" strike="noStrike" cap="none" normalizeH="0" baseline="0" dirty="0">
                          <a:ln>
                            <a:noFill/>
                          </a:ln>
                          <a:solidFill>
                            <a:srgbClr val="000000"/>
                          </a:solidFill>
                          <a:effectLst/>
                          <a:latin typeface="Calibri" panose="020F0502020204030204" charset="0"/>
                          <a:ea typeface="宋体" panose="02010600030101010101" pitchFamily="2" charset="-122"/>
                        </a:rPr>
                        <a:t>量程和以下）</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71500">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普通温度计</a:t>
                      </a:r>
                    </a:p>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a:t>
                      </a: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水银或有机溶剂</a:t>
                      </a: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0-1000 </a:t>
                      </a: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sym typeface="Arial" panose="020B0604020202020204" pitchFamily="34" charset="0"/>
                        </a:rPr>
                        <a:t>℃</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10</a:t>
                      </a: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 </a:t>
                      </a:r>
                      <a:r>
                        <a:rPr kumimoji="0" lang="en-US" altLang="zh-CN" sz="1400" b="0" i="0" u="none" strike="noStrike" cap="none" normalizeH="0" baseline="0">
                          <a:ln>
                            <a:noFill/>
                          </a:ln>
                          <a:solidFill>
                            <a:srgbClr val="000000"/>
                          </a:solidFill>
                          <a:effectLst/>
                          <a:latin typeface="Calibri" panose="020F0502020204030204" charset="0"/>
                          <a:ea typeface="宋体" panose="02010600030101010101" pitchFamily="2" charset="-122"/>
                        </a:rPr>
                        <a:t>℃</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a:ln>
                            <a:noFill/>
                          </a:ln>
                          <a:solidFill>
                            <a:srgbClr val="000000"/>
                          </a:solidFill>
                          <a:effectLst/>
                          <a:latin typeface="Calibri" panose="020F0502020204030204" charset="0"/>
                          <a:ea typeface="宋体" panose="02010600030101010101" pitchFamily="2" charset="-122"/>
                        </a:rPr>
                        <a:t>± 10℃</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569913">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电阻箱</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endParaRP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endParaRP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dirty="0">
                          <a:ln>
                            <a:noFill/>
                          </a:ln>
                          <a:solidFill>
                            <a:srgbClr val="000000"/>
                          </a:solidFill>
                          <a:effectLst/>
                          <a:latin typeface="Calibri" panose="020F0502020204030204" charset="0"/>
                          <a:ea typeface="宋体" panose="02010600030101010101" pitchFamily="2" charset="-122"/>
                        </a:rPr>
                        <a:t>k%×</a:t>
                      </a:r>
                      <a:r>
                        <a:rPr kumimoji="0" lang="zh-CN" altLang="en-US" sz="1200" b="0" i="0" u="none" strike="noStrike" cap="none" normalizeH="0" baseline="0" dirty="0">
                          <a:ln>
                            <a:noFill/>
                          </a:ln>
                          <a:solidFill>
                            <a:srgbClr val="000000"/>
                          </a:solidFill>
                          <a:effectLst/>
                          <a:latin typeface="Calibri" panose="020F0502020204030204" charset="0"/>
                          <a:ea typeface="宋体" panose="02010600030101010101" pitchFamily="2" charset="-122"/>
                        </a:rPr>
                        <a:t>读数 </a:t>
                      </a:r>
                      <a:r>
                        <a:rPr kumimoji="0" lang="en-US" altLang="zh-CN" sz="1200" b="0" i="0" u="none" strike="noStrike" cap="none" normalizeH="0" baseline="0" dirty="0">
                          <a:ln>
                            <a:noFill/>
                          </a:ln>
                          <a:solidFill>
                            <a:srgbClr val="000000"/>
                          </a:solidFill>
                          <a:effectLst/>
                          <a:latin typeface="Calibri" panose="020F0502020204030204" charset="0"/>
                          <a:ea typeface="宋体" panose="02010600030101010101" pitchFamily="2" charset="-122"/>
                        </a:rPr>
                        <a:t>(k</a:t>
                      </a:r>
                      <a:r>
                        <a:rPr kumimoji="0" lang="zh-CN" altLang="en-US" sz="1200" b="0" i="0" u="none" strike="noStrike" cap="none" normalizeH="0" baseline="0" dirty="0">
                          <a:ln>
                            <a:noFill/>
                          </a:ln>
                          <a:solidFill>
                            <a:srgbClr val="000000"/>
                          </a:solidFill>
                          <a:effectLst/>
                          <a:latin typeface="Calibri" panose="020F0502020204030204" charset="0"/>
                          <a:ea typeface="宋体" panose="02010600030101010101" pitchFamily="2" charset="-122"/>
                        </a:rPr>
                        <a:t>为准确度等级</a:t>
                      </a:r>
                      <a:r>
                        <a:rPr kumimoji="0" lang="en-US" altLang="zh-CN" sz="1200" b="0" i="0" u="none" strike="noStrike" cap="none" normalizeH="0" baseline="0" dirty="0">
                          <a:ln>
                            <a:noFill/>
                          </a:ln>
                          <a:solidFill>
                            <a:srgbClr val="000000"/>
                          </a:solidFill>
                          <a:effectLst/>
                          <a:latin typeface="Calibri" panose="020F0502020204030204" charset="0"/>
                          <a:ea typeface="宋体" panose="02010600030101010101" pitchFamily="2" charset="-122"/>
                        </a:rPr>
                        <a:t>)</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573088">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 指针式电表</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endParaRP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endParaRP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a:ln>
                            <a:noFill/>
                          </a:ln>
                          <a:solidFill>
                            <a:srgbClr val="000000"/>
                          </a:solidFill>
                          <a:effectLst/>
                          <a:latin typeface="Calibri" panose="020F0502020204030204" charset="0"/>
                          <a:ea typeface="宋体" panose="02010600030101010101" pitchFamily="2" charset="-122"/>
                        </a:rPr>
                        <a:t>k%×</a:t>
                      </a:r>
                      <a:r>
                        <a:rPr kumimoji="0" lang="zh-CN" altLang="en-US" sz="1200" b="0" i="0" u="none" strike="noStrike" cap="none" normalizeH="0" baseline="0">
                          <a:ln>
                            <a:noFill/>
                          </a:ln>
                          <a:solidFill>
                            <a:srgbClr val="000000"/>
                          </a:solidFill>
                          <a:effectLst/>
                          <a:latin typeface="Calibri" panose="020F0502020204030204" charset="0"/>
                          <a:ea typeface="宋体" panose="02010600030101010101" pitchFamily="2" charset="-122"/>
                        </a:rPr>
                        <a:t>满量程</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569913">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rPr>
                        <a:t>数字式电表</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endParaRP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endParaRPr kumimoji="0" lang="zh-CN" altLang="en-US" sz="1400" b="0" i="0" u="none" strike="noStrike" cap="none" normalizeH="0" baseline="0">
                        <a:ln>
                          <a:noFill/>
                        </a:ln>
                        <a:solidFill>
                          <a:srgbClr val="000000"/>
                        </a:solidFill>
                        <a:effectLst/>
                        <a:latin typeface="Calibri" panose="020F0502020204030204" charset="0"/>
                        <a:ea typeface="宋体" panose="02010600030101010101" pitchFamily="2" charset="-122"/>
                      </a:endParaRP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defRPr sz="2000">
                          <a:solidFill>
                            <a:schemeClr val="accent2"/>
                          </a:solidFill>
                          <a:latin typeface="Verdana" panose="020B0604030504040204" pitchFamily="34" charset="0"/>
                          <a:ea typeface="黑体" panose="02010609060101010101" pitchFamily="2" charset="-122"/>
                        </a:defRPr>
                      </a:lvl1pPr>
                      <a:lvl2pPr indent="63500" eaLnBrk="0" hangingPunct="0">
                        <a:spcBef>
                          <a:spcPct val="20000"/>
                        </a:spcBef>
                        <a:defRPr>
                          <a:solidFill>
                            <a:schemeClr val="accent2"/>
                          </a:solidFill>
                          <a:latin typeface="Verdana" panose="020B0604030504040204" pitchFamily="34" charset="0"/>
                          <a:ea typeface="黑体" panose="02010609060101010101" pitchFamily="2" charset="-122"/>
                        </a:defRPr>
                      </a:lvl2pPr>
                      <a:lvl3pPr indent="63500" eaLnBrk="0" hangingPunct="0">
                        <a:spcBef>
                          <a:spcPct val="20000"/>
                        </a:spcBef>
                        <a:defRPr sz="1600">
                          <a:solidFill>
                            <a:schemeClr val="accent2"/>
                          </a:solidFill>
                          <a:latin typeface="Verdana" panose="020B0604030504040204" pitchFamily="34" charset="0"/>
                          <a:ea typeface="黑体" panose="02010609060101010101" pitchFamily="2" charset="-122"/>
                        </a:defRPr>
                      </a:lvl3pPr>
                      <a:lvl4pPr indent="254000" eaLnBrk="0" hangingPunct="0">
                        <a:spcBef>
                          <a:spcPct val="20000"/>
                        </a:spcBef>
                        <a:defRPr sz="1400">
                          <a:solidFill>
                            <a:schemeClr val="accent2"/>
                          </a:solidFill>
                          <a:latin typeface="Verdana" panose="020B0604030504040204" pitchFamily="34" charset="0"/>
                          <a:ea typeface="黑体" panose="02010609060101010101" pitchFamily="2" charset="-122"/>
                        </a:defRPr>
                      </a:lvl4pPr>
                      <a:lvl5pPr indent="447675" eaLnBrk="0" hangingPunct="0">
                        <a:spcBef>
                          <a:spcPct val="20000"/>
                        </a:spcBef>
                        <a:defRPr sz="1400">
                          <a:solidFill>
                            <a:schemeClr val="accent2"/>
                          </a:solidFill>
                          <a:latin typeface="Verdana" panose="020B0604030504040204" pitchFamily="34" charset="0"/>
                          <a:ea typeface="黑体" panose="02010609060101010101" pitchFamily="2" charset="-122"/>
                        </a:defRPr>
                      </a:lvl5pPr>
                      <a:lvl6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6pPr>
                      <a:lvl7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7pPr>
                      <a:lvl8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8pPr>
                      <a:lvl9pPr indent="447675" eaLnBrk="0" fontAlgn="base" hangingPunct="0">
                        <a:spcBef>
                          <a:spcPct val="20000"/>
                        </a:spcBef>
                        <a:spcAft>
                          <a:spcPct val="0"/>
                        </a:spcAft>
                        <a:defRPr sz="1400">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1200" b="0" i="0" u="none" strike="noStrike" cap="none" normalizeH="0" baseline="0" dirty="0">
                          <a:ln>
                            <a:noFill/>
                          </a:ln>
                          <a:solidFill>
                            <a:srgbClr val="000000"/>
                          </a:solidFill>
                          <a:effectLst/>
                          <a:latin typeface="Calibri" panose="020F0502020204030204" charset="0"/>
                          <a:ea typeface="宋体" panose="02010600030101010101" pitchFamily="2" charset="-122"/>
                        </a:rPr>
                        <a:t>K%×</a:t>
                      </a:r>
                      <a:r>
                        <a:rPr kumimoji="0" lang="zh-CN" altLang="en-US" sz="1200" b="0" i="0" u="none" strike="noStrike" cap="none" normalizeH="0" baseline="0" dirty="0">
                          <a:ln>
                            <a:noFill/>
                          </a:ln>
                          <a:solidFill>
                            <a:srgbClr val="000000"/>
                          </a:solidFill>
                          <a:effectLst/>
                          <a:latin typeface="Calibri" panose="020F0502020204030204" charset="0"/>
                          <a:ea typeface="宋体" panose="02010600030101010101" pitchFamily="2" charset="-122"/>
                        </a:rPr>
                        <a:t>读数</a:t>
                      </a:r>
                      <a:r>
                        <a:rPr kumimoji="0" lang="en-US" altLang="zh-CN" sz="1200" b="0" i="0" u="none" strike="noStrike" cap="none" normalizeH="0" baseline="0" dirty="0">
                          <a:ln>
                            <a:noFill/>
                          </a:ln>
                          <a:solidFill>
                            <a:srgbClr val="000000"/>
                          </a:solidFill>
                          <a:effectLst/>
                          <a:latin typeface="Calibri" panose="020F0502020204030204" charset="0"/>
                          <a:ea typeface="宋体" panose="02010600030101010101" pitchFamily="2" charset="-122"/>
                        </a:rPr>
                        <a:t>+ND</a:t>
                      </a:r>
                    </a:p>
                  </a:txBody>
                  <a:tcPr marL="64291" marR="64291" marT="32146" marB="32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sp>
        <p:nvSpPr>
          <p:cNvPr id="73730" name="Rectangle 2"/>
          <p:cNvSpPr>
            <a:spLocks noGrp="1"/>
          </p:cNvSpPr>
          <p:nvPr/>
        </p:nvSpPr>
        <p:spPr>
          <a:xfrm>
            <a:off x="141605" y="717550"/>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9pPr>
          </a:lstStyle>
          <a:p>
            <a:pPr marL="609600" indent="-609600"/>
            <a:r>
              <a:rPr lang="en-US" altLang="zh-CN" sz="2800" b="1" dirty="0"/>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5</a:t>
            </a:r>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仪器的准确度等级与仪器的公差</a:t>
            </a:r>
          </a:p>
        </p:txBody>
      </p:sp>
      <p:sp>
        <p:nvSpPr>
          <p:cNvPr id="66561" name="Rectangle 2"/>
          <p:cNvSpPr>
            <a:spLocks noGrp="1"/>
          </p:cNvSpPr>
          <p:nvPr>
            <p:ph type="title"/>
          </p:nvPr>
        </p:nvSpPr>
        <p:spPr>
          <a:xfrm>
            <a:off x="457200" y="1366203"/>
            <a:ext cx="8229600" cy="1143000"/>
          </a:xfrm>
        </p:spPr>
        <p:txBody>
          <a:bodyPr wrap="square" lIns="91440" tIns="45720" rIns="91440" bIns="45720" anchor="ctr"/>
          <a:lstStyle/>
          <a:p>
            <a:r>
              <a:rPr lang="zh-CN" altLang="en-US" sz="2400" b="1" dirty="0">
                <a:solidFill>
                  <a:schemeClr val="tx1"/>
                </a:solidFill>
                <a:latin typeface="楷体_GB2312" panose="02010609030101010101" charset="-122"/>
                <a:ea typeface="楷体_GB2312" panose="02010609030101010101" charset="-122"/>
              </a:rPr>
              <a:t>常用仪器的主要技术条件和仪器的</a:t>
            </a:r>
            <a:r>
              <a:rPr lang="zh-CN" altLang="en-US" sz="2400" b="1" dirty="0">
                <a:solidFill>
                  <a:srgbClr val="FF00FF"/>
                </a:solidFill>
                <a:latin typeface="楷体_GB2312" panose="02010609030101010101" charset="-122"/>
                <a:ea typeface="楷体_GB2312" panose="02010609030101010101" charset="-122"/>
              </a:rPr>
              <a:t>最大</a:t>
            </a:r>
            <a:r>
              <a:rPr lang="zh-CN" altLang="en-US" sz="2400" b="1" dirty="0">
                <a:solidFill>
                  <a:schemeClr val="tx1"/>
                </a:solidFill>
                <a:latin typeface="楷体_GB2312" panose="02010609030101010101" charset="-122"/>
                <a:ea typeface="楷体_GB2312" panose="02010609030101010101" charset="-122"/>
              </a:rPr>
              <a:t>公差</a:t>
            </a:r>
            <a:r>
              <a:rPr lang="zh-CN" altLang="en-US" sz="24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a:t>
            </a:r>
            <a:r>
              <a:rPr lang="en-US" altLang="zh-CN" sz="24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P3)</a:t>
            </a:r>
            <a:endParaRPr lang="zh-CN" altLang="en-US" sz="2400" b="1" dirty="0">
              <a:solidFill>
                <a:srgbClr val="FF00FF"/>
              </a:solidFill>
              <a:latin typeface="楷体_GB2312" panose="02010609030101010101" charset="-122"/>
              <a:ea typeface="楷体_GB2312" panose="02010609030101010101" charset="-122"/>
            </a:endParaRPr>
          </a:p>
        </p:txBody>
      </p:sp>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2"/>
          <a:stretch>
            <a:fillRect/>
          </a:stretch>
        </p:blipFill>
        <p:spPr>
          <a:xfrm>
            <a:off x="0" y="2348880"/>
            <a:ext cx="1148011" cy="1226619"/>
          </a:xfrm>
          <a:prstGeom prst="rect">
            <a:avLst/>
          </a:prstGeom>
        </p:spPr>
      </p:pic>
      <p:pic>
        <p:nvPicPr>
          <p:cNvPr id="3" name="图片 2"/>
          <p:cNvPicPr>
            <a:picLocks noChangeAspect="1"/>
          </p:cNvPicPr>
          <p:nvPr/>
        </p:nvPicPr>
        <p:blipFill>
          <a:blip r:embed="rId3"/>
          <a:stretch>
            <a:fillRect/>
          </a:stretch>
        </p:blipFill>
        <p:spPr>
          <a:xfrm>
            <a:off x="0" y="3573016"/>
            <a:ext cx="1148011" cy="1241570"/>
          </a:xfrm>
          <a:prstGeom prst="rect">
            <a:avLst/>
          </a:prstGeom>
        </p:spPr>
      </p:pic>
      <p:pic>
        <p:nvPicPr>
          <p:cNvPr id="4" name="图片 3"/>
          <p:cNvPicPr>
            <a:picLocks noChangeAspect="1"/>
          </p:cNvPicPr>
          <p:nvPr/>
        </p:nvPicPr>
        <p:blipFill rotWithShape="1">
          <a:blip r:embed="rId4"/>
          <a:srcRect l="6671" r="58666" b="10996"/>
          <a:stretch>
            <a:fillRect/>
          </a:stretch>
        </p:blipFill>
        <p:spPr>
          <a:xfrm>
            <a:off x="41910" y="5878399"/>
            <a:ext cx="730424" cy="979601"/>
          </a:xfrm>
          <a:prstGeom prst="rect">
            <a:avLst/>
          </a:prstGeom>
        </p:spPr>
      </p:pic>
      <p:pic>
        <p:nvPicPr>
          <p:cNvPr id="5" name="图片 4"/>
          <p:cNvPicPr>
            <a:picLocks noChangeAspect="1"/>
          </p:cNvPicPr>
          <p:nvPr/>
        </p:nvPicPr>
        <p:blipFill>
          <a:blip r:embed="rId5"/>
          <a:stretch>
            <a:fillRect/>
          </a:stretch>
        </p:blipFill>
        <p:spPr>
          <a:xfrm>
            <a:off x="2866370" y="5023288"/>
            <a:ext cx="4102735" cy="1584176"/>
          </a:xfrm>
          <a:prstGeom prst="rect">
            <a:avLst/>
          </a:prstGeom>
        </p:spPr>
      </p:pic>
      <p:grpSp>
        <p:nvGrpSpPr>
          <p:cNvPr id="9" name="组合 8"/>
          <p:cNvGrpSpPr/>
          <p:nvPr/>
        </p:nvGrpSpPr>
        <p:grpSpPr>
          <a:xfrm>
            <a:off x="4861753" y="2173605"/>
            <a:ext cx="4102736" cy="2814858"/>
            <a:chOff x="4861753" y="2173605"/>
            <a:chExt cx="4102736" cy="2814858"/>
          </a:xfrm>
        </p:grpSpPr>
        <p:grpSp>
          <p:nvGrpSpPr>
            <p:cNvPr id="7" name="组合 6"/>
            <p:cNvGrpSpPr/>
            <p:nvPr/>
          </p:nvGrpSpPr>
          <p:grpSpPr>
            <a:xfrm>
              <a:off x="4861753" y="2173605"/>
              <a:ext cx="4102736" cy="2814858"/>
              <a:chOff x="4861753" y="2173605"/>
              <a:chExt cx="4102736" cy="2814858"/>
            </a:xfrm>
          </p:grpSpPr>
          <p:pic>
            <p:nvPicPr>
              <p:cNvPr id="68609" name="Picture 2" descr="QQ图片20150318102953"/>
              <p:cNvPicPr>
                <a:picLocks noChangeAspect="1"/>
              </p:cNvPicPr>
              <p:nvPr/>
            </p:nvPicPr>
            <p:blipFill>
              <a:blip r:embed="rId6"/>
              <a:srcRect l="3172"/>
              <a:stretch>
                <a:fillRect/>
              </a:stretch>
            </p:blipFill>
            <p:spPr>
              <a:xfrm>
                <a:off x="4861753" y="2173605"/>
                <a:ext cx="4102735" cy="2814858"/>
              </a:xfrm>
              <a:prstGeom prst="rect">
                <a:avLst/>
              </a:prstGeom>
              <a:noFill/>
              <a:ln w="9525">
                <a:noFill/>
              </a:ln>
            </p:spPr>
          </p:pic>
          <p:sp>
            <p:nvSpPr>
              <p:cNvPr id="6" name="文本框 5"/>
              <p:cNvSpPr txBox="1"/>
              <p:nvPr/>
            </p:nvSpPr>
            <p:spPr>
              <a:xfrm>
                <a:off x="6228185" y="2524751"/>
                <a:ext cx="2736304" cy="369332"/>
              </a:xfrm>
              <a:prstGeom prst="rect">
                <a:avLst/>
              </a:prstGeom>
              <a:solidFill>
                <a:schemeClr val="tx1">
                  <a:lumMod val="85000"/>
                  <a:lumOff val="15000"/>
                </a:schemeClr>
              </a:solidFill>
            </p:spPr>
            <p:txBody>
              <a:bodyPr wrap="square" rtlCol="0">
                <a:spAutoFit/>
              </a:bodyPr>
              <a:lstStyle/>
              <a:p>
                <a:r>
                  <a:rPr lang="en-US" altLang="zh-CN" dirty="0">
                    <a:solidFill>
                      <a:schemeClr val="bg1"/>
                    </a:solidFill>
                  </a:rPr>
                  <a:t>75           300          </a:t>
                </a:r>
                <a:r>
                  <a:rPr lang="en-US" altLang="zh-CN" dirty="0">
                    <a:solidFill>
                      <a:srgbClr val="FF0000"/>
                    </a:solidFill>
                  </a:rPr>
                  <a:t>750</a:t>
                </a:r>
                <a:r>
                  <a:rPr lang="en-US" altLang="zh-CN" dirty="0">
                    <a:solidFill>
                      <a:schemeClr val="bg1"/>
                    </a:solidFill>
                  </a:rPr>
                  <a:t>  </a:t>
                </a:r>
                <a:r>
                  <a:rPr lang="en-US" altLang="zh-CN" dirty="0"/>
                  <a:t> </a:t>
                </a:r>
                <a:endParaRPr lang="zh-CN" altLang="en-US" dirty="0"/>
              </a:p>
            </p:txBody>
          </p:sp>
        </p:grpSp>
        <p:sp>
          <p:nvSpPr>
            <p:cNvPr id="8" name="文本框 7"/>
            <p:cNvSpPr txBox="1"/>
            <p:nvPr/>
          </p:nvSpPr>
          <p:spPr>
            <a:xfrm>
              <a:off x="5534238" y="3732307"/>
              <a:ext cx="2979876" cy="369332"/>
            </a:xfrm>
            <a:prstGeom prst="rect">
              <a:avLst/>
            </a:prstGeom>
            <a:solidFill>
              <a:srgbClr val="DFE2CC"/>
            </a:solidFill>
          </p:spPr>
          <p:txBody>
            <a:bodyPr wrap="square" rtlCol="0">
              <a:spAutoFit/>
            </a:bodyPr>
            <a:lstStyle/>
            <a:p>
              <a:r>
                <a:rPr lang="zh-CN" altLang="en-US" dirty="0">
                  <a:solidFill>
                    <a:srgbClr val="FF0000"/>
                  </a:solidFill>
                  <a:sym typeface="Symbol" panose="05050102010706020507" pitchFamily="18" charset="2"/>
                </a:rPr>
                <a:t>仪</a:t>
              </a:r>
              <a:r>
                <a:rPr lang="en-US" altLang="zh-CN" dirty="0">
                  <a:solidFill>
                    <a:srgbClr val="FF0000"/>
                  </a:solidFill>
                  <a:sym typeface="Symbol" panose="05050102010706020507" pitchFamily="18" charset="2"/>
                </a:rPr>
                <a:t>=750</a:t>
              </a:r>
              <a:r>
                <a:rPr lang="zh-CN" altLang="en-US" dirty="0">
                  <a:solidFill>
                    <a:srgbClr val="FF0000"/>
                  </a:solidFill>
                  <a:sym typeface="Symbol" panose="05050102010706020507" pitchFamily="18" charset="2"/>
                </a:rPr>
                <a:t></a:t>
              </a:r>
              <a:r>
                <a:rPr lang="en-US" altLang="zh-CN" dirty="0">
                  <a:solidFill>
                    <a:srgbClr val="FF0000"/>
                  </a:solidFill>
                  <a:sym typeface="Symbol" panose="05050102010706020507" pitchFamily="18" charset="2"/>
                </a:rPr>
                <a:t>0.5%=3.75 (mA)</a:t>
              </a:r>
              <a:endParaRPr lang="zh-CN" altLang="en-US" dirty="0">
                <a:solidFill>
                  <a:srgbClr val="FF0000"/>
                </a:solidFill>
              </a:endParaRPr>
            </a:p>
          </p:txBody>
        </p:sp>
      </p:grpSp>
      <p:pic>
        <p:nvPicPr>
          <p:cNvPr id="116738"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200" t="20000" r="7400" b="6800"/>
          <a:stretch>
            <a:fillRect/>
          </a:stretch>
        </p:blipFill>
        <p:spPr bwMode="auto">
          <a:xfrm>
            <a:off x="0" y="4921200"/>
            <a:ext cx="1148011" cy="86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椭圆 10"/>
          <p:cNvSpPr/>
          <p:nvPr/>
        </p:nvSpPr>
        <p:spPr>
          <a:xfrm>
            <a:off x="7668895" y="4509135"/>
            <a:ext cx="1007745" cy="431800"/>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7452320" y="6525344"/>
            <a:ext cx="2165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134640" y="6512728"/>
            <a:ext cx="2165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352155" y="5968537"/>
            <a:ext cx="1338828" cy="369332"/>
          </a:xfrm>
          <a:prstGeom prst="rect">
            <a:avLst/>
          </a:prstGeom>
          <a:noFill/>
        </p:spPr>
        <p:txBody>
          <a:bodyPr wrap="none" rtlCol="0">
            <a:spAutoFit/>
          </a:bodyPr>
          <a:lstStyle/>
          <a:p>
            <a:r>
              <a:rPr lang="zh-CN" altLang="en-US" dirty="0">
                <a:solidFill>
                  <a:srgbClr val="C00000"/>
                </a:solidFill>
              </a:rPr>
              <a:t>需查说明书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Screenshot_20210926_140541_cn.xuexi.android"/>
          <p:cNvPicPr>
            <a:picLocks noChangeAspect="1"/>
          </p:cNvPicPr>
          <p:nvPr/>
        </p:nvPicPr>
        <p:blipFill>
          <a:blip r:embed="rId2"/>
          <a:srcRect l="18036" t="22051" r="19099" b="18669"/>
          <a:stretch>
            <a:fillRect/>
          </a:stretch>
        </p:blipFill>
        <p:spPr>
          <a:xfrm>
            <a:off x="323215" y="2747010"/>
            <a:ext cx="8650605" cy="3740785"/>
          </a:xfrm>
          <a:prstGeom prst="rect">
            <a:avLst/>
          </a:prstGeom>
        </p:spPr>
      </p:pic>
      <p:sp>
        <p:nvSpPr>
          <p:cNvPr id="5" name="文本框 4"/>
          <p:cNvSpPr txBox="1"/>
          <p:nvPr/>
        </p:nvSpPr>
        <p:spPr>
          <a:xfrm>
            <a:off x="396240" y="1700530"/>
            <a:ext cx="8265160" cy="1107996"/>
          </a:xfrm>
          <a:prstGeom prst="rect">
            <a:avLst/>
          </a:prstGeom>
          <a:noFill/>
        </p:spPr>
        <p:txBody>
          <a:bodyPr wrap="square" rtlCol="0">
            <a:spAutoFit/>
          </a:bodyPr>
          <a:lstStyle/>
          <a:p>
            <a:pPr>
              <a:lnSpc>
                <a:spcPct val="150000"/>
              </a:lnSpc>
            </a:pPr>
            <a:r>
              <a:rPr lang="zh-CN" altLang="en-US" sz="2400" b="1" dirty="0">
                <a:solidFill>
                  <a:srgbClr val="FF33CC"/>
                </a:solidFill>
              </a:rPr>
              <a:t>仪表的准确度等级</a:t>
            </a:r>
            <a:r>
              <a:rPr lang="zh-CN" altLang="en-US" sz="2000" dirty="0"/>
              <a:t>只有</a:t>
            </a:r>
            <a:r>
              <a:rPr lang="en-US" altLang="zh-CN" sz="2000" dirty="0"/>
              <a:t>0.05</a:t>
            </a:r>
            <a:r>
              <a:rPr lang="zh-CN" altLang="en-US" sz="2000" dirty="0"/>
              <a:t>、</a:t>
            </a:r>
            <a:r>
              <a:rPr lang="en-US" altLang="zh-CN" sz="2000" dirty="0"/>
              <a:t>0.1</a:t>
            </a:r>
            <a:r>
              <a:rPr lang="zh-CN" altLang="en-US" sz="2000" dirty="0"/>
              <a:t>、</a:t>
            </a:r>
            <a:r>
              <a:rPr lang="en-US" altLang="zh-CN" sz="2000" dirty="0"/>
              <a:t>0.2</a:t>
            </a:r>
            <a:r>
              <a:rPr lang="zh-CN" altLang="en-US" sz="2000" dirty="0"/>
              <a:t>、</a:t>
            </a:r>
            <a:r>
              <a:rPr lang="en-US" altLang="zh-CN" sz="2000" dirty="0"/>
              <a:t>0.3</a:t>
            </a:r>
            <a:r>
              <a:rPr lang="zh-CN" altLang="en-US" sz="2000" dirty="0"/>
              <a:t>、</a:t>
            </a:r>
            <a:r>
              <a:rPr lang="en-US" altLang="zh-CN" sz="2000" dirty="0"/>
              <a:t>0.5</a:t>
            </a:r>
            <a:r>
              <a:rPr lang="zh-CN" altLang="en-US" sz="2000" dirty="0"/>
              <a:t>、</a:t>
            </a:r>
            <a:r>
              <a:rPr lang="en-US" altLang="zh-CN" sz="2000" dirty="0"/>
              <a:t>1.0</a:t>
            </a:r>
            <a:r>
              <a:rPr lang="zh-CN" altLang="en-US" sz="2000" dirty="0"/>
              <a:t>、</a:t>
            </a:r>
            <a:r>
              <a:rPr lang="en-US" altLang="zh-CN" sz="2000" dirty="0"/>
              <a:t>1.5</a:t>
            </a:r>
            <a:r>
              <a:rPr lang="zh-CN" altLang="en-US" sz="2000" dirty="0"/>
              <a:t>、</a:t>
            </a:r>
            <a:r>
              <a:rPr lang="en-US" altLang="zh-CN" sz="2000" dirty="0"/>
              <a:t>2.0</a:t>
            </a:r>
            <a:r>
              <a:rPr lang="zh-CN" altLang="en-US" sz="2000" dirty="0"/>
              <a:t>、</a:t>
            </a:r>
            <a:r>
              <a:rPr lang="en-US" altLang="zh-CN" sz="2000" dirty="0"/>
              <a:t>2.5</a:t>
            </a:r>
            <a:r>
              <a:rPr lang="zh-CN" altLang="en-US" sz="2000" dirty="0"/>
              <a:t>、</a:t>
            </a:r>
            <a:r>
              <a:rPr lang="en-US" altLang="zh-CN" sz="2000" dirty="0"/>
              <a:t>3.0</a:t>
            </a:r>
            <a:r>
              <a:rPr lang="zh-CN" altLang="en-US" sz="2000" dirty="0"/>
              <a:t>、</a:t>
            </a:r>
            <a:r>
              <a:rPr lang="en-US" altLang="zh-CN" sz="2000" dirty="0"/>
              <a:t>5.0</a:t>
            </a:r>
            <a:r>
              <a:rPr lang="zh-CN" altLang="en-US" sz="2000" dirty="0"/>
              <a:t>这几个等级，见书第</a:t>
            </a:r>
            <a:r>
              <a:rPr lang="en-US" altLang="zh-CN" sz="2000" dirty="0"/>
              <a:t>2</a:t>
            </a:r>
            <a:r>
              <a:rPr lang="zh-CN" altLang="en-US" sz="2000" dirty="0"/>
              <a:t>章</a:t>
            </a:r>
            <a:r>
              <a:rPr lang="en-US" altLang="zh-CN" sz="2000" dirty="0"/>
              <a:t>P45</a:t>
            </a:r>
            <a:r>
              <a:rPr lang="zh-CN" altLang="en-US" sz="2000" dirty="0"/>
              <a:t>。</a:t>
            </a:r>
          </a:p>
        </p:txBody>
      </p:sp>
      <p:sp>
        <p:nvSpPr>
          <p:cNvPr id="73730" name="Rectangle 2"/>
          <p:cNvSpPr>
            <a:spLocks noGrp="1"/>
          </p:cNvSpPr>
          <p:nvPr/>
        </p:nvSpPr>
        <p:spPr>
          <a:xfrm>
            <a:off x="141605" y="717550"/>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9pPr>
          </a:lstStyle>
          <a:p>
            <a:pPr marL="609600" indent="-609600"/>
            <a:r>
              <a:rPr lang="en-US" altLang="zh-CN" sz="2800" b="1" dirty="0"/>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5</a:t>
            </a:r>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仪器的准确度等级与仪器的公差</a:t>
            </a:r>
          </a:p>
        </p:txBody>
      </p:sp>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100" name="文本框 99"/>
          <p:cNvSpPr txBox="1"/>
          <p:nvPr/>
        </p:nvSpPr>
        <p:spPr>
          <a:xfrm>
            <a:off x="611505" y="6236970"/>
            <a:ext cx="7646035" cy="460375"/>
          </a:xfrm>
          <a:prstGeom prst="rect">
            <a:avLst/>
          </a:prstGeom>
          <a:noFill/>
          <a:ln w="28575">
            <a:solidFill>
              <a:srgbClr val="FFC000"/>
            </a:solidFill>
          </a:ln>
        </p:spPr>
        <p:txBody>
          <a:bodyPr wrap="square">
            <a:spAutoFit/>
          </a:bodyPr>
          <a:lstStyle/>
          <a:p>
            <a:r>
              <a:rPr lang="zh-CN" sz="2400" b="1">
                <a:solidFill>
                  <a:srgbClr val="FF33CC"/>
                </a:solidFill>
                <a:ea typeface="等线" panose="02010600030101010101" charset="-122"/>
              </a:rPr>
              <a:t>准确度等级数值越大，精度越低，数值越小，精度越高</a:t>
            </a:r>
            <a:endParaRPr lang="zh-CN" altLang="en-US" sz="2400" b="1">
              <a:solidFill>
                <a:srgbClr val="FF33CC"/>
              </a:solidFill>
              <a:ea typeface="等线" panose="02010600030101010101" charset="-122"/>
            </a:endParaRPr>
          </a:p>
        </p:txBody>
      </p:sp>
      <p:cxnSp>
        <p:nvCxnSpPr>
          <p:cNvPr id="2" name="直接连接符 1"/>
          <p:cNvCxnSpPr/>
          <p:nvPr/>
        </p:nvCxnSpPr>
        <p:spPr>
          <a:xfrm>
            <a:off x="803275" y="3662680"/>
            <a:ext cx="11645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79705" y="3789045"/>
            <a:ext cx="6126480" cy="368300"/>
          </a:xfrm>
          <a:prstGeom prst="rect">
            <a:avLst/>
          </a:prstGeom>
          <a:noFill/>
        </p:spPr>
        <p:txBody>
          <a:bodyPr wrap="none" rtlCol="0">
            <a:spAutoFit/>
          </a:bodyPr>
          <a:lstStyle/>
          <a:p>
            <a:r>
              <a:rPr lang="zh-CN" altLang="en-US">
                <a:solidFill>
                  <a:srgbClr val="FF0000"/>
                </a:solidFill>
              </a:rPr>
              <a:t>仪表各刻度点示值误差的最大值与仪器仪表量程满刻度之比</a:t>
            </a:r>
          </a:p>
        </p:txBody>
      </p:sp>
      <p:sp>
        <p:nvSpPr>
          <p:cNvPr id="6" name="下箭头 5"/>
          <p:cNvSpPr/>
          <p:nvPr/>
        </p:nvSpPr>
        <p:spPr>
          <a:xfrm>
            <a:off x="1259840" y="3644900"/>
            <a:ext cx="288290" cy="215900"/>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496" y="1126490"/>
            <a:ext cx="5229225" cy="583565"/>
          </a:xfrm>
          <a:prstGeom prst="rect">
            <a:avLst/>
          </a:prstGeom>
          <a:noFill/>
        </p:spPr>
        <p:txBody>
          <a:bodyPr wrap="square" rtlCol="0" anchor="t">
            <a:spAutoFit/>
          </a:bodyPr>
          <a:lstStyle/>
          <a:p>
            <a:r>
              <a:rPr lang="zh-CN" altLang="en-US" sz="3200" b="1" dirty="0">
                <a:solidFill>
                  <a:srgbClr val="00B0F0"/>
                </a:solidFill>
                <a:latin typeface="黑体" panose="02010609060101010101" pitchFamily="2" charset="-122"/>
                <a:ea typeface="黑体" panose="02010609060101010101" pitchFamily="2" charset="-122"/>
                <a:sym typeface="+mn-ea"/>
              </a:rPr>
              <a:t>一、物理测量的基本概念</a:t>
            </a:r>
          </a:p>
        </p:txBody>
      </p:sp>
      <p:sp>
        <p:nvSpPr>
          <p:cNvPr id="5"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6" name="Rectangle 2"/>
          <p:cNvSpPr>
            <a:spLocks noGrp="1"/>
          </p:cNvSpPr>
          <p:nvPr/>
        </p:nvSpPr>
        <p:spPr>
          <a:xfrm>
            <a:off x="-108520" y="1700808"/>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9pPr>
          </a:lstStyle>
          <a:p>
            <a:pPr marL="609600" indent="-609600"/>
            <a:r>
              <a:rPr lang="en-US" altLang="zh-CN" sz="2800" b="1" dirty="0"/>
              <a:t>   </a:t>
            </a:r>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6.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误差的分类</a:t>
            </a:r>
          </a:p>
        </p:txBody>
      </p:sp>
      <p:sp>
        <p:nvSpPr>
          <p:cNvPr id="2" name="TextBox 1"/>
          <p:cNvSpPr txBox="1"/>
          <p:nvPr/>
        </p:nvSpPr>
        <p:spPr>
          <a:xfrm>
            <a:off x="44242" y="2813441"/>
            <a:ext cx="8818245" cy="4062651"/>
          </a:xfrm>
          <a:prstGeom prst="rect">
            <a:avLst/>
          </a:prstGeom>
          <a:noFill/>
        </p:spPr>
        <p:txBody>
          <a:bodyPr wrap="square" rtlCol="0">
            <a:spAutoFit/>
          </a:bodyPr>
          <a:lstStyle/>
          <a:p>
            <a:pPr marL="457200" indent="-457200" algn="l">
              <a:lnSpc>
                <a:spcPct val="150000"/>
              </a:lnSpc>
              <a:buFont typeface="Wingdings" panose="05000000000000000000" pitchFamily="2" charset="2"/>
              <a:buChar char="p"/>
            </a:pPr>
            <a:r>
              <a:rPr lang="zh-CN" altLang="en-US" sz="2800" b="1" dirty="0">
                <a:solidFill>
                  <a:srgbClr val="FF0000"/>
                </a:solidFill>
              </a:rPr>
              <a:t>系统误差：</a:t>
            </a:r>
            <a:endParaRPr lang="en-US" altLang="zh-CN" sz="2800" b="1" dirty="0">
              <a:solidFill>
                <a:srgbClr val="FF0000"/>
              </a:solidFill>
            </a:endParaRPr>
          </a:p>
          <a:p>
            <a:pPr algn="l">
              <a:lnSpc>
                <a:spcPct val="150000"/>
              </a:lnSpc>
            </a:pPr>
            <a:r>
              <a:rPr lang="en-US" altLang="zh-CN" sz="2400" b="1" dirty="0">
                <a:solidFill>
                  <a:srgbClr val="FF0000"/>
                </a:solidFill>
              </a:rPr>
              <a:t> </a:t>
            </a:r>
            <a:r>
              <a:rPr lang="en-US" altLang="zh-CN" sz="2000" b="1" dirty="0"/>
              <a:t>1</a:t>
            </a:r>
            <a:r>
              <a:rPr lang="zh-CN" altLang="en-US" sz="2000" b="1" dirty="0"/>
              <a:t>）</a:t>
            </a:r>
            <a:r>
              <a:rPr lang="zh-CN" altLang="en-US" sz="2000" b="1" dirty="0">
                <a:solidFill>
                  <a:srgbClr val="FF0000"/>
                </a:solidFill>
              </a:rPr>
              <a:t>仪器误差：</a:t>
            </a:r>
            <a:r>
              <a:rPr lang="zh-CN" altLang="en-US" sz="2000" b="1" dirty="0"/>
              <a:t>由于仪器的制造公差或未按规定条件使用。</a:t>
            </a:r>
            <a:endParaRPr lang="en-US" altLang="zh-CN" sz="2000" b="1" dirty="0"/>
          </a:p>
          <a:p>
            <a:pPr algn="l">
              <a:lnSpc>
                <a:spcPct val="150000"/>
              </a:lnSpc>
            </a:pPr>
            <a:r>
              <a:rPr lang="en-US" altLang="zh-CN" sz="2000" b="1" dirty="0"/>
              <a:t> 2</a:t>
            </a:r>
            <a:r>
              <a:rPr lang="zh-CN" altLang="en-US" sz="2000" b="1" dirty="0"/>
              <a:t>）</a:t>
            </a:r>
            <a:r>
              <a:rPr lang="zh-CN" altLang="en-US" sz="2000" b="1" dirty="0">
                <a:solidFill>
                  <a:srgbClr val="FF0000"/>
                </a:solidFill>
              </a:rPr>
              <a:t>方法理论误差：</a:t>
            </a:r>
            <a:r>
              <a:rPr lang="zh-CN" altLang="en-US" sz="2000" b="1" dirty="0"/>
              <a:t>公式的不完善或公式的近似性；测量条件偏离公式成立的某些条件，或测量方法有缺点。</a:t>
            </a:r>
            <a:endParaRPr lang="en-US" altLang="zh-CN" sz="2000" b="1" dirty="0"/>
          </a:p>
          <a:p>
            <a:pPr algn="l">
              <a:lnSpc>
                <a:spcPct val="150000"/>
              </a:lnSpc>
            </a:pPr>
            <a:r>
              <a:rPr lang="en-US" altLang="zh-CN" sz="2000" b="1" dirty="0"/>
              <a:t> 3</a:t>
            </a:r>
            <a:r>
              <a:rPr lang="zh-CN" altLang="en-US" sz="2000" b="1" dirty="0"/>
              <a:t>）</a:t>
            </a:r>
            <a:r>
              <a:rPr lang="zh-CN" altLang="en-US" sz="2000" b="1" dirty="0">
                <a:solidFill>
                  <a:srgbClr val="FF0000"/>
                </a:solidFill>
              </a:rPr>
              <a:t>个人误差：</a:t>
            </a:r>
            <a:r>
              <a:rPr lang="zh-CN" altLang="en-US" sz="2000" b="1" dirty="0"/>
              <a:t>由观测者本身缺乏经验以及</a:t>
            </a:r>
            <a:r>
              <a:rPr lang="zh-CN" altLang="en-US" sz="2000" b="1" dirty="0">
                <a:solidFill>
                  <a:srgbClr val="000000"/>
                </a:solidFill>
              </a:rPr>
              <a:t>固有的习惯等。</a:t>
            </a:r>
            <a:endParaRPr lang="en-US" altLang="zh-CN" sz="2000" b="1" dirty="0">
              <a:solidFill>
                <a:srgbClr val="000000"/>
              </a:solidFill>
            </a:endParaRPr>
          </a:p>
          <a:p>
            <a:pPr algn="l">
              <a:lnSpc>
                <a:spcPct val="150000"/>
              </a:lnSpc>
            </a:pPr>
            <a:r>
              <a:rPr lang="en-US" altLang="zh-CN" sz="2000" b="1" dirty="0">
                <a:solidFill>
                  <a:srgbClr val="000000"/>
                </a:solidFill>
              </a:rPr>
              <a:t> 4</a:t>
            </a:r>
            <a:r>
              <a:rPr lang="zh-CN" altLang="en-US" sz="2000" b="1" dirty="0">
                <a:solidFill>
                  <a:srgbClr val="000000"/>
                </a:solidFill>
              </a:rPr>
              <a:t>）</a:t>
            </a:r>
            <a:r>
              <a:rPr lang="zh-CN" altLang="en-US" sz="2000" b="1" dirty="0">
                <a:solidFill>
                  <a:srgbClr val="FF0000"/>
                </a:solidFill>
              </a:rPr>
              <a:t>环境误差：</a:t>
            </a:r>
            <a:r>
              <a:rPr lang="zh-CN" altLang="en-US" sz="2000" b="1" dirty="0">
                <a:solidFill>
                  <a:srgbClr val="000000"/>
                </a:solidFill>
              </a:rPr>
              <a:t>在测量过程中实际环境条件与规定条件不一致所引起的误差。</a:t>
            </a:r>
            <a:endParaRPr lang="zh-CN" altLang="en-US" sz="2000" b="1" dirty="0"/>
          </a:p>
          <a:p>
            <a:pPr algn="l">
              <a:lnSpc>
                <a:spcPct val="150000"/>
              </a:lnSpc>
            </a:pPr>
            <a:r>
              <a:rPr lang="en-US" altLang="zh-CN" sz="2000" b="1" dirty="0"/>
              <a:t> 5</a:t>
            </a:r>
            <a:r>
              <a:rPr lang="zh-CN" altLang="en-US" sz="2000" b="1" dirty="0"/>
              <a:t>）</a:t>
            </a:r>
            <a:r>
              <a:rPr lang="zh-CN" altLang="en-US" sz="2000" b="1" dirty="0">
                <a:solidFill>
                  <a:srgbClr val="FF0000"/>
                </a:solidFill>
              </a:rPr>
              <a:t>装置误差：</a:t>
            </a:r>
            <a:r>
              <a:rPr lang="zh-CN" altLang="en-US" sz="2000" b="1" dirty="0"/>
              <a:t>由于测量设备、仪器的安装、调整不当带来的误差，或因电路布置不当及电路中导线、电阻、开关等剩余电阻引入的误差。</a:t>
            </a:r>
          </a:p>
        </p:txBody>
      </p:sp>
      <p:sp>
        <p:nvSpPr>
          <p:cNvPr id="7" name="左大括号 6"/>
          <p:cNvSpPr/>
          <p:nvPr/>
        </p:nvSpPr>
        <p:spPr>
          <a:xfrm>
            <a:off x="2738120" y="1781810"/>
            <a:ext cx="147320" cy="1335405"/>
          </a:xfrm>
          <a:prstGeom prst="leftBrace">
            <a:avLst/>
          </a:prstGeom>
          <a:noFill/>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B0F0"/>
              </a:solidFill>
            </a:endParaRPr>
          </a:p>
        </p:txBody>
      </p:sp>
      <p:sp>
        <p:nvSpPr>
          <p:cNvPr id="8" name="TextBox 7"/>
          <p:cNvSpPr txBox="1"/>
          <p:nvPr/>
        </p:nvSpPr>
        <p:spPr>
          <a:xfrm>
            <a:off x="2786791" y="1628800"/>
            <a:ext cx="1415772" cy="461665"/>
          </a:xfrm>
          <a:prstGeom prst="rect">
            <a:avLst/>
          </a:prstGeom>
          <a:noFill/>
        </p:spPr>
        <p:txBody>
          <a:bodyPr wrap="none" rtlCol="0">
            <a:spAutoFit/>
          </a:bodyPr>
          <a:lstStyle/>
          <a:p>
            <a:r>
              <a:rPr lang="zh-CN" altLang="en-US" sz="2400" b="1" dirty="0">
                <a:solidFill>
                  <a:srgbClr val="00B0F0"/>
                </a:solidFill>
                <a:latin typeface="黑体" panose="02010609060101010101" pitchFamily="2" charset="-122"/>
                <a:ea typeface="黑体" panose="02010609060101010101" pitchFamily="2" charset="-122"/>
              </a:rPr>
              <a:t>系统误差</a:t>
            </a:r>
          </a:p>
        </p:txBody>
      </p:sp>
      <p:sp>
        <p:nvSpPr>
          <p:cNvPr id="9" name="TextBox 8"/>
          <p:cNvSpPr txBox="1"/>
          <p:nvPr/>
        </p:nvSpPr>
        <p:spPr>
          <a:xfrm>
            <a:off x="2811780" y="2453898"/>
            <a:ext cx="1422184" cy="830997"/>
          </a:xfrm>
          <a:prstGeom prst="rect">
            <a:avLst/>
          </a:prstGeom>
          <a:noFill/>
        </p:spPr>
        <p:txBody>
          <a:bodyPr wrap="none" rtlCol="0">
            <a:spAutoFit/>
          </a:bodyPr>
          <a:lstStyle/>
          <a:p>
            <a:r>
              <a:rPr lang="zh-CN" altLang="en-US" sz="2400" b="1" dirty="0">
                <a:solidFill>
                  <a:srgbClr val="00B0F0"/>
                </a:solidFill>
                <a:latin typeface="黑体" panose="02010609060101010101" pitchFamily="2" charset="-122"/>
                <a:ea typeface="黑体" panose="02010609060101010101" pitchFamily="2" charset="-122"/>
                <a:cs typeface="黑体" panose="02010609060101010101" pitchFamily="2" charset="-122"/>
              </a:rPr>
              <a:t>随机误差</a:t>
            </a:r>
            <a:endParaRPr lang="en-US" altLang="zh-CN" sz="2400" b="1" dirty="0">
              <a:solidFill>
                <a:srgbClr val="00B0F0"/>
              </a:solidFill>
              <a:latin typeface="黑体" panose="02010609060101010101" pitchFamily="2" charset="-122"/>
              <a:ea typeface="黑体" panose="02010609060101010101" pitchFamily="2" charset="-122"/>
              <a:cs typeface="黑体" panose="02010609060101010101" pitchFamily="2" charset="-122"/>
            </a:endParaRPr>
          </a:p>
          <a:p>
            <a:r>
              <a:rPr lang="zh-CN" altLang="en-US" sz="2400" b="1" dirty="0">
                <a:solidFill>
                  <a:srgbClr val="00B0F0"/>
                </a:solidFill>
                <a:latin typeface="黑体" panose="02010609060101010101" pitchFamily="2" charset="-122"/>
                <a:ea typeface="黑体" panose="02010609060101010101" pitchFamily="2" charset="-122"/>
                <a:cs typeface="黑体" panose="02010609060101010101" pitchFamily="2" charset="-122"/>
              </a:rPr>
              <a:t>粗大误差</a:t>
            </a:r>
          </a:p>
        </p:txBody>
      </p:sp>
      <p:sp>
        <p:nvSpPr>
          <p:cNvPr id="3" name="矩形 2"/>
          <p:cNvSpPr/>
          <p:nvPr/>
        </p:nvSpPr>
        <p:spPr>
          <a:xfrm>
            <a:off x="2867660" y="1534795"/>
            <a:ext cx="6253480" cy="1076325"/>
          </a:xfrm>
          <a:prstGeom prst="rect">
            <a:avLst/>
          </a:prstGeom>
        </p:spPr>
        <p:txBody>
          <a:bodyPr wrap="square">
            <a:spAutoFit/>
          </a:bodyPr>
          <a:lstStyle/>
          <a:p>
            <a:r>
              <a:rPr lang="en-US" altLang="zh-CN" b="1" dirty="0">
                <a:solidFill>
                  <a:srgbClr val="FF00FF"/>
                </a:solidFill>
              </a:rPr>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a:t>
            </a:r>
            <a:r>
              <a:rPr lang="zh-CN" altLang="en-US" b="1" dirty="0"/>
              <a:t>总是使测量结果向一个方向偏离，其数值一定或按确定的规律变化，用相同的方法在相同的条件下进行重复测量，求其平均并不能消除系统误差。</a:t>
            </a:r>
            <a:r>
              <a:rPr lang="zh-CN" altLang="en-US" b="1" dirty="0">
                <a:solidFill>
                  <a:srgbClr val="FF00FF"/>
                </a:solidFill>
              </a:rPr>
              <a:t>        </a:t>
            </a:r>
          </a:p>
        </p:txBody>
      </p:sp>
      <p:sp>
        <p:nvSpPr>
          <p:cNvPr id="10" name="右箭头 9"/>
          <p:cNvSpPr/>
          <p:nvPr/>
        </p:nvSpPr>
        <p:spPr>
          <a:xfrm>
            <a:off x="7308304" y="2359773"/>
            <a:ext cx="432048" cy="1110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4231636" y="2679382"/>
            <a:ext cx="432048" cy="111006"/>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25421" y="2550219"/>
            <a:ext cx="1114408" cy="369332"/>
          </a:xfrm>
          <a:prstGeom prst="rect">
            <a:avLst/>
          </a:prstGeom>
        </p:spPr>
        <p:txBody>
          <a:bodyPr wrap="none">
            <a:spAutoFit/>
          </a:bodyPr>
          <a:lstStyle/>
          <a:p>
            <a:r>
              <a:rPr lang="zh-CN" altLang="en-US" b="1" dirty="0">
                <a:solidFill>
                  <a:srgbClr val="FF00FF"/>
                </a:solidFill>
              </a:rPr>
              <a:t>不精确度</a:t>
            </a:r>
            <a:endParaRPr lang="zh-CN" altLang="en-US" dirty="0"/>
          </a:p>
        </p:txBody>
      </p:sp>
      <p:sp>
        <p:nvSpPr>
          <p:cNvPr id="13" name="文本框 12"/>
          <p:cNvSpPr txBox="1"/>
          <p:nvPr/>
        </p:nvSpPr>
        <p:spPr>
          <a:xfrm>
            <a:off x="7740650" y="2215515"/>
            <a:ext cx="1160780" cy="368300"/>
          </a:xfrm>
          <a:prstGeom prst="rect">
            <a:avLst/>
          </a:prstGeom>
          <a:noFill/>
        </p:spPr>
        <p:txBody>
          <a:bodyPr wrap="square" rtlCol="0" anchor="t">
            <a:spAutoFit/>
          </a:bodyPr>
          <a:lstStyle/>
          <a:p>
            <a:r>
              <a:rPr lang="zh-CN" altLang="en-US" b="1" dirty="0">
                <a:solidFill>
                  <a:srgbClr val="FF00FF"/>
                </a:solidFill>
                <a:sym typeface="+mn-ea"/>
              </a:rPr>
              <a:t>不准确度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0" grpId="1" animBg="1"/>
      <p:bldP spid="11" grpId="0" animBg="1"/>
      <p:bldP spid="11" grpId="1" animBg="1"/>
      <p:bldP spid="12" grpId="0"/>
      <p:bldP spid="12" grpId="1"/>
      <p:bldP spid="13" grpId="0"/>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9065" y="1315085"/>
            <a:ext cx="8926830" cy="4769485"/>
          </a:xfrm>
          <a:prstGeom prst="rect">
            <a:avLst/>
          </a:prstGeom>
          <a:noFill/>
        </p:spPr>
        <p:txBody>
          <a:bodyPr wrap="none" rtlCol="0">
            <a:spAutoFit/>
          </a:bodyPr>
          <a:lstStyle/>
          <a:p>
            <a:pPr marL="457200" indent="-457200" algn="l">
              <a:buClr>
                <a:srgbClr val="FF0000"/>
              </a:buClr>
              <a:buFont typeface="Wingdings" panose="05000000000000000000" charset="0"/>
              <a:buChar char="p"/>
            </a:pPr>
            <a:r>
              <a:rPr lang="zh-CN" altLang="en-US" sz="2800" b="1">
                <a:solidFill>
                  <a:srgbClr val="FF0000"/>
                </a:solidFill>
              </a:rPr>
              <a:t>系统误差的发现</a:t>
            </a:r>
            <a:r>
              <a:rPr lang="zh-CN" altLang="en-US" b="1">
                <a:solidFill>
                  <a:srgbClr val="FF0000"/>
                </a:solidFill>
              </a:rPr>
              <a:t>：</a:t>
            </a:r>
            <a:r>
              <a:rPr lang="zh-CN" altLang="en-US" sz="2000" b="1">
                <a:solidFill>
                  <a:schemeClr val="tx1"/>
                </a:solidFill>
              </a:rPr>
              <a:t>理论知识</a:t>
            </a:r>
            <a:r>
              <a:rPr lang="en-US" altLang="zh-CN" sz="2000" b="1">
                <a:solidFill>
                  <a:schemeClr val="tx1"/>
                </a:solidFill>
              </a:rPr>
              <a:t>+</a:t>
            </a:r>
            <a:r>
              <a:rPr lang="zh-CN" altLang="en-US" sz="2000" b="1">
                <a:solidFill>
                  <a:schemeClr val="tx1"/>
                </a:solidFill>
              </a:rPr>
              <a:t>实践经验</a:t>
            </a:r>
          </a:p>
          <a:p>
            <a:pPr algn="l"/>
            <a:endParaRPr lang="zh-CN" altLang="en-US"/>
          </a:p>
          <a:p>
            <a:pPr algn="l"/>
            <a:r>
              <a:rPr lang="zh-CN" altLang="en-US" sz="2000" b="1">
                <a:solidFill>
                  <a:srgbClr val="FF0000"/>
                </a:solidFill>
              </a:rPr>
              <a:t>理论分析法：</a:t>
            </a:r>
            <a:r>
              <a:rPr lang="zh-CN" altLang="en-US" sz="2000">
                <a:latin typeface="Calibri" panose="020F0502020204030204" charset="0"/>
              </a:rPr>
              <a:t>①分析理论公式所要求的条件与实际实验条件的差异</a:t>
            </a:r>
          </a:p>
          <a:p>
            <a:pPr algn="l"/>
            <a:r>
              <a:rPr lang="zh-CN" altLang="en-US" sz="2000">
                <a:latin typeface="Calibri" panose="020F0502020204030204" charset="0"/>
              </a:rPr>
              <a:t> </a:t>
            </a:r>
            <a:r>
              <a:rPr lang="en-US" altLang="zh-CN" sz="2000">
                <a:latin typeface="Calibri" panose="020F0502020204030204" charset="0"/>
              </a:rPr>
              <a:t>                          ②</a:t>
            </a:r>
            <a:r>
              <a:rPr lang="zh-CN" altLang="en-US" sz="2000">
                <a:latin typeface="Calibri" panose="020F0502020204030204" charset="0"/>
              </a:rPr>
              <a:t>分析仪器所要求的使用条件与实际实验条件的差异</a:t>
            </a:r>
          </a:p>
          <a:p>
            <a:pPr algn="l"/>
            <a:r>
              <a:rPr lang="zh-CN" altLang="en-US" sz="2000" b="1">
                <a:solidFill>
                  <a:srgbClr val="FF0000"/>
                </a:solidFill>
                <a:latin typeface="Calibri" panose="020F0502020204030204" charset="0"/>
              </a:rPr>
              <a:t>实验分析法：</a:t>
            </a:r>
            <a:r>
              <a:rPr lang="zh-CN" altLang="en-US" sz="2000">
                <a:latin typeface="Calibri" panose="020F0502020204030204" charset="0"/>
              </a:rPr>
              <a:t>（改变测量条件进行分析对比）</a:t>
            </a:r>
          </a:p>
          <a:p>
            <a:pPr algn="l"/>
            <a:r>
              <a:rPr lang="zh-CN" altLang="en-US" sz="2000">
                <a:latin typeface="Calibri" panose="020F0502020204030204" charset="0"/>
              </a:rPr>
              <a:t> </a:t>
            </a:r>
            <a:r>
              <a:rPr lang="en-US" altLang="zh-CN" sz="2000">
                <a:latin typeface="Calibri" panose="020F0502020204030204" charset="0"/>
              </a:rPr>
              <a:t>                           ①</a:t>
            </a:r>
            <a:r>
              <a:rPr lang="zh-CN" altLang="en-US" sz="2000">
                <a:latin typeface="Calibri" panose="020F0502020204030204" charset="0"/>
              </a:rPr>
              <a:t>与标准仪器或准确度等级较高的仪器进行对比测量，发现仪器</a:t>
            </a:r>
          </a:p>
          <a:p>
            <a:pPr algn="l"/>
            <a:r>
              <a:rPr lang="zh-CN" altLang="en-US" sz="2000">
                <a:latin typeface="Calibri" panose="020F0502020204030204" charset="0"/>
              </a:rPr>
              <a:t> </a:t>
            </a:r>
            <a:r>
              <a:rPr lang="en-US" altLang="zh-CN" sz="2000">
                <a:latin typeface="Calibri" panose="020F0502020204030204" charset="0"/>
              </a:rPr>
              <a:t>                                </a:t>
            </a:r>
            <a:r>
              <a:rPr lang="zh-CN" altLang="en-US" sz="2000">
                <a:latin typeface="Calibri" panose="020F0502020204030204" charset="0"/>
              </a:rPr>
              <a:t>是否存在系统误差</a:t>
            </a:r>
          </a:p>
          <a:p>
            <a:pPr algn="l"/>
            <a:r>
              <a:rPr lang="zh-CN" altLang="en-US" sz="2000">
                <a:latin typeface="Calibri" panose="020F0502020204030204" charset="0"/>
              </a:rPr>
              <a:t> </a:t>
            </a:r>
            <a:r>
              <a:rPr lang="en-US" altLang="zh-CN" sz="2000">
                <a:latin typeface="Calibri" panose="020F0502020204030204" charset="0"/>
              </a:rPr>
              <a:t>                           ②</a:t>
            </a:r>
            <a:r>
              <a:rPr lang="zh-CN" altLang="en-US" sz="2000">
                <a:latin typeface="Calibri" panose="020F0502020204030204" charset="0"/>
              </a:rPr>
              <a:t>采用不同方法</a:t>
            </a:r>
            <a:r>
              <a:rPr lang="zh-CN" altLang="en-US" sz="2000">
                <a:latin typeface="Calibri" panose="020F0502020204030204" charset="0"/>
                <a:sym typeface="+mn-ea"/>
              </a:rPr>
              <a:t>测量同一物理量，将所得结果进行分析对比，若</a:t>
            </a:r>
          </a:p>
          <a:p>
            <a:pPr algn="l"/>
            <a:r>
              <a:rPr lang="zh-CN" altLang="en-US" sz="2000">
                <a:latin typeface="Calibri" panose="020F0502020204030204" charset="0"/>
                <a:sym typeface="+mn-ea"/>
              </a:rPr>
              <a:t> </a:t>
            </a:r>
            <a:r>
              <a:rPr lang="en-US" altLang="zh-CN" sz="2000">
                <a:latin typeface="Calibri" panose="020F0502020204030204" charset="0"/>
                <a:sym typeface="+mn-ea"/>
              </a:rPr>
              <a:t>                                </a:t>
            </a:r>
            <a:r>
              <a:rPr lang="zh-CN" altLang="en-US" sz="2000">
                <a:latin typeface="Calibri" panose="020F0502020204030204" charset="0"/>
                <a:sym typeface="+mn-ea"/>
              </a:rPr>
              <a:t>它们在随机误差所允许的范围内不重合，则说明至少有一组测</a:t>
            </a:r>
          </a:p>
          <a:p>
            <a:pPr algn="l"/>
            <a:r>
              <a:rPr lang="zh-CN" altLang="en-US" sz="2000">
                <a:latin typeface="Calibri" panose="020F0502020204030204" charset="0"/>
                <a:sym typeface="+mn-ea"/>
              </a:rPr>
              <a:t> </a:t>
            </a:r>
            <a:r>
              <a:rPr lang="en-US" altLang="zh-CN" sz="2000">
                <a:latin typeface="Calibri" panose="020F0502020204030204" charset="0"/>
                <a:sym typeface="+mn-ea"/>
              </a:rPr>
              <a:t>                                 </a:t>
            </a:r>
            <a:r>
              <a:rPr lang="zh-CN" altLang="en-US" sz="2000">
                <a:latin typeface="Calibri" panose="020F0502020204030204" charset="0"/>
                <a:sym typeface="+mn-ea"/>
              </a:rPr>
              <a:t>量中存在系统误差</a:t>
            </a:r>
          </a:p>
          <a:p>
            <a:pPr algn="l"/>
            <a:r>
              <a:rPr lang="zh-CN" altLang="en-US" sz="2000">
                <a:latin typeface="Calibri" panose="020F0502020204030204" charset="0"/>
                <a:sym typeface="+mn-ea"/>
              </a:rPr>
              <a:t> </a:t>
            </a:r>
            <a:r>
              <a:rPr lang="en-US" altLang="zh-CN" sz="2000">
                <a:latin typeface="Calibri" panose="020F0502020204030204" charset="0"/>
                <a:sym typeface="+mn-ea"/>
              </a:rPr>
              <a:t>                           ③</a:t>
            </a:r>
            <a:r>
              <a:rPr lang="zh-CN" altLang="en-US" sz="2000">
                <a:latin typeface="Calibri" panose="020F0502020204030204" charset="0"/>
                <a:sym typeface="+mn-ea"/>
              </a:rPr>
              <a:t>有意识地改变实验参量的数值，可以发现某些系统误差</a:t>
            </a:r>
          </a:p>
          <a:p>
            <a:pPr algn="l">
              <a:buClrTx/>
              <a:buSzTx/>
            </a:pPr>
            <a:r>
              <a:rPr lang="zh-CN" altLang="en-US" sz="2000">
                <a:latin typeface="Calibri" panose="020F0502020204030204" charset="0"/>
                <a:sym typeface="+mn-ea"/>
              </a:rPr>
              <a:t> </a:t>
            </a:r>
            <a:r>
              <a:rPr lang="en-US" altLang="zh-CN" sz="2000">
                <a:latin typeface="Calibri" panose="020F0502020204030204" charset="0"/>
                <a:sym typeface="+mn-ea"/>
              </a:rPr>
              <a:t>                           </a:t>
            </a:r>
            <a:r>
              <a:rPr lang="zh-CN" altLang="en-US" sz="2000">
                <a:latin typeface="Calibri" panose="020F0502020204030204" charset="0"/>
                <a:cs typeface="+mn-ea"/>
                <a:sym typeface="+mn-ea"/>
              </a:rPr>
              <a:t>④ 不同观测者进行对比可以发现个人误差</a:t>
            </a:r>
          </a:p>
          <a:p>
            <a:pPr algn="l">
              <a:buClrTx/>
              <a:buSzTx/>
            </a:pPr>
            <a:r>
              <a:rPr lang="zh-CN" altLang="en-US" sz="2000">
                <a:latin typeface="Calibri" panose="020F0502020204030204" charset="0"/>
                <a:cs typeface="+mn-ea"/>
                <a:sym typeface="+mn-ea"/>
              </a:rPr>
              <a:t>                    </a:t>
            </a:r>
            <a:r>
              <a:rPr lang="en-US" altLang="zh-CN" sz="2000">
                <a:latin typeface="Calibri" panose="020F0502020204030204" charset="0"/>
                <a:cs typeface="+mn-ea"/>
                <a:sym typeface="+mn-ea"/>
              </a:rPr>
              <a:t>       </a:t>
            </a:r>
            <a:r>
              <a:rPr lang="zh-CN" altLang="en-US" sz="2000">
                <a:latin typeface="Calibri" panose="020F0502020204030204" charset="0"/>
                <a:cs typeface="+mn-ea"/>
                <a:sym typeface="+mn-ea"/>
              </a:rPr>
              <a:t> ⑤ 改变测量位置可以发现仪器结构不对称而存在的系统误差</a:t>
            </a:r>
          </a:p>
          <a:p>
            <a:pPr algn="l">
              <a:buClrTx/>
              <a:buSzTx/>
            </a:pPr>
            <a:r>
              <a:rPr lang="zh-CN" altLang="en-US" sz="2000">
                <a:latin typeface="Calibri" panose="020F0502020204030204" charset="0"/>
                <a:cs typeface="+mn-ea"/>
                <a:sym typeface="+mn-ea"/>
              </a:rPr>
              <a:t>                   </a:t>
            </a:r>
            <a:r>
              <a:rPr lang="en-US" altLang="zh-CN" sz="2000">
                <a:latin typeface="Calibri" panose="020F0502020204030204" charset="0"/>
                <a:cs typeface="+mn-ea"/>
                <a:sym typeface="+mn-ea"/>
              </a:rPr>
              <a:t>        </a:t>
            </a:r>
            <a:r>
              <a:rPr lang="zh-CN" altLang="en-US" sz="2000">
                <a:latin typeface="Calibri" panose="020F0502020204030204" charset="0"/>
                <a:cs typeface="+mn-ea"/>
                <a:sym typeface="+mn-ea"/>
              </a:rPr>
              <a:t> ⑥ 改变测量时间，可以发现因弛豫时间而产生的系统误差</a:t>
            </a:r>
            <a:endParaRPr lang="zh-CN" altLang="en-US"/>
          </a:p>
          <a:p>
            <a:r>
              <a:rPr lang="en-US" altLang="zh-CN"/>
              <a:t>                        </a:t>
            </a:r>
          </a:p>
        </p:txBody>
      </p:sp>
      <p:sp>
        <p:nvSpPr>
          <p:cNvPr id="5"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6" name="文本框 5"/>
          <p:cNvSpPr txBox="1"/>
          <p:nvPr/>
        </p:nvSpPr>
        <p:spPr>
          <a:xfrm>
            <a:off x="611505" y="5876925"/>
            <a:ext cx="8140700" cy="829945"/>
          </a:xfrm>
          <a:prstGeom prst="rect">
            <a:avLst/>
          </a:prstGeom>
          <a:noFill/>
          <a:ln>
            <a:solidFill>
              <a:srgbClr val="FFC000"/>
            </a:solidFill>
          </a:ln>
        </p:spPr>
        <p:txBody>
          <a:bodyPr wrap="none" rtlCol="0">
            <a:spAutoFit/>
          </a:bodyPr>
          <a:lstStyle/>
          <a:p>
            <a:r>
              <a:rPr lang="zh-CN" altLang="en-US" sz="2400" b="1">
                <a:solidFill>
                  <a:srgbClr val="FF33CC"/>
                </a:solidFill>
              </a:rPr>
              <a:t>检测所有测量要素，发现系统误差，对于在以后的类似测量</a:t>
            </a:r>
          </a:p>
          <a:p>
            <a:r>
              <a:rPr lang="zh-CN" altLang="en-US" sz="2400" b="1">
                <a:solidFill>
                  <a:srgbClr val="FF33CC"/>
                </a:solidFill>
              </a:rPr>
              <a:t>中估计、减弱或消除系统误差十分重要！</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4775" y="1701165"/>
            <a:ext cx="8974455" cy="5240655"/>
          </a:xfrm>
          <a:prstGeom prst="rect">
            <a:avLst/>
          </a:prstGeom>
          <a:noFill/>
        </p:spPr>
        <p:txBody>
          <a:bodyPr wrap="square" rtlCol="0">
            <a:spAutoFit/>
          </a:bodyPr>
          <a:lstStyle/>
          <a:p>
            <a:pPr>
              <a:lnSpc>
                <a:spcPct val="114000"/>
              </a:lnSpc>
              <a:spcAft>
                <a:spcPts val="500"/>
              </a:spcAft>
              <a:buFont typeface="+mj-lt"/>
            </a:pPr>
            <a:r>
              <a:rPr lang="en-US" altLang="zh-CN" sz="1990" b="1" dirty="0">
                <a:solidFill>
                  <a:srgbClr val="3241FE"/>
                </a:solidFill>
                <a:latin typeface="+mj-ea"/>
                <a:ea typeface="+mj-ea"/>
              </a:rPr>
              <a:t>1. </a:t>
            </a:r>
            <a:r>
              <a:rPr lang="zh-CN" altLang="en-US" sz="1990" b="1" dirty="0">
                <a:solidFill>
                  <a:srgbClr val="3241FE"/>
                </a:solidFill>
                <a:latin typeface="+mj-ea"/>
                <a:ea typeface="+mj-ea"/>
              </a:rPr>
              <a:t>找出修正值，对测量结果进行修正：</a:t>
            </a:r>
            <a:r>
              <a:rPr lang="zh-CN" altLang="en-US" sz="1990" b="1" dirty="0">
                <a:latin typeface="Calibri" panose="020F0502020204030204" charset="0"/>
                <a:ea typeface="+mj-ea"/>
              </a:rPr>
              <a:t>①零点误差；②用标准或准确度高的仪器对仪器进行校准，根据校准曲线进行修正；③根据理论规律求出修正值</a:t>
            </a:r>
            <a:endParaRPr lang="zh-CN" altLang="en-US" sz="1990" b="1" dirty="0">
              <a:latin typeface="+mj-ea"/>
              <a:ea typeface="+mj-ea"/>
            </a:endParaRPr>
          </a:p>
          <a:p>
            <a:pPr>
              <a:lnSpc>
                <a:spcPct val="114000"/>
              </a:lnSpc>
              <a:spcAft>
                <a:spcPts val="500"/>
              </a:spcAft>
              <a:buFont typeface="+mj-lt"/>
            </a:pPr>
            <a:r>
              <a:rPr lang="en-US" altLang="zh-CN" sz="1990" b="1" dirty="0">
                <a:solidFill>
                  <a:srgbClr val="3241FE"/>
                </a:solidFill>
                <a:latin typeface="+mj-ea"/>
                <a:ea typeface="+mj-ea"/>
              </a:rPr>
              <a:t>2. </a:t>
            </a:r>
            <a:r>
              <a:rPr lang="zh-CN" altLang="en-US" sz="1990" b="1" dirty="0">
                <a:solidFill>
                  <a:srgbClr val="3241FE"/>
                </a:solidFill>
                <a:latin typeface="+mj-ea"/>
                <a:ea typeface="+mj-ea"/>
              </a:rPr>
              <a:t>消除系统误差产生的根源：</a:t>
            </a:r>
            <a:endParaRPr lang="zh-CN" altLang="en-US" sz="1990" b="1" dirty="0">
              <a:latin typeface="+mj-ea"/>
              <a:ea typeface="+mj-ea"/>
            </a:endParaRPr>
          </a:p>
          <a:p>
            <a:pPr>
              <a:lnSpc>
                <a:spcPct val="114000"/>
              </a:lnSpc>
              <a:spcAft>
                <a:spcPts val="500"/>
              </a:spcAft>
              <a:buFont typeface="+mj-lt"/>
            </a:pPr>
            <a:r>
              <a:rPr lang="zh-CN" altLang="en-US" sz="1990" b="1" dirty="0">
                <a:latin typeface="Calibri" panose="020F0502020204030204" charset="0"/>
                <a:ea typeface="+mj-ea"/>
              </a:rPr>
              <a:t>①确保仪器装置满足规定的使用条件；</a:t>
            </a:r>
          </a:p>
          <a:p>
            <a:pPr>
              <a:lnSpc>
                <a:spcPct val="114000"/>
              </a:lnSpc>
              <a:spcAft>
                <a:spcPts val="500"/>
              </a:spcAft>
              <a:buFont typeface="+mj-lt"/>
            </a:pPr>
            <a:r>
              <a:rPr lang="zh-CN" altLang="en-US" sz="1990" b="1" dirty="0">
                <a:latin typeface="Calibri" panose="020F0502020204030204" charset="0"/>
                <a:ea typeface="+mj-ea"/>
              </a:rPr>
              <a:t>②采用符合实验实际的理论公式；</a:t>
            </a:r>
          </a:p>
          <a:p>
            <a:pPr>
              <a:lnSpc>
                <a:spcPct val="114000"/>
              </a:lnSpc>
              <a:spcAft>
                <a:spcPts val="500"/>
              </a:spcAft>
              <a:buFont typeface="+mj-lt"/>
            </a:pPr>
            <a:r>
              <a:rPr lang="zh-CN" altLang="en-US" sz="1990" b="1" dirty="0">
                <a:latin typeface="Calibri" panose="020F0502020204030204" charset="0"/>
                <a:ea typeface="+mj-ea"/>
              </a:rPr>
              <a:t>③采用适当的测量方法：</a:t>
            </a:r>
            <a:endParaRPr lang="zh-CN" altLang="en-US" sz="1990" b="1" dirty="0">
              <a:latin typeface="+mj-ea"/>
              <a:ea typeface="+mj-ea"/>
            </a:endParaRPr>
          </a:p>
          <a:p>
            <a:pPr>
              <a:lnSpc>
                <a:spcPct val="114000"/>
              </a:lnSpc>
              <a:spcAft>
                <a:spcPts val="500"/>
              </a:spcAft>
              <a:buFont typeface="+mj-lt"/>
            </a:pPr>
            <a:r>
              <a:rPr lang="en-US" altLang="zh-CN" sz="1990" b="1" dirty="0">
                <a:latin typeface="+mj-ea"/>
                <a:ea typeface="+mj-ea"/>
              </a:rPr>
              <a:t>i.</a:t>
            </a:r>
            <a:r>
              <a:rPr lang="zh-CN" altLang="en-US" sz="1990" b="1" dirty="0">
                <a:latin typeface="+mj-ea"/>
                <a:ea typeface="+mj-ea"/>
              </a:rPr>
              <a:t>用标准量替代法</a:t>
            </a:r>
            <a:r>
              <a:rPr lang="zh-CN" altLang="en-US" sz="1990" dirty="0">
                <a:latin typeface="+mj-ea"/>
                <a:ea typeface="+mj-ea"/>
              </a:rPr>
              <a:t>：</a:t>
            </a:r>
            <a:r>
              <a:rPr lang="zh-CN" altLang="en-US" sz="1705" dirty="0">
                <a:latin typeface="+mj-ea"/>
                <a:ea typeface="+mj-ea"/>
              </a:rPr>
              <a:t>在测量装置上对未知量进行测量后，立即用一个标准量代替未知量再做测量，在相同测量条件下对标准量和未知量作比较。如电桥测电阻，用标准电阻</a:t>
            </a:r>
            <a:r>
              <a:rPr lang="en-US" altLang="zh-CN" sz="1705" dirty="0">
                <a:latin typeface="+mj-ea"/>
                <a:ea typeface="+mj-ea"/>
              </a:rPr>
              <a:t>Rs</a:t>
            </a:r>
            <a:r>
              <a:rPr lang="zh-CN" altLang="en-US" sz="1705" dirty="0">
                <a:latin typeface="+mj-ea"/>
                <a:ea typeface="+mj-ea"/>
              </a:rPr>
              <a:t>替代</a:t>
            </a:r>
            <a:r>
              <a:rPr lang="en-US" altLang="zh-CN" sz="1705" dirty="0">
                <a:latin typeface="+mj-ea"/>
                <a:ea typeface="+mj-ea"/>
              </a:rPr>
              <a:t>R</a:t>
            </a:r>
            <a:r>
              <a:rPr lang="en-US" altLang="zh-CN" sz="1705" baseline="-25000" dirty="0">
                <a:latin typeface="+mj-ea"/>
                <a:ea typeface="+mj-ea"/>
              </a:rPr>
              <a:t>X</a:t>
            </a:r>
            <a:r>
              <a:rPr lang="en-US" altLang="zh-CN" sz="1705" dirty="0">
                <a:latin typeface="+mj-ea"/>
                <a:ea typeface="+mj-ea"/>
              </a:rPr>
              <a:t>.</a:t>
            </a:r>
          </a:p>
          <a:p>
            <a:pPr>
              <a:lnSpc>
                <a:spcPct val="114000"/>
              </a:lnSpc>
              <a:spcAft>
                <a:spcPts val="500"/>
              </a:spcAft>
              <a:buFont typeface="+mj-lt"/>
            </a:pPr>
            <a:r>
              <a:rPr lang="en-US" altLang="zh-CN" sz="1990" b="1" dirty="0">
                <a:latin typeface="+mj-ea"/>
                <a:ea typeface="+mj-ea"/>
              </a:rPr>
              <a:t>ii.</a:t>
            </a:r>
            <a:r>
              <a:rPr lang="zh-CN" altLang="en-US" sz="1990" b="1" dirty="0">
                <a:latin typeface="+mj-ea"/>
                <a:ea typeface="+mj-ea"/>
              </a:rPr>
              <a:t>抵偿法</a:t>
            </a:r>
            <a:r>
              <a:rPr lang="zh-CN" altLang="en-US" sz="1985" dirty="0">
                <a:latin typeface="+mj-ea"/>
                <a:ea typeface="+mj-ea"/>
                <a:sym typeface="+mn-ea"/>
              </a:rPr>
              <a:t>：</a:t>
            </a:r>
            <a:r>
              <a:rPr lang="zh-CN" altLang="en-US" sz="1705" dirty="0">
                <a:latin typeface="+mj-ea"/>
                <a:ea typeface="+mj-ea"/>
                <a:cs typeface="+mn-ea"/>
                <a:sym typeface="+mn-ea"/>
              </a:rPr>
              <a:t>量热实验中，选择系统的初、末温度分布在环境温度两侧，若实验过程中系统与外界净交换的热量为零，则因散热引起的系统误差可消除。</a:t>
            </a:r>
            <a:endParaRPr lang="zh-CN" altLang="en-US" sz="1985" dirty="0">
              <a:latin typeface="+mj-ea"/>
              <a:ea typeface="+mj-ea"/>
              <a:sym typeface="+mn-ea"/>
            </a:endParaRPr>
          </a:p>
          <a:p>
            <a:pPr algn="l">
              <a:lnSpc>
                <a:spcPct val="114000"/>
              </a:lnSpc>
              <a:spcAft>
                <a:spcPts val="500"/>
              </a:spcAft>
              <a:buClrTx/>
              <a:buSzTx/>
              <a:buFont typeface="+mj-lt"/>
            </a:pPr>
            <a:r>
              <a:rPr lang="en-US" altLang="zh-CN" sz="1990" b="1" dirty="0">
                <a:latin typeface="+mj-ea"/>
                <a:ea typeface="+mj-ea"/>
              </a:rPr>
              <a:t>iii.</a:t>
            </a:r>
            <a:r>
              <a:rPr lang="zh-CN" altLang="en-US" sz="1985" b="1" dirty="0">
                <a:latin typeface="+mj-ea"/>
                <a:ea typeface="+mj-ea"/>
                <a:sym typeface="+mn-ea"/>
              </a:rPr>
              <a:t>交换法（对称测量法）</a:t>
            </a:r>
            <a:r>
              <a:rPr lang="zh-CN" altLang="en-US" sz="1985" dirty="0">
                <a:latin typeface="+mj-ea"/>
                <a:ea typeface="+mj-ea"/>
                <a:sym typeface="+mn-ea"/>
              </a:rPr>
              <a:t>：</a:t>
            </a:r>
            <a:r>
              <a:rPr lang="zh-CN" altLang="en-US" sz="1705" dirty="0">
                <a:latin typeface="+mj-ea"/>
                <a:ea typeface="+mj-ea"/>
                <a:cs typeface="+mn-ea"/>
                <a:sym typeface="+mn-ea"/>
              </a:rPr>
              <a:t>在一次测量中把某些测量条件交换一下以减小系统的恒定系统误差。如天平左右不等臂误差、杨氏模量加减砝码、分光度盘相隔180</a:t>
            </a:r>
            <a:r>
              <a:rPr lang="zh-CN" altLang="en-US" sz="1705" baseline="30000" dirty="0">
                <a:latin typeface="+mj-ea"/>
                <a:ea typeface="+mj-ea"/>
                <a:cs typeface="+mn-ea"/>
                <a:sym typeface="+mn-ea"/>
              </a:rPr>
              <a:t>￮</a:t>
            </a:r>
            <a:r>
              <a:rPr lang="zh-CN" altLang="en-US" sz="1705" dirty="0">
                <a:latin typeface="+mj-ea"/>
                <a:ea typeface="+mj-ea"/>
                <a:cs typeface="+mn-ea"/>
                <a:sym typeface="+mn-ea"/>
              </a:rPr>
              <a:t>两处读数取平均。</a:t>
            </a:r>
          </a:p>
          <a:p>
            <a:pPr algn="l">
              <a:lnSpc>
                <a:spcPct val="114000"/>
              </a:lnSpc>
              <a:spcAft>
                <a:spcPts val="500"/>
              </a:spcAft>
              <a:buClrTx/>
              <a:buSzTx/>
              <a:buFont typeface="+mj-lt"/>
            </a:pPr>
            <a:r>
              <a:rPr lang="en-US" altLang="zh-CN" sz="1705" dirty="0">
                <a:latin typeface="+mj-ea"/>
                <a:ea typeface="+mj-ea"/>
                <a:cs typeface="+mn-ea"/>
              </a:rPr>
              <a:t>……</a:t>
            </a:r>
          </a:p>
        </p:txBody>
      </p:sp>
      <p:sp>
        <p:nvSpPr>
          <p:cNvPr id="33" name="矩形 32"/>
          <p:cNvSpPr/>
          <p:nvPr/>
        </p:nvSpPr>
        <p:spPr>
          <a:xfrm>
            <a:off x="221276" y="1176074"/>
            <a:ext cx="408103" cy="3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4" name="矩形 33"/>
          <p:cNvSpPr/>
          <p:nvPr/>
        </p:nvSpPr>
        <p:spPr>
          <a:xfrm>
            <a:off x="117350" y="857532"/>
            <a:ext cx="382642" cy="596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5" name="矩形 4"/>
          <p:cNvSpPr/>
          <p:nvPr/>
        </p:nvSpPr>
        <p:spPr>
          <a:xfrm>
            <a:off x="688675" y="1204719"/>
            <a:ext cx="3855720" cy="460375"/>
          </a:xfrm>
          <a:prstGeom prst="rect">
            <a:avLst/>
          </a:prstGeom>
        </p:spPr>
        <p:txBody>
          <a:bodyPr wrap="none">
            <a:spAutoFit/>
          </a:bodyPr>
          <a:lstStyle/>
          <a:p>
            <a:r>
              <a:rPr lang="zh-CN" altLang="en-US" sz="2400" b="1" dirty="0">
                <a:solidFill>
                  <a:srgbClr val="FF0000"/>
                </a:solidFill>
                <a:latin typeface="+mn-ea"/>
                <a:ea typeface="+mn-ea"/>
              </a:rPr>
              <a:t>减小系统误差的常用方法：</a:t>
            </a:r>
          </a:p>
        </p:txBody>
      </p:sp>
      <p:sp>
        <p:nvSpPr>
          <p:cNvPr id="4"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6" name="文本框 5"/>
          <p:cNvSpPr txBox="1"/>
          <p:nvPr/>
        </p:nvSpPr>
        <p:spPr>
          <a:xfrm>
            <a:off x="5939155" y="5445760"/>
            <a:ext cx="3048000" cy="398780"/>
          </a:xfrm>
          <a:prstGeom prst="rect">
            <a:avLst/>
          </a:prstGeom>
          <a:noFill/>
        </p:spPr>
        <p:txBody>
          <a:bodyPr wrap="square" rtlCol="0">
            <a:spAutoFit/>
          </a:bodyPr>
          <a:lstStyle/>
          <a:p>
            <a:r>
              <a:rPr lang="zh-CN" altLang="en-US" sz="2000" b="1">
                <a:solidFill>
                  <a:srgbClr val="FF0000"/>
                </a:solidFill>
              </a:rPr>
              <a:t>电热当量</a:t>
            </a:r>
          </a:p>
        </p:txBody>
      </p:sp>
      <p:sp>
        <p:nvSpPr>
          <p:cNvPr id="8" name="文本框 7"/>
          <p:cNvSpPr txBox="1"/>
          <p:nvPr/>
        </p:nvSpPr>
        <p:spPr>
          <a:xfrm>
            <a:off x="827405" y="6453505"/>
            <a:ext cx="3048000" cy="398780"/>
          </a:xfrm>
          <a:prstGeom prst="rect">
            <a:avLst/>
          </a:prstGeom>
          <a:noFill/>
        </p:spPr>
        <p:txBody>
          <a:bodyPr wrap="square" rtlCol="0">
            <a:spAutoFit/>
          </a:bodyPr>
          <a:lstStyle/>
          <a:p>
            <a:r>
              <a:rPr lang="zh-CN" altLang="en-US" sz="2000" b="1">
                <a:solidFill>
                  <a:srgbClr val="FF0000"/>
                </a:solidFill>
              </a:rPr>
              <a:t>霍尔效应、杨氏模量</a:t>
            </a:r>
          </a:p>
        </p:txBody>
      </p:sp>
      <p:sp>
        <p:nvSpPr>
          <p:cNvPr id="9" name="文本框 8"/>
          <p:cNvSpPr txBox="1"/>
          <p:nvPr/>
        </p:nvSpPr>
        <p:spPr>
          <a:xfrm>
            <a:off x="499745" y="4756150"/>
            <a:ext cx="3048000" cy="398780"/>
          </a:xfrm>
          <a:prstGeom prst="rect">
            <a:avLst/>
          </a:prstGeom>
          <a:noFill/>
        </p:spPr>
        <p:txBody>
          <a:bodyPr wrap="square" rtlCol="0">
            <a:spAutoFit/>
          </a:bodyPr>
          <a:lstStyle/>
          <a:p>
            <a:r>
              <a:rPr lang="zh-CN" altLang="en-US" sz="2000" b="1">
                <a:solidFill>
                  <a:srgbClr val="FF0000"/>
                </a:solidFill>
              </a:rPr>
              <a:t>惠斯登电桥</a:t>
            </a:r>
          </a:p>
        </p:txBody>
      </p:sp>
      <p:grpSp>
        <p:nvGrpSpPr>
          <p:cNvPr id="18" name="组合 17"/>
          <p:cNvGrpSpPr/>
          <p:nvPr/>
        </p:nvGrpSpPr>
        <p:grpSpPr>
          <a:xfrm>
            <a:off x="2061210" y="4388485"/>
            <a:ext cx="7087870" cy="2463800"/>
            <a:chOff x="3004" y="6874"/>
            <a:chExt cx="11162" cy="3880"/>
          </a:xfrm>
        </p:grpSpPr>
        <p:grpSp>
          <p:nvGrpSpPr>
            <p:cNvPr id="2" name="组合 1"/>
            <p:cNvGrpSpPr/>
            <p:nvPr/>
          </p:nvGrpSpPr>
          <p:grpSpPr>
            <a:xfrm>
              <a:off x="3004" y="6874"/>
              <a:ext cx="11163" cy="3880"/>
              <a:chOff x="2777" y="6873"/>
              <a:chExt cx="11163" cy="3880"/>
            </a:xfrm>
          </p:grpSpPr>
          <p:pic>
            <p:nvPicPr>
              <p:cNvPr id="100" name="图片 99"/>
              <p:cNvPicPr/>
              <p:nvPr/>
            </p:nvPicPr>
            <p:blipFill>
              <a:blip r:embed="rId4"/>
              <a:srcRect t="11298" b="18097"/>
              <a:stretch>
                <a:fillRect/>
              </a:stretch>
            </p:blipFill>
            <p:spPr>
              <a:xfrm>
                <a:off x="2777" y="6874"/>
                <a:ext cx="6789" cy="3879"/>
              </a:xfrm>
              <a:prstGeom prst="rect">
                <a:avLst/>
              </a:prstGeom>
              <a:noFill/>
              <a:ln w="9525">
                <a:noFill/>
              </a:ln>
            </p:spPr>
          </p:pic>
          <p:pic>
            <p:nvPicPr>
              <p:cNvPr id="13" name="图片 47"/>
              <p:cNvPicPr>
                <a:picLocks noChangeAspect="1"/>
              </p:cNvPicPr>
              <p:nvPr>
                <p:custDataLst>
                  <p:tags r:id="rId1"/>
                </p:custDataLst>
              </p:nvPr>
            </p:nvPicPr>
            <p:blipFill>
              <a:blip r:embed="rId5"/>
              <a:stretch>
                <a:fillRect/>
              </a:stretch>
            </p:blipFill>
            <p:spPr>
              <a:xfrm>
                <a:off x="9566" y="6873"/>
                <a:ext cx="4375" cy="3880"/>
              </a:xfrm>
              <a:prstGeom prst="rect">
                <a:avLst/>
              </a:prstGeom>
            </p:spPr>
          </p:pic>
        </p:grpSp>
        <p:sp>
          <p:nvSpPr>
            <p:cNvPr id="7" name="椭圆 6"/>
            <p:cNvSpPr/>
            <p:nvPr/>
          </p:nvSpPr>
          <p:spPr>
            <a:xfrm rot="19800000">
              <a:off x="5091" y="8800"/>
              <a:ext cx="1020" cy="454"/>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8960000">
              <a:off x="6111" y="9822"/>
              <a:ext cx="1020" cy="454"/>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爆炸形 2 9"/>
          <p:cNvSpPr/>
          <p:nvPr/>
        </p:nvSpPr>
        <p:spPr>
          <a:xfrm>
            <a:off x="4787900" y="2348235"/>
            <a:ext cx="4375868" cy="1829344"/>
          </a:xfrm>
          <a:prstGeom prst="irregularSeal2">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649050" y="2850842"/>
            <a:ext cx="2653568" cy="953135"/>
          </a:xfrm>
          <a:prstGeom prst="rect">
            <a:avLst/>
          </a:prstGeom>
          <a:noFill/>
        </p:spPr>
        <p:txBody>
          <a:bodyPr wrap="square" rtlCol="0">
            <a:spAutoFit/>
          </a:bodyPr>
          <a:lstStyle/>
          <a:p>
            <a:r>
              <a:rPr lang="en-US" altLang="zh-CN" sz="2800" dirty="0">
                <a:solidFill>
                  <a:schemeClr val="bg1"/>
                </a:solidFill>
              </a:rPr>
              <a:t>           </a:t>
            </a:r>
            <a:r>
              <a:rPr lang="zh-CN" altLang="en-US" sz="2800" dirty="0">
                <a:solidFill>
                  <a:schemeClr val="bg1"/>
                </a:solidFill>
              </a:rPr>
              <a:t>消除</a:t>
            </a:r>
          </a:p>
          <a:p>
            <a:r>
              <a:rPr lang="en-US" altLang="zh-CN" sz="2800" dirty="0">
                <a:solidFill>
                  <a:schemeClr val="bg1"/>
                </a:solidFill>
              </a:rPr>
              <a:t>OR </a:t>
            </a:r>
            <a:r>
              <a:rPr lang="zh-CN" altLang="en-US" sz="2800" dirty="0">
                <a:solidFill>
                  <a:schemeClr val="bg1"/>
                </a:solidFill>
              </a:rPr>
              <a:t>修正</a:t>
            </a:r>
          </a:p>
        </p:txBody>
      </p:sp>
    </p:spTree>
  </p:cSld>
  <p:clrMapOvr>
    <a:masterClrMapping/>
  </p:clrMapOvr>
  <p:transition>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500" fill="hold">
                                          <p:stCondLst>
                                            <p:cond delay="0"/>
                                          </p:stCondLst>
                                        </p:cTn>
                                        <p:tgtEl>
                                          <p:spTgt spid="10"/>
                                        </p:tgtEl>
                                        <p:attrNameLst>
                                          <p:attrName>style.visibility</p:attrName>
                                        </p:attrNameLst>
                                      </p:cBhvr>
                                      <p:to>
                                        <p:strVal val="visible"/>
                                      </p:to>
                                    </p:set>
                                    <p:animEffect transition="in" filter="wheel(1)">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787900" y="2204725"/>
            <a:ext cx="4375868" cy="1829344"/>
            <a:chOff x="5295026" y="3068960"/>
            <a:chExt cx="4375868" cy="1829344"/>
          </a:xfrm>
        </p:grpSpPr>
        <p:sp>
          <p:nvSpPr>
            <p:cNvPr id="4" name="爆炸形 2 3"/>
            <p:cNvSpPr/>
            <p:nvPr/>
          </p:nvSpPr>
          <p:spPr>
            <a:xfrm>
              <a:off x="5295026" y="3068960"/>
              <a:ext cx="4375868" cy="1829344"/>
            </a:xfrm>
            <a:prstGeom prst="irregularSeal2">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156176" y="3571567"/>
              <a:ext cx="2653568" cy="954107"/>
            </a:xfrm>
            <a:prstGeom prst="rect">
              <a:avLst/>
            </a:prstGeom>
            <a:noFill/>
          </p:spPr>
          <p:txBody>
            <a:bodyPr wrap="square" rtlCol="0">
              <a:spAutoFit/>
            </a:bodyPr>
            <a:lstStyle/>
            <a:p>
              <a:r>
                <a:rPr lang="zh-CN" altLang="en-US" sz="2800" dirty="0">
                  <a:solidFill>
                    <a:schemeClr val="bg1"/>
                  </a:solidFill>
                </a:rPr>
                <a:t>通过多次测量</a:t>
              </a:r>
              <a:endParaRPr lang="en-US" altLang="zh-CN" sz="2800" dirty="0">
                <a:solidFill>
                  <a:schemeClr val="bg1"/>
                </a:solidFill>
              </a:endParaRPr>
            </a:p>
            <a:p>
              <a:r>
                <a:rPr lang="zh-CN" altLang="en-US" sz="2800" dirty="0">
                  <a:solidFill>
                    <a:schemeClr val="bg1"/>
                  </a:solidFill>
                </a:rPr>
                <a:t>减小随机误差</a:t>
              </a:r>
            </a:p>
          </p:txBody>
        </p:sp>
      </p:grpSp>
      <p:sp>
        <p:nvSpPr>
          <p:cNvPr id="5"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2" name="TextBox 1"/>
          <p:cNvSpPr txBox="1"/>
          <p:nvPr/>
        </p:nvSpPr>
        <p:spPr>
          <a:xfrm>
            <a:off x="44450" y="1052830"/>
            <a:ext cx="9242425" cy="3784600"/>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b="1" dirty="0">
                <a:solidFill>
                  <a:srgbClr val="FF0000"/>
                </a:solidFill>
              </a:rPr>
              <a:t>随机误差：</a:t>
            </a:r>
            <a:r>
              <a:rPr lang="zh-CN" altLang="en-US" sz="2400" b="1" dirty="0"/>
              <a:t>相同条件下多次测量同一量时，误差</a:t>
            </a:r>
            <a:r>
              <a:rPr lang="zh-CN" altLang="en-US" sz="2400" b="1" dirty="0">
                <a:solidFill>
                  <a:srgbClr val="FF00FF"/>
                </a:solidFill>
              </a:rPr>
              <a:t>时大时小，</a:t>
            </a:r>
          </a:p>
          <a:p>
            <a:pPr>
              <a:lnSpc>
                <a:spcPct val="150000"/>
              </a:lnSpc>
              <a:buFont typeface="Wingdings" panose="05000000000000000000" pitchFamily="2" charset="2"/>
            </a:pPr>
            <a:r>
              <a:rPr lang="en-US" altLang="zh-CN" sz="2400" b="1" dirty="0">
                <a:solidFill>
                  <a:srgbClr val="FF00FF"/>
                </a:solidFill>
              </a:rPr>
              <a:t>      </a:t>
            </a:r>
            <a:r>
              <a:rPr lang="zh-CN" altLang="en-US" sz="2400" b="1" dirty="0">
                <a:solidFill>
                  <a:srgbClr val="FF00FF"/>
                </a:solidFill>
              </a:rPr>
              <a:t>时正时负</a:t>
            </a:r>
            <a:r>
              <a:rPr lang="zh-CN" altLang="en-US" sz="2400" b="1" dirty="0"/>
              <a:t>，无规则地涨落，但对</a:t>
            </a:r>
            <a:r>
              <a:rPr lang="zh-CN" altLang="en-US" sz="2400" b="1" dirty="0">
                <a:solidFill>
                  <a:srgbClr val="FF00FF"/>
                </a:solidFill>
              </a:rPr>
              <a:t>大量数据</a:t>
            </a:r>
            <a:r>
              <a:rPr lang="zh-CN" altLang="en-US" sz="2400" b="1" dirty="0"/>
              <a:t>而言，</a:t>
            </a:r>
            <a:r>
              <a:rPr lang="zh-CN" altLang="en-US" sz="2400" b="1" dirty="0">
                <a:solidFill>
                  <a:schemeClr val="tx1"/>
                </a:solidFill>
              </a:rPr>
              <a:t>其分布</a:t>
            </a:r>
            <a:r>
              <a:rPr lang="zh-CN" altLang="en-US" sz="2400" b="1" dirty="0">
                <a:solidFill>
                  <a:srgbClr val="FF00FF"/>
                </a:solidFill>
              </a:rPr>
              <a:t>遵循</a:t>
            </a:r>
            <a:endParaRPr lang="en-US" altLang="zh-CN" sz="2400" b="1" dirty="0">
              <a:solidFill>
                <a:srgbClr val="FF00FF"/>
              </a:solidFill>
            </a:endParaRPr>
          </a:p>
          <a:p>
            <a:pPr>
              <a:lnSpc>
                <a:spcPct val="150000"/>
              </a:lnSpc>
            </a:pPr>
            <a:r>
              <a:rPr lang="en-US" altLang="zh-CN" sz="2400" b="1" dirty="0">
                <a:solidFill>
                  <a:srgbClr val="FF00FF"/>
                </a:solidFill>
              </a:rPr>
              <a:t>      </a:t>
            </a:r>
            <a:r>
              <a:rPr lang="zh-CN" altLang="en-US" sz="2400" b="1" dirty="0">
                <a:solidFill>
                  <a:srgbClr val="FF00FF"/>
                </a:solidFill>
              </a:rPr>
              <a:t>统计规律。</a:t>
            </a:r>
            <a:endParaRPr lang="en-US" altLang="zh-CN" sz="2400" b="1" dirty="0">
              <a:solidFill>
                <a:srgbClr val="FF00FF"/>
              </a:solidFill>
            </a:endParaRPr>
          </a:p>
          <a:p>
            <a:pPr>
              <a:lnSpc>
                <a:spcPct val="150000"/>
              </a:lnSpc>
            </a:pPr>
            <a:r>
              <a:rPr lang="en-US" altLang="zh-CN" sz="2400" b="1" dirty="0">
                <a:solidFill>
                  <a:srgbClr val="FF0000"/>
                </a:solidFill>
              </a:rPr>
              <a:t> </a:t>
            </a:r>
            <a:r>
              <a:rPr lang="en-US" altLang="zh-CN" sz="2000" b="1" dirty="0">
                <a:solidFill>
                  <a:srgbClr val="000000"/>
                </a:solidFill>
              </a:rPr>
              <a:t>1</a:t>
            </a:r>
            <a:r>
              <a:rPr lang="zh-CN" altLang="en-US" sz="2000" b="1" dirty="0">
                <a:solidFill>
                  <a:srgbClr val="000000"/>
                </a:solidFill>
              </a:rPr>
              <a:t>）测量仪器工作状态的随机变化</a:t>
            </a:r>
            <a:endParaRPr lang="en-US" altLang="zh-CN" sz="2000" b="1" dirty="0">
              <a:solidFill>
                <a:srgbClr val="000000"/>
              </a:solidFill>
            </a:endParaRPr>
          </a:p>
          <a:p>
            <a:pPr>
              <a:lnSpc>
                <a:spcPct val="150000"/>
              </a:lnSpc>
            </a:pPr>
            <a:r>
              <a:rPr lang="en-US" altLang="zh-CN" sz="2000" b="1" dirty="0">
                <a:solidFill>
                  <a:srgbClr val="000000"/>
                </a:solidFill>
              </a:rPr>
              <a:t> 2</a:t>
            </a:r>
            <a:r>
              <a:rPr lang="zh-CN" altLang="en-US" sz="2000" b="1" dirty="0">
                <a:solidFill>
                  <a:srgbClr val="000000"/>
                </a:solidFill>
              </a:rPr>
              <a:t>）待测物理量本身的随机变化</a:t>
            </a:r>
            <a:endParaRPr lang="en-US" altLang="zh-CN" sz="2000" b="1" dirty="0">
              <a:solidFill>
                <a:srgbClr val="000000"/>
              </a:solidFill>
            </a:endParaRPr>
          </a:p>
          <a:p>
            <a:pPr>
              <a:lnSpc>
                <a:spcPct val="150000"/>
              </a:lnSpc>
            </a:pPr>
            <a:r>
              <a:rPr lang="en-US" altLang="zh-CN" sz="2000" b="1" dirty="0">
                <a:solidFill>
                  <a:srgbClr val="000000"/>
                </a:solidFill>
              </a:rPr>
              <a:t> 3</a:t>
            </a:r>
            <a:r>
              <a:rPr lang="zh-CN" altLang="en-US" sz="2000" b="1" dirty="0">
                <a:solidFill>
                  <a:srgbClr val="000000"/>
                </a:solidFill>
              </a:rPr>
              <a:t>）环境条件（如温度、湿度、气压、气流......）的微小波动</a:t>
            </a:r>
          </a:p>
          <a:p>
            <a:pPr>
              <a:lnSpc>
                <a:spcPct val="150000"/>
              </a:lnSpc>
            </a:pPr>
            <a:r>
              <a:rPr lang="en-US" altLang="zh-CN" sz="2000" b="1" dirty="0">
                <a:solidFill>
                  <a:srgbClr val="000000"/>
                </a:solidFill>
              </a:rPr>
              <a:t> 4</a:t>
            </a:r>
            <a:r>
              <a:rPr lang="zh-CN" altLang="en-US" sz="2000" b="1" dirty="0">
                <a:solidFill>
                  <a:srgbClr val="000000"/>
                </a:solidFill>
              </a:rPr>
              <a:t>）观测者分辨能力及读数上的随机变化</a:t>
            </a:r>
          </a:p>
        </p:txBody>
      </p:sp>
      <p:sp>
        <p:nvSpPr>
          <p:cNvPr id="10" name="AutoShape 4"/>
          <p:cNvSpPr/>
          <p:nvPr/>
        </p:nvSpPr>
        <p:spPr>
          <a:xfrm>
            <a:off x="107950" y="4797152"/>
            <a:ext cx="8747125" cy="1033145"/>
          </a:xfrm>
          <a:prstGeom prst="flowChartAlternateProcess">
            <a:avLst/>
          </a:prstGeom>
          <a:noFill/>
          <a:ln w="25400">
            <a:solidFill>
              <a:srgbClr val="FFC000"/>
            </a:solidFill>
          </a:ln>
        </p:spPr>
        <p:txBody>
          <a:bodyPr wrap="none" anchor="ctr"/>
          <a:lstStyle/>
          <a:p>
            <a:pPr algn="dist">
              <a:lnSpc>
                <a:spcPct val="150000"/>
              </a:lnSpc>
              <a:buFont typeface="Wingdings" panose="05000000000000000000" pitchFamily="2" charset="2"/>
            </a:pPr>
            <a:r>
              <a:rPr lang="zh-CN" altLang="en-US" sz="2000" b="1" dirty="0">
                <a:solidFill>
                  <a:srgbClr val="FF33CC"/>
                </a:solidFill>
                <a:latin typeface="Arial" panose="020B0604020202020204" pitchFamily="34" charset="0"/>
              </a:rPr>
              <a:t>算术平均值比单个测量值的随机误差小；</a:t>
            </a:r>
            <a:r>
              <a:rPr lang="zh-CN" altLang="zh-CN" sz="2000" b="1" dirty="0">
                <a:solidFill>
                  <a:srgbClr val="FF33CC"/>
                </a:solidFill>
                <a:latin typeface="Arial" panose="020B0604020202020204" pitchFamily="34" charset="0"/>
              </a:rPr>
              <a:t> </a:t>
            </a:r>
            <a:r>
              <a:rPr lang="zh-CN" altLang="en-US" sz="2000" b="1" dirty="0">
                <a:solidFill>
                  <a:srgbClr val="FF33CC"/>
                </a:solidFill>
              </a:rPr>
              <a:t>任何一次测量中，系统误差和随机</a:t>
            </a:r>
          </a:p>
          <a:p>
            <a:pPr algn="dist">
              <a:lnSpc>
                <a:spcPct val="150000"/>
              </a:lnSpc>
              <a:buFont typeface="Wingdings" panose="05000000000000000000" pitchFamily="2" charset="2"/>
            </a:pPr>
            <a:r>
              <a:rPr lang="zh-CN" altLang="en-US" sz="2000" b="1" dirty="0">
                <a:solidFill>
                  <a:srgbClr val="FF33CC"/>
                </a:solidFill>
              </a:rPr>
              <a:t>误差同时存在；误差在一定条件下可以相互转换</a:t>
            </a:r>
          </a:p>
        </p:txBody>
      </p:sp>
      <p:sp>
        <p:nvSpPr>
          <p:cNvPr id="7" name="文本框 6"/>
          <p:cNvSpPr txBox="1"/>
          <p:nvPr/>
        </p:nvSpPr>
        <p:spPr>
          <a:xfrm>
            <a:off x="-317" y="5662295"/>
            <a:ext cx="8855075" cy="1291590"/>
          </a:xfrm>
          <a:prstGeom prst="rect">
            <a:avLst/>
          </a:prstGeom>
          <a:noFill/>
        </p:spPr>
        <p:txBody>
          <a:bodyPr wrap="none" rtlCol="0" anchor="t">
            <a:spAutoFit/>
          </a:bodyPr>
          <a:lstStyle/>
          <a:p>
            <a:pPr marL="457200" indent="-457200" algn="dist">
              <a:lnSpc>
                <a:spcPct val="150000"/>
              </a:lnSpc>
              <a:buClrTx/>
              <a:buSzTx/>
              <a:buFont typeface="Wingdings" panose="05000000000000000000" charset="0"/>
              <a:buChar char="p"/>
            </a:pPr>
            <a:r>
              <a:rPr lang="zh-CN" altLang="en-US" sz="2800" b="1" dirty="0">
                <a:solidFill>
                  <a:srgbClr val="FF0000"/>
                </a:solidFill>
                <a:cs typeface="+mn-ea"/>
                <a:sym typeface="+mn-ea"/>
              </a:rPr>
              <a:t>粗大误差：</a:t>
            </a:r>
            <a:r>
              <a:rPr lang="zh-CN" altLang="en-US" sz="2400" b="1" dirty="0">
                <a:cs typeface="+mn-ea"/>
                <a:sym typeface="+mn-ea"/>
              </a:rPr>
              <a:t>因操作不当、仪器故障、设计错误或读数错误造</a:t>
            </a:r>
          </a:p>
          <a:p>
            <a:pPr algn="dist">
              <a:lnSpc>
                <a:spcPct val="150000"/>
              </a:lnSpc>
              <a:buClrTx/>
              <a:buSzTx/>
              <a:buFont typeface="Wingdings" panose="05000000000000000000" charset="0"/>
            </a:pPr>
            <a:r>
              <a:rPr lang="en-US" altLang="zh-CN" sz="2400" b="1" dirty="0">
                <a:cs typeface="+mn-ea"/>
                <a:sym typeface="+mn-ea"/>
              </a:rPr>
              <a:t>     </a:t>
            </a:r>
            <a:r>
              <a:rPr lang="zh-CN" altLang="en-US" sz="2400" b="1" dirty="0">
                <a:cs typeface="+mn-ea"/>
                <a:sym typeface="+mn-ea"/>
              </a:rPr>
              <a:t>成的测量错误，应剔除！</a:t>
            </a:r>
            <a:endParaRPr lang="zh-CN" altLang="en-US" sz="2400" b="1" dirty="0">
              <a:cs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pic>
        <p:nvPicPr>
          <p:cNvPr id="6" name="图片 5" descr="图片1"/>
          <p:cNvPicPr>
            <a:picLocks noChangeAspect="1"/>
          </p:cNvPicPr>
          <p:nvPr/>
        </p:nvPicPr>
        <p:blipFill>
          <a:blip r:embed="rId3"/>
          <a:stretch>
            <a:fillRect/>
          </a:stretch>
        </p:blipFill>
        <p:spPr>
          <a:xfrm>
            <a:off x="250190" y="2488565"/>
            <a:ext cx="6153150" cy="3798570"/>
          </a:xfrm>
          <a:prstGeom prst="rect">
            <a:avLst/>
          </a:prstGeom>
        </p:spPr>
      </p:pic>
      <p:graphicFrame>
        <p:nvGraphicFramePr>
          <p:cNvPr id="12" name="对象 11">
            <a:hlinkClick r:id="" action="ppaction://ole?verb=0"/>
          </p:cNvPr>
          <p:cNvGraphicFramePr>
            <a:graphicFrameLocks noChangeAspect="1"/>
          </p:cNvGraphicFramePr>
          <p:nvPr/>
        </p:nvGraphicFramePr>
        <p:xfrm>
          <a:off x="6614160" y="5358130"/>
          <a:ext cx="2393950" cy="958215"/>
        </p:xfrm>
        <a:graphic>
          <a:graphicData uri="http://schemas.openxmlformats.org/presentationml/2006/ole">
            <mc:AlternateContent xmlns:mc="http://schemas.openxmlformats.org/markup-compatibility/2006">
              <mc:Choice xmlns:v="urn:schemas-microsoft-com:vml" Requires="v">
                <p:oleObj spid="_x0000_s76652" name="Equation" r:id="rId4" imgW="1219200" imgH="482600" progId="Equation.DSMT4">
                  <p:embed/>
                </p:oleObj>
              </mc:Choice>
              <mc:Fallback>
                <p:oleObj name="Equation" r:id="rId4" imgW="1219200" imgH="482600" progId="Equation.DSMT4">
                  <p:embed/>
                  <p:pic>
                    <p:nvPicPr>
                      <p:cNvPr id="0" name="对象 2">
                        <a:hlinkClick r:id="" action="ppaction://ole?verb=0"/>
                      </p:cNvPr>
                      <p:cNvPicPr/>
                      <p:nvPr/>
                    </p:nvPicPr>
                    <p:blipFill>
                      <a:blip r:embed="rId5"/>
                      <a:stretch>
                        <a:fillRect/>
                      </a:stretch>
                    </p:blipFill>
                    <p:spPr>
                      <a:xfrm>
                        <a:off x="6614160" y="5358130"/>
                        <a:ext cx="2393950" cy="958215"/>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6585903" y="4792980"/>
          <a:ext cx="1384300" cy="501015"/>
        </p:xfrm>
        <a:graphic>
          <a:graphicData uri="http://schemas.openxmlformats.org/presentationml/2006/ole">
            <mc:AlternateContent xmlns:mc="http://schemas.openxmlformats.org/markup-compatibility/2006">
              <mc:Choice xmlns:v="urn:schemas-microsoft-com:vml" Requires="v">
                <p:oleObj spid="_x0000_s76653" name="Equation" r:id="rId6" imgW="673100" imgH="228600" progId="Equation.DSMT4">
                  <p:embed/>
                </p:oleObj>
              </mc:Choice>
              <mc:Fallback>
                <p:oleObj name="Equation" r:id="rId6" imgW="673100" imgH="228600" progId="Equation.DSMT4">
                  <p:embed/>
                  <p:pic>
                    <p:nvPicPr>
                      <p:cNvPr id="0" name="对象 2">
                        <a:hlinkClick r:id="" action="ppaction://ole?verb=0"/>
                      </p:cNvPr>
                      <p:cNvPicPr/>
                      <p:nvPr/>
                    </p:nvPicPr>
                    <p:blipFill>
                      <a:blip r:embed="rId7"/>
                      <a:stretch>
                        <a:fillRect/>
                      </a:stretch>
                    </p:blipFill>
                    <p:spPr>
                      <a:xfrm>
                        <a:off x="6585903" y="4792980"/>
                        <a:ext cx="1384300" cy="501015"/>
                      </a:xfrm>
                      <a:prstGeom prst="rect">
                        <a:avLst/>
                      </a:prstGeom>
                    </p:spPr>
                  </p:pic>
                </p:oleObj>
              </mc:Fallback>
            </mc:AlternateContent>
          </a:graphicData>
        </a:graphic>
      </p:graphicFrame>
      <p:sp>
        <p:nvSpPr>
          <p:cNvPr id="9" name="文本框 8"/>
          <p:cNvSpPr txBox="1"/>
          <p:nvPr/>
        </p:nvSpPr>
        <p:spPr>
          <a:xfrm>
            <a:off x="6165215" y="6165215"/>
            <a:ext cx="3122295" cy="737235"/>
          </a:xfrm>
          <a:prstGeom prst="rect">
            <a:avLst/>
          </a:prstGeom>
          <a:noFill/>
        </p:spPr>
        <p:txBody>
          <a:bodyPr wrap="square" rtlCol="0" anchor="t">
            <a:spAutoFit/>
          </a:bodyPr>
          <a:lstStyle/>
          <a:p>
            <a:pPr>
              <a:lnSpc>
                <a:spcPct val="150000"/>
              </a:lnSpc>
              <a:buFont typeface="Arial" panose="020B0604020202020204" pitchFamily="34" charset="0"/>
            </a:pPr>
            <a:r>
              <a:rPr lang="zh-CN" altLang="en-US" sz="1400" b="1" dirty="0">
                <a:solidFill>
                  <a:schemeClr val="tx1"/>
                </a:solidFill>
                <a:latin typeface="+mn-lt"/>
                <a:ea typeface="+mn-ea"/>
                <a:cs typeface="+mn-ea"/>
                <a:sym typeface="+mn-lt"/>
              </a:rPr>
              <a:t>（</a:t>
            </a:r>
            <a:r>
              <a:rPr lang="en-US" altLang="zh-CN" sz="1400" b="1" dirty="0">
                <a:solidFill>
                  <a:schemeClr val="tx1"/>
                </a:solidFill>
                <a:latin typeface="+mn-lt"/>
                <a:ea typeface="+mn-ea"/>
                <a:cs typeface="+mn-ea"/>
                <a:sym typeface="+mn-lt"/>
              </a:rPr>
              <a:t>x</a:t>
            </a:r>
            <a:r>
              <a:rPr lang="en-US" altLang="zh-CN" sz="1400" b="1" baseline="-25000" dirty="0">
                <a:solidFill>
                  <a:schemeClr val="tx1"/>
                </a:solidFill>
                <a:uFillTx/>
                <a:latin typeface="+mn-lt"/>
                <a:ea typeface="+mn-ea"/>
                <a:cs typeface="+mn-ea"/>
                <a:sym typeface="+mn-lt"/>
              </a:rPr>
              <a:t>0</a:t>
            </a:r>
            <a:r>
              <a:rPr lang="zh-CN" altLang="en-US" sz="1400" b="1" dirty="0">
                <a:solidFill>
                  <a:schemeClr val="tx1"/>
                </a:solidFill>
                <a:uFillTx/>
                <a:latin typeface="+mn-lt"/>
                <a:ea typeface="+mn-ea"/>
                <a:cs typeface="+mn-ea"/>
                <a:sym typeface="+mn-lt"/>
              </a:rPr>
              <a:t>代表真值；考虑误差偏离真值方向时，可以取消公式中绝对值符号）</a:t>
            </a:r>
          </a:p>
        </p:txBody>
      </p:sp>
      <p:sp>
        <p:nvSpPr>
          <p:cNvPr id="4" name="文本框 3"/>
          <p:cNvSpPr txBox="1"/>
          <p:nvPr/>
        </p:nvSpPr>
        <p:spPr>
          <a:xfrm>
            <a:off x="35496" y="1126490"/>
            <a:ext cx="5229225" cy="583565"/>
          </a:xfrm>
          <a:prstGeom prst="rect">
            <a:avLst/>
          </a:prstGeom>
          <a:noFill/>
        </p:spPr>
        <p:txBody>
          <a:bodyPr wrap="square" rtlCol="0" anchor="t">
            <a:spAutoFit/>
          </a:bodyPr>
          <a:lstStyle/>
          <a:p>
            <a:r>
              <a:rPr lang="zh-CN" altLang="en-US" sz="3200" b="1" dirty="0">
                <a:solidFill>
                  <a:srgbClr val="00B0F0"/>
                </a:solidFill>
                <a:latin typeface="黑体" panose="02010609060101010101" pitchFamily="2" charset="-122"/>
                <a:ea typeface="黑体" panose="02010609060101010101" pitchFamily="2" charset="-122"/>
                <a:sym typeface="+mn-ea"/>
              </a:rPr>
              <a:t>一、物理测量的基本概念</a:t>
            </a:r>
          </a:p>
        </p:txBody>
      </p:sp>
      <p:sp>
        <p:nvSpPr>
          <p:cNvPr id="2" name="Rectangle 2"/>
          <p:cNvSpPr>
            <a:spLocks noGrp="1"/>
          </p:cNvSpPr>
          <p:nvPr/>
        </p:nvSpPr>
        <p:spPr>
          <a:xfrm>
            <a:off x="-108520" y="1700808"/>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9pPr>
          </a:lstStyle>
          <a:p>
            <a:pPr marL="609600" indent="-609600"/>
            <a:r>
              <a:rPr lang="en-US" altLang="zh-CN" sz="2800" b="1" dirty="0"/>
              <a:t>   </a:t>
            </a:r>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6.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误差的分类</a:t>
            </a:r>
          </a:p>
        </p:txBody>
      </p:sp>
      <p:sp>
        <p:nvSpPr>
          <p:cNvPr id="3" name="文本框 2"/>
          <p:cNvSpPr txBox="1"/>
          <p:nvPr/>
        </p:nvSpPr>
        <p:spPr>
          <a:xfrm>
            <a:off x="6585903" y="2097981"/>
            <a:ext cx="2421919" cy="1569660"/>
          </a:xfrm>
          <a:prstGeom prst="rect">
            <a:avLst/>
          </a:prstGeom>
          <a:noFill/>
          <a:ln w="25400">
            <a:solidFill>
              <a:srgbClr val="FFC000"/>
            </a:solidFill>
          </a:ln>
        </p:spPr>
        <p:txBody>
          <a:bodyPr wrap="square" rtlCol="0">
            <a:spAutoFit/>
          </a:bodyPr>
          <a:lstStyle/>
          <a:p>
            <a:r>
              <a:rPr lang="zh-CN" altLang="en-US" sz="2400" dirty="0">
                <a:solidFill>
                  <a:srgbClr val="FF33CC"/>
                </a:solidFill>
              </a:rPr>
              <a:t>任何一次测量中，</a:t>
            </a:r>
            <a:endParaRPr lang="en-US" altLang="zh-CN" sz="2400" dirty="0">
              <a:solidFill>
                <a:srgbClr val="FF33CC"/>
              </a:solidFill>
            </a:endParaRPr>
          </a:p>
          <a:p>
            <a:r>
              <a:rPr lang="zh-CN" altLang="en-US" sz="2400" dirty="0">
                <a:solidFill>
                  <a:srgbClr val="FF33CC"/>
                </a:solidFill>
              </a:rPr>
              <a:t>一般系统误差和</a:t>
            </a:r>
            <a:endParaRPr lang="en-US" altLang="zh-CN" sz="2400" dirty="0">
              <a:solidFill>
                <a:srgbClr val="FF33CC"/>
              </a:solidFill>
            </a:endParaRPr>
          </a:p>
          <a:p>
            <a:r>
              <a:rPr lang="zh-CN" altLang="en-US" sz="2400" dirty="0">
                <a:solidFill>
                  <a:srgbClr val="FF33CC"/>
                </a:solidFill>
              </a:rPr>
              <a:t>随机误差是同时</a:t>
            </a:r>
            <a:endParaRPr lang="en-US" altLang="zh-CN" sz="2400" dirty="0">
              <a:solidFill>
                <a:srgbClr val="FF33CC"/>
              </a:solidFill>
            </a:endParaRPr>
          </a:p>
          <a:p>
            <a:r>
              <a:rPr lang="zh-CN" altLang="en-US" sz="2400" dirty="0">
                <a:solidFill>
                  <a:srgbClr val="FF33CC"/>
                </a:solidFill>
              </a:rPr>
              <a:t>存在的！</a:t>
            </a:r>
          </a:p>
        </p:txBody>
      </p:sp>
      <p:sp>
        <p:nvSpPr>
          <p:cNvPr id="8" name="文本框 7"/>
          <p:cNvSpPr txBox="1"/>
          <p:nvPr/>
        </p:nvSpPr>
        <p:spPr>
          <a:xfrm>
            <a:off x="4476750" y="6057265"/>
            <a:ext cx="2016760" cy="460375"/>
          </a:xfrm>
          <a:prstGeom prst="rect">
            <a:avLst/>
          </a:prstGeom>
          <a:noFill/>
        </p:spPr>
        <p:txBody>
          <a:bodyPr wrap="none" rtlCol="0">
            <a:spAutoFit/>
          </a:bodyPr>
          <a:lstStyle/>
          <a:p>
            <a:r>
              <a:rPr lang="zh-CN" altLang="en-US" sz="2400">
                <a:solidFill>
                  <a:srgbClr val="FF0000"/>
                </a:solidFill>
              </a:rPr>
              <a:t>（</a:t>
            </a:r>
            <a:r>
              <a:rPr lang="zh-CN" altLang="en-US" sz="2400" b="1">
                <a:solidFill>
                  <a:srgbClr val="FF0000"/>
                </a:solidFill>
              </a:rPr>
              <a:t>定值误差</a:t>
            </a:r>
            <a:r>
              <a:rPr lang="zh-CN" altLang="en-US" sz="2400">
                <a:solidFill>
                  <a:srgbClr val="FF0000"/>
                </a:solidFill>
              </a:rPr>
              <a: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p:cNvSpPr>
            <a:spLocks noChangeAspect="1"/>
          </p:cNvSpPr>
          <p:nvPr/>
        </p:nvSpPr>
        <p:spPr>
          <a:xfrm>
            <a:off x="828427" y="4941888"/>
            <a:ext cx="684212" cy="666750"/>
          </a:xfrm>
          <a:prstGeom prst="roundRect">
            <a:avLst>
              <a:gd name="adj" fmla="val 16670"/>
            </a:avLst>
          </a:pr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任意多边形 4"/>
          <p:cNvSpPr/>
          <p:nvPr/>
        </p:nvSpPr>
        <p:spPr>
          <a:xfrm>
            <a:off x="1679327" y="1340768"/>
            <a:ext cx="7013575" cy="1224136"/>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rgbClr val="FFC000"/>
            </a:solidFill>
          </a:ln>
          <a:effectLst>
            <a:outerShdw blurRad="50800" dist="50800" dir="5400000" algn="ctr" rotWithShape="0">
              <a:srgbClr val="FFC000"/>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4845" tIns="364845" rIns="364845" bIns="364845" spcCol="1270" anchor="ctr"/>
          <a:lstStyle/>
          <a:p>
            <a:pPr marL="0" marR="0" lvl="0" indent="0" algn="ctr" defTabSz="186690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4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9" name="圆角矩形 8"/>
          <p:cNvSpPr>
            <a:spLocks noChangeAspect="1"/>
          </p:cNvSpPr>
          <p:nvPr/>
        </p:nvSpPr>
        <p:spPr>
          <a:xfrm>
            <a:off x="828427" y="1557338"/>
            <a:ext cx="684212" cy="666750"/>
          </a:xfrm>
          <a:prstGeom prst="roundRect">
            <a:avLst>
              <a:gd name="adj" fmla="val 16670"/>
            </a:avLst>
          </a:pr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圆角矩形 10"/>
          <p:cNvSpPr>
            <a:spLocks noChangeAspect="1"/>
          </p:cNvSpPr>
          <p:nvPr/>
        </p:nvSpPr>
        <p:spPr>
          <a:xfrm>
            <a:off x="828427" y="3136900"/>
            <a:ext cx="684212" cy="666750"/>
          </a:xfrm>
          <a:prstGeom prst="roundRect">
            <a:avLst>
              <a:gd name="adj" fmla="val 16670"/>
            </a:avLst>
          </a:prstGeom>
          <a:solidFill>
            <a:srgbClr val="0070C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751" name="Freeform 10"/>
          <p:cNvSpPr>
            <a:spLocks noChangeAspect="1" noEditPoints="1" noChangeArrowheads="1"/>
          </p:cNvSpPr>
          <p:nvPr/>
        </p:nvSpPr>
        <p:spPr bwMode="auto">
          <a:xfrm>
            <a:off x="953839" y="3219450"/>
            <a:ext cx="431800" cy="441325"/>
          </a:xfrm>
          <a:custGeom>
            <a:avLst/>
            <a:gdLst>
              <a:gd name="T0" fmla="*/ 88 w 109"/>
              <a:gd name="T1" fmla="*/ 75 h 112"/>
              <a:gd name="T2" fmla="*/ 63 w 109"/>
              <a:gd name="T3" fmla="*/ 84 h 112"/>
              <a:gd name="T4" fmla="*/ 74 w 109"/>
              <a:gd name="T5" fmla="*/ 71 h 112"/>
              <a:gd name="T6" fmla="*/ 76 w 109"/>
              <a:gd name="T7" fmla="*/ 21 h 112"/>
              <a:gd name="T8" fmla="*/ 62 w 109"/>
              <a:gd name="T9" fmla="*/ 72 h 112"/>
              <a:gd name="T10" fmla="*/ 68 w 109"/>
              <a:gd name="T11" fmla="*/ 13 h 112"/>
              <a:gd name="T12" fmla="*/ 62 w 109"/>
              <a:gd name="T13" fmla="*/ 22 h 112"/>
              <a:gd name="T14" fmla="*/ 62 w 109"/>
              <a:gd name="T15" fmla="*/ 33 h 112"/>
              <a:gd name="T16" fmla="*/ 53 w 109"/>
              <a:gd name="T17" fmla="*/ 27 h 112"/>
              <a:gd name="T18" fmla="*/ 6 w 109"/>
              <a:gd name="T19" fmla="*/ 28 h 112"/>
              <a:gd name="T20" fmla="*/ 4 w 109"/>
              <a:gd name="T21" fmla="*/ 31 h 112"/>
              <a:gd name="T22" fmla="*/ 0 w 109"/>
              <a:gd name="T23" fmla="*/ 42 h 112"/>
              <a:gd name="T24" fmla="*/ 5 w 109"/>
              <a:gd name="T25" fmla="*/ 109 h 112"/>
              <a:gd name="T26" fmla="*/ 44 w 109"/>
              <a:gd name="T27" fmla="*/ 112 h 112"/>
              <a:gd name="T28" fmla="*/ 68 w 109"/>
              <a:gd name="T29" fmla="*/ 109 h 112"/>
              <a:gd name="T30" fmla="*/ 109 w 109"/>
              <a:gd name="T31" fmla="*/ 104 h 112"/>
              <a:gd name="T32" fmla="*/ 105 w 109"/>
              <a:gd name="T33" fmla="*/ 37 h 112"/>
              <a:gd name="T34" fmla="*/ 103 w 109"/>
              <a:gd name="T35" fmla="*/ 28 h 112"/>
              <a:gd name="T36" fmla="*/ 96 w 109"/>
              <a:gd name="T37" fmla="*/ 15 h 112"/>
              <a:gd name="T38" fmla="*/ 96 w 109"/>
              <a:gd name="T39" fmla="*/ 15 h 112"/>
              <a:gd name="T40" fmla="*/ 76 w 109"/>
              <a:gd name="T41" fmla="*/ 13 h 112"/>
              <a:gd name="T42" fmla="*/ 76 w 109"/>
              <a:gd name="T43" fmla="*/ 5 h 112"/>
              <a:gd name="T44" fmla="*/ 70 w 109"/>
              <a:gd name="T45" fmla="*/ 1 h 112"/>
              <a:gd name="T46" fmla="*/ 53 w 109"/>
              <a:gd name="T47" fmla="*/ 27 h 112"/>
              <a:gd name="T48" fmla="*/ 48 w 109"/>
              <a:gd name="T49" fmla="*/ 106 h 112"/>
              <a:gd name="T50" fmla="*/ 51 w 109"/>
              <a:gd name="T51" fmla="*/ 98 h 112"/>
              <a:gd name="T52" fmla="*/ 61 w 109"/>
              <a:gd name="T53" fmla="*/ 98 h 112"/>
              <a:gd name="T54" fmla="*/ 64 w 109"/>
              <a:gd name="T55" fmla="*/ 105 h 112"/>
              <a:gd name="T56" fmla="*/ 59 w 109"/>
              <a:gd name="T57" fmla="*/ 101 h 112"/>
              <a:gd name="T58" fmla="*/ 53 w 109"/>
              <a:gd name="T59" fmla="*/ 101 h 112"/>
              <a:gd name="T60" fmla="*/ 45 w 109"/>
              <a:gd name="T61" fmla="*/ 69 h 112"/>
              <a:gd name="T62" fmla="*/ 17 w 109"/>
              <a:gd name="T63" fmla="*/ 69 h 112"/>
              <a:gd name="T64" fmla="*/ 15 w 109"/>
              <a:gd name="T65" fmla="*/ 65 h 112"/>
              <a:gd name="T66" fmla="*/ 46 w 109"/>
              <a:gd name="T67" fmla="*/ 65 h 112"/>
              <a:gd name="T68" fmla="*/ 45 w 109"/>
              <a:gd name="T69" fmla="*/ 69 h 112"/>
              <a:gd name="T70" fmla="*/ 31 w 109"/>
              <a:gd name="T71" fmla="*/ 57 h 112"/>
              <a:gd name="T72" fmla="*/ 14 w 109"/>
              <a:gd name="T73" fmla="*/ 58 h 112"/>
              <a:gd name="T74" fmla="*/ 31 w 109"/>
              <a:gd name="T75" fmla="*/ 53 h 112"/>
              <a:gd name="T76" fmla="*/ 47 w 109"/>
              <a:gd name="T77" fmla="*/ 58 h 112"/>
              <a:gd name="T78" fmla="*/ 45 w 109"/>
              <a:gd name="T79" fmla="*/ 50 h 112"/>
              <a:gd name="T80" fmla="*/ 17 w 109"/>
              <a:gd name="T81" fmla="*/ 50 h 112"/>
              <a:gd name="T82" fmla="*/ 15 w 109"/>
              <a:gd name="T83" fmla="*/ 46 h 112"/>
              <a:gd name="T84" fmla="*/ 46 w 109"/>
              <a:gd name="T85" fmla="*/ 46 h 112"/>
              <a:gd name="T86" fmla="*/ 45 w 109"/>
              <a:gd name="T87" fmla="*/ 50 h 112"/>
              <a:gd name="T88" fmla="*/ 31 w 109"/>
              <a:gd name="T89" fmla="*/ 37 h 112"/>
              <a:gd name="T90" fmla="*/ 14 w 109"/>
              <a:gd name="T91" fmla="*/ 39 h 112"/>
              <a:gd name="T92" fmla="*/ 31 w 109"/>
              <a:gd name="T93" fmla="*/ 34 h 112"/>
              <a:gd name="T94" fmla="*/ 47 w 109"/>
              <a:gd name="T95" fmla="*/ 39 h 112"/>
              <a:gd name="T96" fmla="*/ 96 w 109"/>
              <a:gd name="T97" fmla="*/ 32 h 112"/>
              <a:gd name="T98" fmla="*/ 92 w 109"/>
              <a:gd name="T99" fmla="*/ 83 h 112"/>
              <a:gd name="T100" fmla="*/ 74 w 109"/>
              <a:gd name="T101" fmla="*/ 87 h 112"/>
              <a:gd name="T102" fmla="*/ 78 w 109"/>
              <a:gd name="T103" fmla="*/ 89 h 112"/>
              <a:gd name="T104" fmla="*/ 99 w 109"/>
              <a:gd name="T105" fmla="*/ 33 h 112"/>
              <a:gd name="T106" fmla="*/ 31 w 109"/>
              <a:gd name="T107" fmla="*/ 28 h 112"/>
              <a:gd name="T108" fmla="*/ 51 w 109"/>
              <a:gd name="T109" fmla="*/ 93 h 112"/>
              <a:gd name="T110" fmla="*/ 11 w 109"/>
              <a:gd name="T111" fmla="*/ 93 h 112"/>
              <a:gd name="T112" fmla="*/ 31 w 109"/>
              <a:gd name="T113" fmla="*/ 2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 h="112">
                <a:moveTo>
                  <a:pt x="88" y="20"/>
                </a:moveTo>
                <a:cubicBezTo>
                  <a:pt x="88" y="75"/>
                  <a:pt x="88" y="75"/>
                  <a:pt x="88" y="75"/>
                </a:cubicBezTo>
                <a:cubicBezTo>
                  <a:pt x="81" y="76"/>
                  <a:pt x="75" y="78"/>
                  <a:pt x="70" y="80"/>
                </a:cubicBezTo>
                <a:cubicBezTo>
                  <a:pt x="68" y="81"/>
                  <a:pt x="66" y="82"/>
                  <a:pt x="63" y="84"/>
                </a:cubicBezTo>
                <a:cubicBezTo>
                  <a:pt x="64" y="82"/>
                  <a:pt x="65" y="81"/>
                  <a:pt x="66" y="80"/>
                </a:cubicBezTo>
                <a:cubicBezTo>
                  <a:pt x="68" y="76"/>
                  <a:pt x="71" y="74"/>
                  <a:pt x="74" y="71"/>
                </a:cubicBezTo>
                <a:cubicBezTo>
                  <a:pt x="75" y="71"/>
                  <a:pt x="76" y="70"/>
                  <a:pt x="76" y="68"/>
                </a:cubicBezTo>
                <a:cubicBezTo>
                  <a:pt x="76" y="21"/>
                  <a:pt x="76" y="21"/>
                  <a:pt x="76" y="21"/>
                </a:cubicBezTo>
                <a:cubicBezTo>
                  <a:pt x="80" y="20"/>
                  <a:pt x="84" y="20"/>
                  <a:pt x="88" y="20"/>
                </a:cubicBezTo>
                <a:close/>
                <a:moveTo>
                  <a:pt x="62" y="72"/>
                </a:moveTo>
                <a:cubicBezTo>
                  <a:pt x="64" y="70"/>
                  <a:pt x="66" y="68"/>
                  <a:pt x="68" y="66"/>
                </a:cubicBezTo>
                <a:cubicBezTo>
                  <a:pt x="68" y="13"/>
                  <a:pt x="68" y="13"/>
                  <a:pt x="68" y="13"/>
                </a:cubicBezTo>
                <a:cubicBezTo>
                  <a:pt x="67" y="14"/>
                  <a:pt x="66" y="15"/>
                  <a:pt x="65" y="17"/>
                </a:cubicBezTo>
                <a:cubicBezTo>
                  <a:pt x="64" y="19"/>
                  <a:pt x="63" y="20"/>
                  <a:pt x="62" y="22"/>
                </a:cubicBezTo>
                <a:cubicBezTo>
                  <a:pt x="62" y="32"/>
                  <a:pt x="62" y="32"/>
                  <a:pt x="62" y="32"/>
                </a:cubicBezTo>
                <a:cubicBezTo>
                  <a:pt x="62" y="33"/>
                  <a:pt x="62" y="33"/>
                  <a:pt x="62" y="33"/>
                </a:cubicBezTo>
                <a:cubicBezTo>
                  <a:pt x="62" y="72"/>
                  <a:pt x="62" y="72"/>
                  <a:pt x="62" y="72"/>
                </a:cubicBezTo>
                <a:close/>
                <a:moveTo>
                  <a:pt x="53" y="27"/>
                </a:moveTo>
                <a:cubicBezTo>
                  <a:pt x="45" y="23"/>
                  <a:pt x="38" y="22"/>
                  <a:pt x="31" y="22"/>
                </a:cubicBezTo>
                <a:cubicBezTo>
                  <a:pt x="22" y="22"/>
                  <a:pt x="14" y="24"/>
                  <a:pt x="6" y="28"/>
                </a:cubicBezTo>
                <a:cubicBezTo>
                  <a:pt x="5" y="29"/>
                  <a:pt x="4" y="30"/>
                  <a:pt x="4" y="31"/>
                </a:cubicBezTo>
                <a:cubicBezTo>
                  <a:pt x="4" y="31"/>
                  <a:pt x="4" y="31"/>
                  <a:pt x="4" y="31"/>
                </a:cubicBezTo>
                <a:cubicBezTo>
                  <a:pt x="4" y="37"/>
                  <a:pt x="4" y="37"/>
                  <a:pt x="4" y="37"/>
                </a:cubicBezTo>
                <a:cubicBezTo>
                  <a:pt x="2" y="37"/>
                  <a:pt x="0" y="39"/>
                  <a:pt x="0" y="42"/>
                </a:cubicBezTo>
                <a:cubicBezTo>
                  <a:pt x="0" y="104"/>
                  <a:pt x="0" y="104"/>
                  <a:pt x="0" y="104"/>
                </a:cubicBezTo>
                <a:cubicBezTo>
                  <a:pt x="0" y="106"/>
                  <a:pt x="2" y="109"/>
                  <a:pt x="5" y="109"/>
                </a:cubicBezTo>
                <a:cubicBezTo>
                  <a:pt x="44" y="109"/>
                  <a:pt x="44" y="109"/>
                  <a:pt x="44" y="109"/>
                </a:cubicBezTo>
                <a:cubicBezTo>
                  <a:pt x="44" y="112"/>
                  <a:pt x="44" y="112"/>
                  <a:pt x="44" y="112"/>
                </a:cubicBezTo>
                <a:cubicBezTo>
                  <a:pt x="68" y="112"/>
                  <a:pt x="68" y="112"/>
                  <a:pt x="68" y="112"/>
                </a:cubicBezTo>
                <a:cubicBezTo>
                  <a:pt x="68" y="109"/>
                  <a:pt x="68" y="109"/>
                  <a:pt x="68" y="109"/>
                </a:cubicBezTo>
                <a:cubicBezTo>
                  <a:pt x="104" y="109"/>
                  <a:pt x="104" y="109"/>
                  <a:pt x="104" y="109"/>
                </a:cubicBezTo>
                <a:cubicBezTo>
                  <a:pt x="107" y="109"/>
                  <a:pt x="109" y="106"/>
                  <a:pt x="109" y="104"/>
                </a:cubicBezTo>
                <a:cubicBezTo>
                  <a:pt x="109" y="42"/>
                  <a:pt x="109" y="42"/>
                  <a:pt x="109" y="42"/>
                </a:cubicBezTo>
                <a:cubicBezTo>
                  <a:pt x="109" y="39"/>
                  <a:pt x="107" y="37"/>
                  <a:pt x="105" y="37"/>
                </a:cubicBezTo>
                <a:cubicBezTo>
                  <a:pt x="105" y="31"/>
                  <a:pt x="105" y="31"/>
                  <a:pt x="105" y="31"/>
                </a:cubicBezTo>
                <a:cubicBezTo>
                  <a:pt x="105" y="30"/>
                  <a:pt x="104" y="29"/>
                  <a:pt x="103" y="28"/>
                </a:cubicBezTo>
                <a:cubicBezTo>
                  <a:pt x="101" y="27"/>
                  <a:pt x="98" y="26"/>
                  <a:pt x="96" y="25"/>
                </a:cubicBezTo>
                <a:cubicBezTo>
                  <a:pt x="96" y="15"/>
                  <a:pt x="96" y="15"/>
                  <a:pt x="96" y="15"/>
                </a:cubicBezTo>
                <a:cubicBezTo>
                  <a:pt x="96" y="15"/>
                  <a:pt x="96" y="15"/>
                  <a:pt x="96" y="15"/>
                </a:cubicBezTo>
                <a:cubicBezTo>
                  <a:pt x="96" y="15"/>
                  <a:pt x="96" y="15"/>
                  <a:pt x="96" y="15"/>
                </a:cubicBezTo>
                <a:cubicBezTo>
                  <a:pt x="96" y="13"/>
                  <a:pt x="94" y="11"/>
                  <a:pt x="92" y="11"/>
                </a:cubicBezTo>
                <a:cubicBezTo>
                  <a:pt x="86" y="12"/>
                  <a:pt x="81" y="12"/>
                  <a:pt x="76" y="13"/>
                </a:cubicBezTo>
                <a:cubicBezTo>
                  <a:pt x="76" y="5"/>
                  <a:pt x="76" y="5"/>
                  <a:pt x="76" y="5"/>
                </a:cubicBezTo>
                <a:cubicBezTo>
                  <a:pt x="76" y="5"/>
                  <a:pt x="76" y="5"/>
                  <a:pt x="76" y="5"/>
                </a:cubicBezTo>
                <a:cubicBezTo>
                  <a:pt x="76" y="4"/>
                  <a:pt x="76" y="3"/>
                  <a:pt x="75" y="3"/>
                </a:cubicBezTo>
                <a:cubicBezTo>
                  <a:pt x="74" y="1"/>
                  <a:pt x="72" y="0"/>
                  <a:pt x="70" y="1"/>
                </a:cubicBezTo>
                <a:cubicBezTo>
                  <a:pt x="65" y="4"/>
                  <a:pt x="61" y="8"/>
                  <a:pt x="58" y="13"/>
                </a:cubicBezTo>
                <a:cubicBezTo>
                  <a:pt x="56" y="17"/>
                  <a:pt x="54" y="21"/>
                  <a:pt x="53" y="27"/>
                </a:cubicBezTo>
                <a:close/>
                <a:moveTo>
                  <a:pt x="50" y="105"/>
                </a:moveTo>
                <a:cubicBezTo>
                  <a:pt x="50" y="106"/>
                  <a:pt x="49" y="106"/>
                  <a:pt x="48" y="106"/>
                </a:cubicBezTo>
                <a:cubicBezTo>
                  <a:pt x="47" y="105"/>
                  <a:pt x="46" y="104"/>
                  <a:pt x="47" y="103"/>
                </a:cubicBezTo>
                <a:cubicBezTo>
                  <a:pt x="48" y="100"/>
                  <a:pt x="49" y="99"/>
                  <a:pt x="51" y="98"/>
                </a:cubicBezTo>
                <a:cubicBezTo>
                  <a:pt x="53" y="96"/>
                  <a:pt x="55" y="96"/>
                  <a:pt x="56" y="96"/>
                </a:cubicBezTo>
                <a:cubicBezTo>
                  <a:pt x="58" y="96"/>
                  <a:pt x="60" y="97"/>
                  <a:pt x="61" y="98"/>
                </a:cubicBezTo>
                <a:cubicBezTo>
                  <a:pt x="63" y="99"/>
                  <a:pt x="64" y="101"/>
                  <a:pt x="65" y="103"/>
                </a:cubicBezTo>
                <a:cubicBezTo>
                  <a:pt x="65" y="104"/>
                  <a:pt x="65" y="105"/>
                  <a:pt x="64" y="105"/>
                </a:cubicBezTo>
                <a:cubicBezTo>
                  <a:pt x="63" y="106"/>
                  <a:pt x="61" y="105"/>
                  <a:pt x="61" y="104"/>
                </a:cubicBezTo>
                <a:cubicBezTo>
                  <a:pt x="61" y="103"/>
                  <a:pt x="60" y="102"/>
                  <a:pt x="59" y="101"/>
                </a:cubicBezTo>
                <a:cubicBezTo>
                  <a:pt x="58" y="100"/>
                  <a:pt x="57" y="100"/>
                  <a:pt x="56" y="100"/>
                </a:cubicBezTo>
                <a:cubicBezTo>
                  <a:pt x="55" y="100"/>
                  <a:pt x="54" y="100"/>
                  <a:pt x="53" y="101"/>
                </a:cubicBezTo>
                <a:cubicBezTo>
                  <a:pt x="52" y="101"/>
                  <a:pt x="51" y="103"/>
                  <a:pt x="50" y="105"/>
                </a:cubicBezTo>
                <a:close/>
                <a:moveTo>
                  <a:pt x="45" y="69"/>
                </a:moveTo>
                <a:cubicBezTo>
                  <a:pt x="40" y="67"/>
                  <a:pt x="35" y="67"/>
                  <a:pt x="31" y="67"/>
                </a:cubicBezTo>
                <a:cubicBezTo>
                  <a:pt x="26" y="67"/>
                  <a:pt x="21" y="67"/>
                  <a:pt x="17" y="69"/>
                </a:cubicBezTo>
                <a:cubicBezTo>
                  <a:pt x="16" y="70"/>
                  <a:pt x="15" y="69"/>
                  <a:pt x="14" y="68"/>
                </a:cubicBezTo>
                <a:cubicBezTo>
                  <a:pt x="14" y="67"/>
                  <a:pt x="14" y="66"/>
                  <a:pt x="15" y="65"/>
                </a:cubicBezTo>
                <a:cubicBezTo>
                  <a:pt x="20" y="64"/>
                  <a:pt x="26" y="63"/>
                  <a:pt x="31" y="63"/>
                </a:cubicBezTo>
                <a:cubicBezTo>
                  <a:pt x="36" y="63"/>
                  <a:pt x="41" y="63"/>
                  <a:pt x="46" y="65"/>
                </a:cubicBezTo>
                <a:cubicBezTo>
                  <a:pt x="47" y="66"/>
                  <a:pt x="48" y="67"/>
                  <a:pt x="47" y="68"/>
                </a:cubicBezTo>
                <a:cubicBezTo>
                  <a:pt x="47" y="69"/>
                  <a:pt x="46" y="70"/>
                  <a:pt x="45" y="69"/>
                </a:cubicBezTo>
                <a:close/>
                <a:moveTo>
                  <a:pt x="45" y="59"/>
                </a:moveTo>
                <a:cubicBezTo>
                  <a:pt x="40" y="58"/>
                  <a:pt x="35" y="57"/>
                  <a:pt x="31" y="57"/>
                </a:cubicBezTo>
                <a:cubicBezTo>
                  <a:pt x="26" y="57"/>
                  <a:pt x="21" y="58"/>
                  <a:pt x="17" y="59"/>
                </a:cubicBezTo>
                <a:cubicBezTo>
                  <a:pt x="16" y="60"/>
                  <a:pt x="15" y="59"/>
                  <a:pt x="14" y="58"/>
                </a:cubicBezTo>
                <a:cubicBezTo>
                  <a:pt x="14" y="57"/>
                  <a:pt x="14" y="56"/>
                  <a:pt x="15" y="56"/>
                </a:cubicBezTo>
                <a:cubicBezTo>
                  <a:pt x="20" y="54"/>
                  <a:pt x="26" y="53"/>
                  <a:pt x="31" y="53"/>
                </a:cubicBezTo>
                <a:cubicBezTo>
                  <a:pt x="36" y="53"/>
                  <a:pt x="41" y="54"/>
                  <a:pt x="46" y="56"/>
                </a:cubicBezTo>
                <a:cubicBezTo>
                  <a:pt x="47" y="56"/>
                  <a:pt x="48" y="57"/>
                  <a:pt x="47" y="58"/>
                </a:cubicBezTo>
                <a:cubicBezTo>
                  <a:pt x="47" y="59"/>
                  <a:pt x="46" y="60"/>
                  <a:pt x="45" y="59"/>
                </a:cubicBezTo>
                <a:close/>
                <a:moveTo>
                  <a:pt x="45" y="50"/>
                </a:moveTo>
                <a:cubicBezTo>
                  <a:pt x="40" y="48"/>
                  <a:pt x="35" y="47"/>
                  <a:pt x="31" y="47"/>
                </a:cubicBezTo>
                <a:cubicBezTo>
                  <a:pt x="26" y="47"/>
                  <a:pt x="21" y="48"/>
                  <a:pt x="17" y="50"/>
                </a:cubicBezTo>
                <a:cubicBezTo>
                  <a:pt x="16" y="50"/>
                  <a:pt x="15" y="50"/>
                  <a:pt x="14" y="49"/>
                </a:cubicBezTo>
                <a:cubicBezTo>
                  <a:pt x="14" y="48"/>
                  <a:pt x="14" y="47"/>
                  <a:pt x="15" y="46"/>
                </a:cubicBezTo>
                <a:cubicBezTo>
                  <a:pt x="20" y="44"/>
                  <a:pt x="26" y="43"/>
                  <a:pt x="31" y="43"/>
                </a:cubicBezTo>
                <a:cubicBezTo>
                  <a:pt x="36" y="43"/>
                  <a:pt x="41" y="44"/>
                  <a:pt x="46" y="46"/>
                </a:cubicBezTo>
                <a:cubicBezTo>
                  <a:pt x="47" y="47"/>
                  <a:pt x="48" y="48"/>
                  <a:pt x="47" y="49"/>
                </a:cubicBezTo>
                <a:cubicBezTo>
                  <a:pt x="47" y="50"/>
                  <a:pt x="46" y="50"/>
                  <a:pt x="45" y="50"/>
                </a:cubicBezTo>
                <a:close/>
                <a:moveTo>
                  <a:pt x="45" y="40"/>
                </a:moveTo>
                <a:cubicBezTo>
                  <a:pt x="40" y="38"/>
                  <a:pt x="35" y="37"/>
                  <a:pt x="31" y="37"/>
                </a:cubicBezTo>
                <a:cubicBezTo>
                  <a:pt x="26" y="38"/>
                  <a:pt x="21" y="38"/>
                  <a:pt x="17" y="40"/>
                </a:cubicBezTo>
                <a:cubicBezTo>
                  <a:pt x="16" y="40"/>
                  <a:pt x="15" y="40"/>
                  <a:pt x="14" y="39"/>
                </a:cubicBezTo>
                <a:cubicBezTo>
                  <a:pt x="14" y="38"/>
                  <a:pt x="14" y="37"/>
                  <a:pt x="15" y="36"/>
                </a:cubicBezTo>
                <a:cubicBezTo>
                  <a:pt x="20" y="35"/>
                  <a:pt x="26" y="34"/>
                  <a:pt x="31" y="34"/>
                </a:cubicBezTo>
                <a:cubicBezTo>
                  <a:pt x="36" y="34"/>
                  <a:pt x="41" y="34"/>
                  <a:pt x="46" y="36"/>
                </a:cubicBezTo>
                <a:cubicBezTo>
                  <a:pt x="47" y="37"/>
                  <a:pt x="48" y="38"/>
                  <a:pt x="47" y="39"/>
                </a:cubicBezTo>
                <a:cubicBezTo>
                  <a:pt x="47" y="40"/>
                  <a:pt x="46" y="40"/>
                  <a:pt x="45" y="40"/>
                </a:cubicBezTo>
                <a:close/>
                <a:moveTo>
                  <a:pt x="96" y="32"/>
                </a:moveTo>
                <a:cubicBezTo>
                  <a:pt x="96" y="79"/>
                  <a:pt x="96" y="79"/>
                  <a:pt x="96" y="79"/>
                </a:cubicBezTo>
                <a:cubicBezTo>
                  <a:pt x="96" y="81"/>
                  <a:pt x="94" y="83"/>
                  <a:pt x="92" y="83"/>
                </a:cubicBezTo>
                <a:cubicBezTo>
                  <a:pt x="92" y="83"/>
                  <a:pt x="92" y="83"/>
                  <a:pt x="92" y="83"/>
                </a:cubicBezTo>
                <a:cubicBezTo>
                  <a:pt x="84" y="83"/>
                  <a:pt x="79" y="85"/>
                  <a:pt x="74" y="87"/>
                </a:cubicBezTo>
                <a:cubicBezTo>
                  <a:pt x="72" y="88"/>
                  <a:pt x="70" y="89"/>
                  <a:pt x="68" y="90"/>
                </a:cubicBezTo>
                <a:cubicBezTo>
                  <a:pt x="71" y="89"/>
                  <a:pt x="75" y="89"/>
                  <a:pt x="78" y="89"/>
                </a:cubicBezTo>
                <a:cubicBezTo>
                  <a:pt x="85" y="89"/>
                  <a:pt x="92" y="90"/>
                  <a:pt x="99" y="93"/>
                </a:cubicBezTo>
                <a:cubicBezTo>
                  <a:pt x="99" y="33"/>
                  <a:pt x="99" y="33"/>
                  <a:pt x="99" y="33"/>
                </a:cubicBezTo>
                <a:cubicBezTo>
                  <a:pt x="98" y="33"/>
                  <a:pt x="97" y="32"/>
                  <a:pt x="96" y="32"/>
                </a:cubicBezTo>
                <a:close/>
                <a:moveTo>
                  <a:pt x="31" y="28"/>
                </a:moveTo>
                <a:cubicBezTo>
                  <a:pt x="37" y="28"/>
                  <a:pt x="44" y="30"/>
                  <a:pt x="51" y="33"/>
                </a:cubicBezTo>
                <a:cubicBezTo>
                  <a:pt x="51" y="93"/>
                  <a:pt x="51" y="93"/>
                  <a:pt x="51" y="93"/>
                </a:cubicBezTo>
                <a:cubicBezTo>
                  <a:pt x="44" y="90"/>
                  <a:pt x="37" y="89"/>
                  <a:pt x="31" y="89"/>
                </a:cubicBezTo>
                <a:cubicBezTo>
                  <a:pt x="24" y="89"/>
                  <a:pt x="17" y="90"/>
                  <a:pt x="11" y="93"/>
                </a:cubicBezTo>
                <a:cubicBezTo>
                  <a:pt x="11" y="33"/>
                  <a:pt x="11" y="33"/>
                  <a:pt x="11" y="33"/>
                </a:cubicBezTo>
                <a:cubicBezTo>
                  <a:pt x="17" y="30"/>
                  <a:pt x="24" y="28"/>
                  <a:pt x="31" y="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1752" name="Freeform 9"/>
          <p:cNvSpPr>
            <a:spLocks noChangeAspect="1" noEditPoints="1" noChangeArrowheads="1"/>
          </p:cNvSpPr>
          <p:nvPr/>
        </p:nvSpPr>
        <p:spPr bwMode="auto">
          <a:xfrm>
            <a:off x="964952" y="1704975"/>
            <a:ext cx="431800" cy="401638"/>
          </a:xfrm>
          <a:custGeom>
            <a:avLst/>
            <a:gdLst>
              <a:gd name="T0" fmla="*/ 118 w 126"/>
              <a:gd name="T1" fmla="*/ 0 h 117"/>
              <a:gd name="T2" fmla="*/ 126 w 126"/>
              <a:gd name="T3" fmla="*/ 78 h 117"/>
              <a:gd name="T4" fmla="*/ 113 w 126"/>
              <a:gd name="T5" fmla="*/ 86 h 117"/>
              <a:gd name="T6" fmla="*/ 116 w 126"/>
              <a:gd name="T7" fmla="*/ 77 h 117"/>
              <a:gd name="T8" fmla="*/ 10 w 126"/>
              <a:gd name="T9" fmla="*/ 8 h 117"/>
              <a:gd name="T10" fmla="*/ 48 w 126"/>
              <a:gd name="T11" fmla="*/ 77 h 117"/>
              <a:gd name="T12" fmla="*/ 55 w 126"/>
              <a:gd name="T13" fmla="*/ 86 h 117"/>
              <a:gd name="T14" fmla="*/ 0 w 126"/>
              <a:gd name="T15" fmla="*/ 78 h 117"/>
              <a:gd name="T16" fmla="*/ 8 w 126"/>
              <a:gd name="T17" fmla="*/ 0 h 117"/>
              <a:gd name="T18" fmla="*/ 86 w 126"/>
              <a:gd name="T19" fmla="*/ 48 h 117"/>
              <a:gd name="T20" fmla="*/ 111 w 126"/>
              <a:gd name="T21" fmla="*/ 46 h 117"/>
              <a:gd name="T22" fmla="*/ 86 w 126"/>
              <a:gd name="T23" fmla="*/ 39 h 117"/>
              <a:gd name="T24" fmla="*/ 111 w 126"/>
              <a:gd name="T25" fmla="*/ 41 h 117"/>
              <a:gd name="T26" fmla="*/ 86 w 126"/>
              <a:gd name="T27" fmla="*/ 39 h 117"/>
              <a:gd name="T28" fmla="*/ 99 w 126"/>
              <a:gd name="T29" fmla="*/ 32 h 117"/>
              <a:gd name="T30" fmla="*/ 111 w 126"/>
              <a:gd name="T31" fmla="*/ 30 h 117"/>
              <a:gd name="T32" fmla="*/ 99 w 126"/>
              <a:gd name="T33" fmla="*/ 23 h 117"/>
              <a:gd name="T34" fmla="*/ 111 w 126"/>
              <a:gd name="T35" fmla="*/ 25 h 117"/>
              <a:gd name="T36" fmla="*/ 99 w 126"/>
              <a:gd name="T37" fmla="*/ 23 h 117"/>
              <a:gd name="T38" fmla="*/ 99 w 126"/>
              <a:gd name="T39" fmla="*/ 18 h 117"/>
              <a:gd name="T40" fmla="*/ 111 w 126"/>
              <a:gd name="T41" fmla="*/ 16 h 117"/>
              <a:gd name="T42" fmla="*/ 73 w 126"/>
              <a:gd name="T43" fmla="*/ 16 h 117"/>
              <a:gd name="T44" fmla="*/ 95 w 126"/>
              <a:gd name="T45" fmla="*/ 34 h 117"/>
              <a:gd name="T46" fmla="*/ 73 w 126"/>
              <a:gd name="T47" fmla="*/ 16 h 117"/>
              <a:gd name="T48" fmla="*/ 37 w 126"/>
              <a:gd name="T49" fmla="*/ 57 h 117"/>
              <a:gd name="T50" fmla="*/ 31 w 126"/>
              <a:gd name="T51" fmla="*/ 40 h 117"/>
              <a:gd name="T52" fmla="*/ 17 w 126"/>
              <a:gd name="T53" fmla="*/ 39 h 117"/>
              <a:gd name="T54" fmla="*/ 31 w 126"/>
              <a:gd name="T55" fmla="*/ 34 h 117"/>
              <a:gd name="T56" fmla="*/ 42 w 126"/>
              <a:gd name="T57" fmla="*/ 38 h 117"/>
              <a:gd name="T58" fmla="*/ 43 w 126"/>
              <a:gd name="T59" fmla="*/ 39 h 117"/>
              <a:gd name="T60" fmla="*/ 51 w 126"/>
              <a:gd name="T61" fmla="*/ 42 h 117"/>
              <a:gd name="T62" fmla="*/ 53 w 126"/>
              <a:gd name="T63" fmla="*/ 28 h 117"/>
              <a:gd name="T64" fmla="*/ 58 w 126"/>
              <a:gd name="T65" fmla="*/ 31 h 117"/>
              <a:gd name="T66" fmla="*/ 67 w 126"/>
              <a:gd name="T67" fmla="*/ 22 h 117"/>
              <a:gd name="T68" fmla="*/ 55 w 126"/>
              <a:gd name="T69" fmla="*/ 19 h 117"/>
              <a:gd name="T70" fmla="*/ 50 w 126"/>
              <a:gd name="T71" fmla="*/ 24 h 117"/>
              <a:gd name="T72" fmla="*/ 49 w 126"/>
              <a:gd name="T73" fmla="*/ 26 h 117"/>
              <a:gd name="T74" fmla="*/ 45 w 126"/>
              <a:gd name="T75" fmla="*/ 35 h 117"/>
              <a:gd name="T76" fmla="*/ 41 w 126"/>
              <a:gd name="T77" fmla="*/ 31 h 117"/>
              <a:gd name="T78" fmla="*/ 31 w 126"/>
              <a:gd name="T79" fmla="*/ 29 h 117"/>
              <a:gd name="T80" fmla="*/ 22 w 126"/>
              <a:gd name="T81" fmla="*/ 57 h 117"/>
              <a:gd name="T82" fmla="*/ 28 w 126"/>
              <a:gd name="T83" fmla="*/ 44 h 117"/>
              <a:gd name="T84" fmla="*/ 22 w 126"/>
              <a:gd name="T85" fmla="*/ 57 h 117"/>
              <a:gd name="T86" fmla="*/ 63 w 126"/>
              <a:gd name="T87" fmla="*/ 57 h 117"/>
              <a:gd name="T88" fmla="*/ 57 w 126"/>
              <a:gd name="T89" fmla="*/ 32 h 117"/>
              <a:gd name="T90" fmla="*/ 48 w 126"/>
              <a:gd name="T91" fmla="*/ 57 h 117"/>
              <a:gd name="T92" fmla="*/ 54 w 126"/>
              <a:gd name="T93" fmla="*/ 46 h 117"/>
              <a:gd name="T94" fmla="*/ 48 w 126"/>
              <a:gd name="T95" fmla="*/ 57 h 117"/>
              <a:gd name="T96" fmla="*/ 45 w 126"/>
              <a:gd name="T97" fmla="*/ 57 h 117"/>
              <a:gd name="T98" fmla="*/ 39 w 126"/>
              <a:gd name="T99" fmla="*/ 43 h 117"/>
              <a:gd name="T100" fmla="*/ 82 w 126"/>
              <a:gd name="T101" fmla="*/ 67 h 117"/>
              <a:gd name="T102" fmla="*/ 73 w 126"/>
              <a:gd name="T103" fmla="*/ 41 h 117"/>
              <a:gd name="T104" fmla="*/ 61 w 126"/>
              <a:gd name="T105" fmla="*/ 71 h 117"/>
              <a:gd name="T106" fmla="*/ 66 w 126"/>
              <a:gd name="T107" fmla="*/ 93 h 117"/>
              <a:gd name="T108" fmla="*/ 73 w 126"/>
              <a:gd name="T109" fmla="*/ 117 h 117"/>
              <a:gd name="T110" fmla="*/ 101 w 126"/>
              <a:gd name="T111" fmla="*/ 110 h 117"/>
              <a:gd name="T112" fmla="*/ 98 w 126"/>
              <a:gd name="T113" fmla="*/ 66 h 117"/>
              <a:gd name="T114" fmla="*/ 97 w 126"/>
              <a:gd name="T115" fmla="*/ 61 h 117"/>
              <a:gd name="T116" fmla="*/ 89 w 126"/>
              <a:gd name="T117" fmla="*/ 63 h 117"/>
              <a:gd name="T118" fmla="*/ 83 w 126"/>
              <a:gd name="T119" fmla="*/ 58 h 117"/>
              <a:gd name="T120" fmla="*/ 3 w 126"/>
              <a:gd name="T121" fmla="*/ 31 h 117"/>
              <a:gd name="T122" fmla="*/ 6 w 126"/>
              <a:gd name="T123" fmla="*/ 53 h 117"/>
              <a:gd name="T124" fmla="*/ 3 w 126"/>
              <a:gd name="T125"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17">
                <a:moveTo>
                  <a:pt x="8" y="0"/>
                </a:moveTo>
                <a:cubicBezTo>
                  <a:pt x="118" y="0"/>
                  <a:pt x="118" y="0"/>
                  <a:pt x="118" y="0"/>
                </a:cubicBezTo>
                <a:cubicBezTo>
                  <a:pt x="123" y="0"/>
                  <a:pt x="126" y="4"/>
                  <a:pt x="126" y="8"/>
                </a:cubicBezTo>
                <a:cubicBezTo>
                  <a:pt x="126" y="78"/>
                  <a:pt x="126" y="78"/>
                  <a:pt x="126" y="78"/>
                </a:cubicBezTo>
                <a:cubicBezTo>
                  <a:pt x="126" y="82"/>
                  <a:pt x="123" y="86"/>
                  <a:pt x="118" y="86"/>
                </a:cubicBezTo>
                <a:cubicBezTo>
                  <a:pt x="113" y="86"/>
                  <a:pt x="113" y="86"/>
                  <a:pt x="113" y="86"/>
                </a:cubicBezTo>
                <a:cubicBezTo>
                  <a:pt x="113" y="83"/>
                  <a:pt x="114" y="80"/>
                  <a:pt x="114" y="77"/>
                </a:cubicBezTo>
                <a:cubicBezTo>
                  <a:pt x="116" y="77"/>
                  <a:pt x="116" y="77"/>
                  <a:pt x="116" y="77"/>
                </a:cubicBezTo>
                <a:cubicBezTo>
                  <a:pt x="116" y="8"/>
                  <a:pt x="116" y="8"/>
                  <a:pt x="116" y="8"/>
                </a:cubicBezTo>
                <a:cubicBezTo>
                  <a:pt x="10" y="8"/>
                  <a:pt x="10" y="8"/>
                  <a:pt x="10" y="8"/>
                </a:cubicBezTo>
                <a:cubicBezTo>
                  <a:pt x="10" y="77"/>
                  <a:pt x="10" y="77"/>
                  <a:pt x="10" y="77"/>
                </a:cubicBezTo>
                <a:cubicBezTo>
                  <a:pt x="48" y="77"/>
                  <a:pt x="48" y="77"/>
                  <a:pt x="48" y="77"/>
                </a:cubicBezTo>
                <a:cubicBezTo>
                  <a:pt x="51" y="81"/>
                  <a:pt x="51" y="81"/>
                  <a:pt x="51" y="81"/>
                </a:cubicBezTo>
                <a:cubicBezTo>
                  <a:pt x="52" y="82"/>
                  <a:pt x="54" y="84"/>
                  <a:pt x="55" y="86"/>
                </a:cubicBezTo>
                <a:cubicBezTo>
                  <a:pt x="8" y="86"/>
                  <a:pt x="8" y="86"/>
                  <a:pt x="8" y="86"/>
                </a:cubicBezTo>
                <a:cubicBezTo>
                  <a:pt x="3" y="86"/>
                  <a:pt x="0" y="82"/>
                  <a:pt x="0" y="78"/>
                </a:cubicBezTo>
                <a:cubicBezTo>
                  <a:pt x="0" y="8"/>
                  <a:pt x="0" y="8"/>
                  <a:pt x="0" y="8"/>
                </a:cubicBezTo>
                <a:cubicBezTo>
                  <a:pt x="0" y="4"/>
                  <a:pt x="3" y="0"/>
                  <a:pt x="8" y="0"/>
                </a:cubicBezTo>
                <a:close/>
                <a:moveTo>
                  <a:pt x="86" y="46"/>
                </a:moveTo>
                <a:cubicBezTo>
                  <a:pt x="86" y="48"/>
                  <a:pt x="86" y="48"/>
                  <a:pt x="86" y="48"/>
                </a:cubicBezTo>
                <a:cubicBezTo>
                  <a:pt x="111" y="48"/>
                  <a:pt x="111" y="48"/>
                  <a:pt x="111" y="48"/>
                </a:cubicBezTo>
                <a:cubicBezTo>
                  <a:pt x="111" y="46"/>
                  <a:pt x="111" y="46"/>
                  <a:pt x="111" y="46"/>
                </a:cubicBezTo>
                <a:cubicBezTo>
                  <a:pt x="86" y="46"/>
                  <a:pt x="86" y="46"/>
                  <a:pt x="86" y="46"/>
                </a:cubicBezTo>
                <a:close/>
                <a:moveTo>
                  <a:pt x="86" y="39"/>
                </a:moveTo>
                <a:cubicBezTo>
                  <a:pt x="86" y="41"/>
                  <a:pt x="86" y="41"/>
                  <a:pt x="86" y="41"/>
                </a:cubicBezTo>
                <a:cubicBezTo>
                  <a:pt x="111" y="41"/>
                  <a:pt x="111" y="41"/>
                  <a:pt x="111" y="41"/>
                </a:cubicBezTo>
                <a:cubicBezTo>
                  <a:pt x="111" y="39"/>
                  <a:pt x="111" y="39"/>
                  <a:pt x="111" y="39"/>
                </a:cubicBezTo>
                <a:cubicBezTo>
                  <a:pt x="86" y="39"/>
                  <a:pt x="86" y="39"/>
                  <a:pt x="86" y="39"/>
                </a:cubicBezTo>
                <a:close/>
                <a:moveTo>
                  <a:pt x="99" y="30"/>
                </a:moveTo>
                <a:cubicBezTo>
                  <a:pt x="99" y="32"/>
                  <a:pt x="99" y="32"/>
                  <a:pt x="99" y="32"/>
                </a:cubicBezTo>
                <a:cubicBezTo>
                  <a:pt x="111" y="32"/>
                  <a:pt x="111" y="32"/>
                  <a:pt x="111" y="32"/>
                </a:cubicBezTo>
                <a:cubicBezTo>
                  <a:pt x="111" y="30"/>
                  <a:pt x="111" y="30"/>
                  <a:pt x="111" y="30"/>
                </a:cubicBezTo>
                <a:cubicBezTo>
                  <a:pt x="99" y="30"/>
                  <a:pt x="99" y="30"/>
                  <a:pt x="99" y="30"/>
                </a:cubicBezTo>
                <a:close/>
                <a:moveTo>
                  <a:pt x="99" y="23"/>
                </a:moveTo>
                <a:cubicBezTo>
                  <a:pt x="99" y="25"/>
                  <a:pt x="99" y="25"/>
                  <a:pt x="99" y="25"/>
                </a:cubicBezTo>
                <a:cubicBezTo>
                  <a:pt x="111" y="25"/>
                  <a:pt x="111" y="25"/>
                  <a:pt x="111" y="25"/>
                </a:cubicBezTo>
                <a:cubicBezTo>
                  <a:pt x="111" y="23"/>
                  <a:pt x="111" y="23"/>
                  <a:pt x="111" y="23"/>
                </a:cubicBezTo>
                <a:cubicBezTo>
                  <a:pt x="99" y="23"/>
                  <a:pt x="99" y="23"/>
                  <a:pt x="99" y="23"/>
                </a:cubicBezTo>
                <a:close/>
                <a:moveTo>
                  <a:pt x="99" y="16"/>
                </a:moveTo>
                <a:cubicBezTo>
                  <a:pt x="99" y="18"/>
                  <a:pt x="99" y="18"/>
                  <a:pt x="99" y="18"/>
                </a:cubicBezTo>
                <a:cubicBezTo>
                  <a:pt x="111" y="18"/>
                  <a:pt x="111" y="18"/>
                  <a:pt x="111" y="18"/>
                </a:cubicBezTo>
                <a:cubicBezTo>
                  <a:pt x="111" y="16"/>
                  <a:pt x="111" y="16"/>
                  <a:pt x="111" y="16"/>
                </a:cubicBezTo>
                <a:cubicBezTo>
                  <a:pt x="99" y="16"/>
                  <a:pt x="99" y="16"/>
                  <a:pt x="99" y="16"/>
                </a:cubicBezTo>
                <a:close/>
                <a:moveTo>
                  <a:pt x="73" y="16"/>
                </a:moveTo>
                <a:cubicBezTo>
                  <a:pt x="73" y="34"/>
                  <a:pt x="73" y="34"/>
                  <a:pt x="73" y="34"/>
                </a:cubicBezTo>
                <a:cubicBezTo>
                  <a:pt x="95" y="34"/>
                  <a:pt x="95" y="34"/>
                  <a:pt x="95" y="34"/>
                </a:cubicBezTo>
                <a:cubicBezTo>
                  <a:pt x="95" y="16"/>
                  <a:pt x="95" y="16"/>
                  <a:pt x="95" y="16"/>
                </a:cubicBezTo>
                <a:cubicBezTo>
                  <a:pt x="73" y="16"/>
                  <a:pt x="73" y="16"/>
                  <a:pt x="73" y="16"/>
                </a:cubicBezTo>
                <a:close/>
                <a:moveTo>
                  <a:pt x="31" y="57"/>
                </a:moveTo>
                <a:cubicBezTo>
                  <a:pt x="37" y="57"/>
                  <a:pt x="37" y="57"/>
                  <a:pt x="37" y="57"/>
                </a:cubicBezTo>
                <a:cubicBezTo>
                  <a:pt x="37" y="40"/>
                  <a:pt x="37" y="40"/>
                  <a:pt x="37" y="40"/>
                </a:cubicBezTo>
                <a:cubicBezTo>
                  <a:pt x="31" y="40"/>
                  <a:pt x="31" y="40"/>
                  <a:pt x="31" y="40"/>
                </a:cubicBezTo>
                <a:cubicBezTo>
                  <a:pt x="31" y="57"/>
                  <a:pt x="31" y="57"/>
                  <a:pt x="31" y="57"/>
                </a:cubicBezTo>
                <a:close/>
                <a:moveTo>
                  <a:pt x="17" y="39"/>
                </a:moveTo>
                <a:cubicBezTo>
                  <a:pt x="19" y="43"/>
                  <a:pt x="19" y="43"/>
                  <a:pt x="19" y="43"/>
                </a:cubicBezTo>
                <a:cubicBezTo>
                  <a:pt x="31" y="34"/>
                  <a:pt x="31" y="34"/>
                  <a:pt x="31" y="34"/>
                </a:cubicBezTo>
                <a:cubicBezTo>
                  <a:pt x="38" y="34"/>
                  <a:pt x="38" y="34"/>
                  <a:pt x="38" y="34"/>
                </a:cubicBezTo>
                <a:cubicBezTo>
                  <a:pt x="42" y="38"/>
                  <a:pt x="42" y="38"/>
                  <a:pt x="42" y="38"/>
                </a:cubicBezTo>
                <a:cubicBezTo>
                  <a:pt x="42" y="39"/>
                  <a:pt x="42" y="39"/>
                  <a:pt x="42" y="39"/>
                </a:cubicBezTo>
                <a:cubicBezTo>
                  <a:pt x="43" y="39"/>
                  <a:pt x="43" y="39"/>
                  <a:pt x="43" y="39"/>
                </a:cubicBezTo>
                <a:cubicBezTo>
                  <a:pt x="48" y="41"/>
                  <a:pt x="48" y="41"/>
                  <a:pt x="48" y="41"/>
                </a:cubicBezTo>
                <a:cubicBezTo>
                  <a:pt x="51" y="42"/>
                  <a:pt x="51" y="42"/>
                  <a:pt x="51" y="42"/>
                </a:cubicBezTo>
                <a:cubicBezTo>
                  <a:pt x="51" y="39"/>
                  <a:pt x="51" y="39"/>
                  <a:pt x="51" y="39"/>
                </a:cubicBezTo>
                <a:cubicBezTo>
                  <a:pt x="53" y="28"/>
                  <a:pt x="53" y="28"/>
                  <a:pt x="53" y="28"/>
                </a:cubicBezTo>
                <a:cubicBezTo>
                  <a:pt x="57" y="27"/>
                  <a:pt x="57" y="27"/>
                  <a:pt x="57" y="27"/>
                </a:cubicBezTo>
                <a:cubicBezTo>
                  <a:pt x="58" y="31"/>
                  <a:pt x="58" y="31"/>
                  <a:pt x="58" y="31"/>
                </a:cubicBezTo>
                <a:cubicBezTo>
                  <a:pt x="62" y="26"/>
                  <a:pt x="62" y="26"/>
                  <a:pt x="62" y="26"/>
                </a:cubicBezTo>
                <a:cubicBezTo>
                  <a:pt x="67" y="22"/>
                  <a:pt x="67" y="22"/>
                  <a:pt x="67" y="22"/>
                </a:cubicBezTo>
                <a:cubicBezTo>
                  <a:pt x="61" y="21"/>
                  <a:pt x="61" y="21"/>
                  <a:pt x="61" y="21"/>
                </a:cubicBezTo>
                <a:cubicBezTo>
                  <a:pt x="55" y="19"/>
                  <a:pt x="55" y="19"/>
                  <a:pt x="55" y="19"/>
                </a:cubicBezTo>
                <a:cubicBezTo>
                  <a:pt x="56" y="23"/>
                  <a:pt x="56" y="23"/>
                  <a:pt x="56" y="23"/>
                </a:cubicBezTo>
                <a:cubicBezTo>
                  <a:pt x="50" y="24"/>
                  <a:pt x="50" y="24"/>
                  <a:pt x="50" y="24"/>
                </a:cubicBezTo>
                <a:cubicBezTo>
                  <a:pt x="49" y="25"/>
                  <a:pt x="49" y="25"/>
                  <a:pt x="49" y="25"/>
                </a:cubicBezTo>
                <a:cubicBezTo>
                  <a:pt x="49" y="26"/>
                  <a:pt x="49" y="26"/>
                  <a:pt x="49" y="26"/>
                </a:cubicBezTo>
                <a:cubicBezTo>
                  <a:pt x="47" y="36"/>
                  <a:pt x="47" y="36"/>
                  <a:pt x="47" y="36"/>
                </a:cubicBezTo>
                <a:cubicBezTo>
                  <a:pt x="45" y="35"/>
                  <a:pt x="45" y="35"/>
                  <a:pt x="45" y="35"/>
                </a:cubicBezTo>
                <a:cubicBezTo>
                  <a:pt x="41" y="31"/>
                  <a:pt x="41" y="31"/>
                  <a:pt x="41" y="31"/>
                </a:cubicBezTo>
                <a:cubicBezTo>
                  <a:pt x="41" y="31"/>
                  <a:pt x="41" y="31"/>
                  <a:pt x="41" y="31"/>
                </a:cubicBezTo>
                <a:cubicBezTo>
                  <a:pt x="40" y="30"/>
                  <a:pt x="40" y="30"/>
                  <a:pt x="40" y="30"/>
                </a:cubicBezTo>
                <a:cubicBezTo>
                  <a:pt x="31" y="29"/>
                  <a:pt x="31" y="29"/>
                  <a:pt x="31" y="29"/>
                </a:cubicBezTo>
                <a:cubicBezTo>
                  <a:pt x="17" y="39"/>
                  <a:pt x="17" y="39"/>
                  <a:pt x="17" y="39"/>
                </a:cubicBezTo>
                <a:close/>
                <a:moveTo>
                  <a:pt x="22" y="57"/>
                </a:moveTo>
                <a:cubicBezTo>
                  <a:pt x="28" y="57"/>
                  <a:pt x="28" y="57"/>
                  <a:pt x="28" y="57"/>
                </a:cubicBezTo>
                <a:cubicBezTo>
                  <a:pt x="28" y="44"/>
                  <a:pt x="28" y="44"/>
                  <a:pt x="28" y="44"/>
                </a:cubicBezTo>
                <a:cubicBezTo>
                  <a:pt x="22" y="44"/>
                  <a:pt x="22" y="44"/>
                  <a:pt x="22" y="44"/>
                </a:cubicBezTo>
                <a:cubicBezTo>
                  <a:pt x="22" y="57"/>
                  <a:pt x="22" y="57"/>
                  <a:pt x="22" y="57"/>
                </a:cubicBezTo>
                <a:close/>
                <a:moveTo>
                  <a:pt x="57" y="57"/>
                </a:moveTo>
                <a:cubicBezTo>
                  <a:pt x="63" y="57"/>
                  <a:pt x="63" y="57"/>
                  <a:pt x="63" y="57"/>
                </a:cubicBezTo>
                <a:cubicBezTo>
                  <a:pt x="63" y="32"/>
                  <a:pt x="63" y="32"/>
                  <a:pt x="63" y="32"/>
                </a:cubicBezTo>
                <a:cubicBezTo>
                  <a:pt x="57" y="32"/>
                  <a:pt x="57" y="32"/>
                  <a:pt x="57" y="32"/>
                </a:cubicBezTo>
                <a:cubicBezTo>
                  <a:pt x="57" y="57"/>
                  <a:pt x="57" y="57"/>
                  <a:pt x="57" y="57"/>
                </a:cubicBezTo>
                <a:close/>
                <a:moveTo>
                  <a:pt x="48" y="57"/>
                </a:moveTo>
                <a:cubicBezTo>
                  <a:pt x="54" y="57"/>
                  <a:pt x="54" y="57"/>
                  <a:pt x="54" y="57"/>
                </a:cubicBezTo>
                <a:cubicBezTo>
                  <a:pt x="54" y="46"/>
                  <a:pt x="54" y="46"/>
                  <a:pt x="54" y="46"/>
                </a:cubicBezTo>
                <a:cubicBezTo>
                  <a:pt x="48" y="46"/>
                  <a:pt x="48" y="46"/>
                  <a:pt x="48" y="46"/>
                </a:cubicBezTo>
                <a:cubicBezTo>
                  <a:pt x="48" y="57"/>
                  <a:pt x="48" y="57"/>
                  <a:pt x="48" y="57"/>
                </a:cubicBezTo>
                <a:close/>
                <a:moveTo>
                  <a:pt x="39" y="57"/>
                </a:moveTo>
                <a:cubicBezTo>
                  <a:pt x="45" y="57"/>
                  <a:pt x="45" y="57"/>
                  <a:pt x="45" y="57"/>
                </a:cubicBezTo>
                <a:cubicBezTo>
                  <a:pt x="45" y="43"/>
                  <a:pt x="45" y="43"/>
                  <a:pt x="45" y="43"/>
                </a:cubicBezTo>
                <a:cubicBezTo>
                  <a:pt x="39" y="43"/>
                  <a:pt x="39" y="43"/>
                  <a:pt x="39" y="43"/>
                </a:cubicBezTo>
                <a:cubicBezTo>
                  <a:pt x="39" y="57"/>
                  <a:pt x="39" y="57"/>
                  <a:pt x="39" y="57"/>
                </a:cubicBezTo>
                <a:close/>
                <a:moveTo>
                  <a:pt x="82" y="67"/>
                </a:moveTo>
                <a:cubicBezTo>
                  <a:pt x="82" y="59"/>
                  <a:pt x="81" y="50"/>
                  <a:pt x="80" y="42"/>
                </a:cubicBezTo>
                <a:cubicBezTo>
                  <a:pt x="78" y="41"/>
                  <a:pt x="75" y="41"/>
                  <a:pt x="73" y="41"/>
                </a:cubicBezTo>
                <a:cubicBezTo>
                  <a:pt x="72" y="55"/>
                  <a:pt x="73" y="68"/>
                  <a:pt x="72" y="82"/>
                </a:cubicBezTo>
                <a:cubicBezTo>
                  <a:pt x="70" y="77"/>
                  <a:pt x="68" y="73"/>
                  <a:pt x="61" y="71"/>
                </a:cubicBezTo>
                <a:cubicBezTo>
                  <a:pt x="60" y="73"/>
                  <a:pt x="59" y="73"/>
                  <a:pt x="58" y="75"/>
                </a:cubicBezTo>
                <a:cubicBezTo>
                  <a:pt x="62" y="80"/>
                  <a:pt x="65" y="87"/>
                  <a:pt x="66" y="93"/>
                </a:cubicBezTo>
                <a:cubicBezTo>
                  <a:pt x="68" y="107"/>
                  <a:pt x="68" y="107"/>
                  <a:pt x="68" y="107"/>
                </a:cubicBezTo>
                <a:cubicBezTo>
                  <a:pt x="69" y="110"/>
                  <a:pt x="71" y="114"/>
                  <a:pt x="73" y="117"/>
                </a:cubicBezTo>
                <a:cubicBezTo>
                  <a:pt x="82" y="116"/>
                  <a:pt x="89" y="116"/>
                  <a:pt x="99" y="116"/>
                </a:cubicBezTo>
                <a:cubicBezTo>
                  <a:pt x="99" y="114"/>
                  <a:pt x="100" y="112"/>
                  <a:pt x="101" y="110"/>
                </a:cubicBezTo>
                <a:cubicBezTo>
                  <a:pt x="103" y="99"/>
                  <a:pt x="105" y="78"/>
                  <a:pt x="105" y="67"/>
                </a:cubicBezTo>
                <a:cubicBezTo>
                  <a:pt x="102" y="67"/>
                  <a:pt x="101" y="66"/>
                  <a:pt x="98" y="66"/>
                </a:cubicBezTo>
                <a:cubicBezTo>
                  <a:pt x="98" y="67"/>
                  <a:pt x="97" y="72"/>
                  <a:pt x="97" y="73"/>
                </a:cubicBezTo>
                <a:cubicBezTo>
                  <a:pt x="97" y="69"/>
                  <a:pt x="97" y="65"/>
                  <a:pt x="97" y="61"/>
                </a:cubicBezTo>
                <a:cubicBezTo>
                  <a:pt x="94" y="61"/>
                  <a:pt x="92" y="61"/>
                  <a:pt x="90" y="60"/>
                </a:cubicBezTo>
                <a:cubicBezTo>
                  <a:pt x="90" y="61"/>
                  <a:pt x="90" y="62"/>
                  <a:pt x="89" y="63"/>
                </a:cubicBezTo>
                <a:cubicBezTo>
                  <a:pt x="89" y="62"/>
                  <a:pt x="89" y="60"/>
                  <a:pt x="89" y="58"/>
                </a:cubicBezTo>
                <a:cubicBezTo>
                  <a:pt x="87" y="58"/>
                  <a:pt x="85" y="58"/>
                  <a:pt x="83" y="58"/>
                </a:cubicBezTo>
                <a:cubicBezTo>
                  <a:pt x="83" y="61"/>
                  <a:pt x="83" y="64"/>
                  <a:pt x="82" y="67"/>
                </a:cubicBezTo>
                <a:close/>
                <a:moveTo>
                  <a:pt x="3" y="31"/>
                </a:moveTo>
                <a:cubicBezTo>
                  <a:pt x="3" y="53"/>
                  <a:pt x="3" y="53"/>
                  <a:pt x="3" y="53"/>
                </a:cubicBezTo>
                <a:cubicBezTo>
                  <a:pt x="6" y="53"/>
                  <a:pt x="6" y="53"/>
                  <a:pt x="6" y="53"/>
                </a:cubicBezTo>
                <a:cubicBezTo>
                  <a:pt x="6" y="31"/>
                  <a:pt x="6" y="31"/>
                  <a:pt x="6" y="31"/>
                </a:cubicBezTo>
                <a:lnTo>
                  <a:pt x="3" y="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31753" name="文本框 28"/>
          <p:cNvSpPr txBox="1">
            <a:spLocks noChangeArrowheads="1"/>
          </p:cNvSpPr>
          <p:nvPr/>
        </p:nvSpPr>
        <p:spPr bwMode="auto">
          <a:xfrm>
            <a:off x="1679327" y="1655763"/>
            <a:ext cx="70199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rPr>
              <a:t>为什么要学习物理？</a:t>
            </a:r>
          </a:p>
        </p:txBody>
      </p:sp>
      <p:grpSp>
        <p:nvGrpSpPr>
          <p:cNvPr id="31756" name="组合 7"/>
          <p:cNvGrpSpPr/>
          <p:nvPr/>
        </p:nvGrpSpPr>
        <p:grpSpPr bwMode="auto">
          <a:xfrm>
            <a:off x="0" y="284163"/>
            <a:ext cx="2051720" cy="530225"/>
            <a:chOff x="0" y="284389"/>
            <a:chExt cx="1692275" cy="529772"/>
          </a:xfrm>
        </p:grpSpPr>
        <p:sp>
          <p:nvSpPr>
            <p:cNvPr id="22" name="矩形 21"/>
            <p:cNvSpPr/>
            <p:nvPr/>
          </p:nvSpPr>
          <p:spPr>
            <a:xfrm>
              <a:off x="0" y="284389"/>
              <a:ext cx="1510878"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rPr>
                <a:t>绪论</a:t>
              </a:r>
              <a:endParaRPr kumimoji="0" lang="en-US" altLang="zh-CN" sz="28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3" name="矩形 22"/>
            <p:cNvSpPr/>
            <p:nvPr/>
          </p:nvSpPr>
          <p:spPr>
            <a:xfrm>
              <a:off x="1577467" y="284389"/>
              <a:ext cx="114808"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base" latinLnBrk="0" hangingPunct="1">
                <a:lnSpc>
                  <a:spcPct val="100000"/>
                </a:lnSpc>
                <a:spcBef>
                  <a:spcPts val="0"/>
                </a:spcBef>
                <a:spcAft>
                  <a:spcPts val="0"/>
                </a:spcAft>
                <a:buClrTx/>
                <a:buSzTx/>
                <a:buFont typeface="Arial" panose="020B0604020202020204" pitchFamily="34" charset="0"/>
                <a:buNone/>
                <a:defRPr/>
              </a:pPr>
              <a:endParaRPr kumimoji="0" lang="zh-CN" altLang="en-US" sz="2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grpSp>
        <p:nvGrpSpPr>
          <p:cNvPr id="31762" name="组合 32"/>
          <p:cNvGrpSpPr>
            <a:grpSpLocks noChangeAspect="1"/>
          </p:cNvGrpSpPr>
          <p:nvPr/>
        </p:nvGrpSpPr>
        <p:grpSpPr bwMode="auto">
          <a:xfrm>
            <a:off x="930027" y="5099050"/>
            <a:ext cx="504825" cy="328613"/>
            <a:chOff x="449087" y="6043613"/>
            <a:chExt cx="788904" cy="516222"/>
          </a:xfrm>
        </p:grpSpPr>
        <p:sp>
          <p:nvSpPr>
            <p:cNvPr id="30" name="Freeform 13"/>
            <p:cNvSpPr>
              <a:spLocks noChangeAspect="1" noEditPoints="1"/>
            </p:cNvSpPr>
            <p:nvPr/>
          </p:nvSpPr>
          <p:spPr bwMode="auto">
            <a:xfrm>
              <a:off x="449087" y="6043613"/>
              <a:ext cx="431664" cy="516222"/>
            </a:xfrm>
            <a:custGeom>
              <a:avLst/>
              <a:gdLst>
                <a:gd name="T0" fmla="*/ 30 w 75"/>
                <a:gd name="T1" fmla="*/ 14 h 89"/>
                <a:gd name="T2" fmla="*/ 34 w 75"/>
                <a:gd name="T3" fmla="*/ 5 h 89"/>
                <a:gd name="T4" fmla="*/ 34 w 75"/>
                <a:gd name="T5" fmla="*/ 5 h 89"/>
                <a:gd name="T6" fmla="*/ 46 w 75"/>
                <a:gd name="T7" fmla="*/ 0 h 89"/>
                <a:gd name="T8" fmla="*/ 58 w 75"/>
                <a:gd name="T9" fmla="*/ 5 h 89"/>
                <a:gd name="T10" fmla="*/ 58 w 75"/>
                <a:gd name="T11" fmla="*/ 5 h 89"/>
                <a:gd name="T12" fmla="*/ 62 w 75"/>
                <a:gd name="T13" fmla="*/ 17 h 89"/>
                <a:gd name="T14" fmla="*/ 60 w 75"/>
                <a:gd name="T15" fmla="*/ 26 h 89"/>
                <a:gd name="T16" fmla="*/ 59 w 75"/>
                <a:gd name="T17" fmla="*/ 28 h 89"/>
                <a:gd name="T18" fmla="*/ 75 w 75"/>
                <a:gd name="T19" fmla="*/ 28 h 89"/>
                <a:gd name="T20" fmla="*/ 75 w 75"/>
                <a:gd name="T21" fmla="*/ 43 h 89"/>
                <a:gd name="T22" fmla="*/ 59 w 75"/>
                <a:gd name="T23" fmla="*/ 43 h 89"/>
                <a:gd name="T24" fmla="*/ 59 w 75"/>
                <a:gd name="T25" fmla="*/ 46 h 89"/>
                <a:gd name="T26" fmla="*/ 62 w 75"/>
                <a:gd name="T27" fmla="*/ 58 h 89"/>
                <a:gd name="T28" fmla="*/ 53 w 75"/>
                <a:gd name="T29" fmla="*/ 80 h 89"/>
                <a:gd name="T30" fmla="*/ 31 w 75"/>
                <a:gd name="T31" fmla="*/ 89 h 89"/>
                <a:gd name="T32" fmla="*/ 9 w 75"/>
                <a:gd name="T33" fmla="*/ 80 h 89"/>
                <a:gd name="T34" fmla="*/ 0 w 75"/>
                <a:gd name="T35" fmla="*/ 58 h 89"/>
                <a:gd name="T36" fmla="*/ 9 w 75"/>
                <a:gd name="T37" fmla="*/ 36 h 89"/>
                <a:gd name="T38" fmla="*/ 15 w 75"/>
                <a:gd name="T39" fmla="*/ 31 h 89"/>
                <a:gd name="T40" fmla="*/ 30 w 75"/>
                <a:gd name="T41" fmla="*/ 14 h 89"/>
                <a:gd name="T42" fmla="*/ 15 w 75"/>
                <a:gd name="T43" fmla="*/ 57 h 89"/>
                <a:gd name="T44" fmla="*/ 38 w 75"/>
                <a:gd name="T45" fmla="*/ 43 h 89"/>
                <a:gd name="T46" fmla="*/ 15 w 75"/>
                <a:gd name="T47" fmla="*/ 57 h 89"/>
                <a:gd name="T48" fmla="*/ 45 w 75"/>
                <a:gd name="T49" fmla="*/ 44 h 89"/>
                <a:gd name="T50" fmla="*/ 31 w 75"/>
                <a:gd name="T51" fmla="*/ 38 h 89"/>
                <a:gd name="T52" fmla="*/ 17 w 75"/>
                <a:gd name="T53" fmla="*/ 44 h 89"/>
                <a:gd name="T54" fmla="*/ 11 w 75"/>
                <a:gd name="T55" fmla="*/ 58 h 89"/>
                <a:gd name="T56" fmla="*/ 17 w 75"/>
                <a:gd name="T57" fmla="*/ 72 h 89"/>
                <a:gd name="T58" fmla="*/ 31 w 75"/>
                <a:gd name="T59" fmla="*/ 78 h 89"/>
                <a:gd name="T60" fmla="*/ 45 w 75"/>
                <a:gd name="T61" fmla="*/ 72 h 89"/>
                <a:gd name="T62" fmla="*/ 51 w 75"/>
                <a:gd name="T63" fmla="*/ 58 h 89"/>
                <a:gd name="T64" fmla="*/ 45 w 75"/>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89">
                  <a:moveTo>
                    <a:pt x="30" y="14"/>
                  </a:moveTo>
                  <a:cubicBezTo>
                    <a:pt x="30" y="11"/>
                    <a:pt x="32" y="7"/>
                    <a:pt x="34" y="5"/>
                  </a:cubicBezTo>
                  <a:cubicBezTo>
                    <a:pt x="34" y="5"/>
                    <a:pt x="34" y="5"/>
                    <a:pt x="34" y="5"/>
                  </a:cubicBezTo>
                  <a:cubicBezTo>
                    <a:pt x="37" y="2"/>
                    <a:pt x="42" y="0"/>
                    <a:pt x="46" y="0"/>
                  </a:cubicBezTo>
                  <a:cubicBezTo>
                    <a:pt x="51" y="0"/>
                    <a:pt x="55" y="2"/>
                    <a:pt x="58" y="5"/>
                  </a:cubicBezTo>
                  <a:cubicBezTo>
                    <a:pt x="58" y="5"/>
                    <a:pt x="58" y="5"/>
                    <a:pt x="58" y="5"/>
                  </a:cubicBezTo>
                  <a:cubicBezTo>
                    <a:pt x="61" y="8"/>
                    <a:pt x="62" y="12"/>
                    <a:pt x="62" y="17"/>
                  </a:cubicBezTo>
                  <a:cubicBezTo>
                    <a:pt x="62" y="20"/>
                    <a:pt x="61" y="23"/>
                    <a:pt x="60" y="26"/>
                  </a:cubicBezTo>
                  <a:cubicBezTo>
                    <a:pt x="59" y="28"/>
                    <a:pt x="59" y="28"/>
                    <a:pt x="59" y="28"/>
                  </a:cubicBezTo>
                  <a:cubicBezTo>
                    <a:pt x="75" y="28"/>
                    <a:pt x="75" y="28"/>
                    <a:pt x="75" y="28"/>
                  </a:cubicBezTo>
                  <a:cubicBezTo>
                    <a:pt x="75" y="43"/>
                    <a:pt x="75" y="43"/>
                    <a:pt x="75" y="43"/>
                  </a:cubicBezTo>
                  <a:cubicBezTo>
                    <a:pt x="59" y="43"/>
                    <a:pt x="59" y="43"/>
                    <a:pt x="59" y="43"/>
                  </a:cubicBezTo>
                  <a:cubicBezTo>
                    <a:pt x="59" y="46"/>
                    <a:pt x="59" y="46"/>
                    <a:pt x="59" y="46"/>
                  </a:cubicBezTo>
                  <a:cubicBezTo>
                    <a:pt x="61" y="50"/>
                    <a:pt x="62" y="54"/>
                    <a:pt x="62" y="58"/>
                  </a:cubicBezTo>
                  <a:cubicBezTo>
                    <a:pt x="62" y="67"/>
                    <a:pt x="58" y="74"/>
                    <a:pt x="53" y="80"/>
                  </a:cubicBezTo>
                  <a:cubicBezTo>
                    <a:pt x="47" y="85"/>
                    <a:pt x="39" y="89"/>
                    <a:pt x="31" y="89"/>
                  </a:cubicBezTo>
                  <a:cubicBezTo>
                    <a:pt x="22" y="89"/>
                    <a:pt x="15" y="85"/>
                    <a:pt x="9" y="80"/>
                  </a:cubicBezTo>
                  <a:cubicBezTo>
                    <a:pt x="4" y="74"/>
                    <a:pt x="0" y="67"/>
                    <a:pt x="0" y="58"/>
                  </a:cubicBezTo>
                  <a:cubicBezTo>
                    <a:pt x="0" y="50"/>
                    <a:pt x="4" y="42"/>
                    <a:pt x="9" y="36"/>
                  </a:cubicBezTo>
                  <a:cubicBezTo>
                    <a:pt x="11" y="34"/>
                    <a:pt x="13" y="33"/>
                    <a:pt x="15" y="31"/>
                  </a:cubicBezTo>
                  <a:cubicBezTo>
                    <a:pt x="30" y="14"/>
                    <a:pt x="30" y="14"/>
                    <a:pt x="30" y="14"/>
                  </a:cubicBezTo>
                  <a:close/>
                  <a:moveTo>
                    <a:pt x="15" y="57"/>
                  </a:moveTo>
                  <a:cubicBezTo>
                    <a:pt x="21" y="51"/>
                    <a:pt x="28" y="47"/>
                    <a:pt x="38" y="43"/>
                  </a:cubicBezTo>
                  <a:cubicBezTo>
                    <a:pt x="28" y="42"/>
                    <a:pt x="16" y="44"/>
                    <a:pt x="15" y="57"/>
                  </a:cubicBezTo>
                  <a:close/>
                  <a:moveTo>
                    <a:pt x="45" y="44"/>
                  </a:moveTo>
                  <a:cubicBezTo>
                    <a:pt x="41" y="40"/>
                    <a:pt x="36" y="38"/>
                    <a:pt x="31" y="38"/>
                  </a:cubicBezTo>
                  <a:cubicBezTo>
                    <a:pt x="25" y="38"/>
                    <a:pt x="20" y="40"/>
                    <a:pt x="17" y="44"/>
                  </a:cubicBezTo>
                  <a:cubicBezTo>
                    <a:pt x="13" y="48"/>
                    <a:pt x="11" y="53"/>
                    <a:pt x="11" y="58"/>
                  </a:cubicBezTo>
                  <a:cubicBezTo>
                    <a:pt x="11" y="64"/>
                    <a:pt x="13" y="69"/>
                    <a:pt x="17" y="72"/>
                  </a:cubicBezTo>
                  <a:cubicBezTo>
                    <a:pt x="20" y="76"/>
                    <a:pt x="25" y="78"/>
                    <a:pt x="31" y="78"/>
                  </a:cubicBezTo>
                  <a:cubicBezTo>
                    <a:pt x="36" y="78"/>
                    <a:pt x="41" y="76"/>
                    <a:pt x="45" y="72"/>
                  </a:cubicBezTo>
                  <a:cubicBezTo>
                    <a:pt x="49" y="69"/>
                    <a:pt x="51" y="64"/>
                    <a:pt x="51" y="58"/>
                  </a:cubicBezTo>
                  <a:cubicBezTo>
                    <a:pt x="51" y="53"/>
                    <a:pt x="49" y="48"/>
                    <a:pt x="45" y="44"/>
                  </a:cubicBezTo>
                  <a:close/>
                </a:path>
              </a:pathLst>
            </a:custGeom>
            <a:solidFill>
              <a:schemeClr val="bg1"/>
            </a:solidFill>
            <a:ln>
              <a:noFill/>
            </a:ln>
          </p:spPr>
          <p:txBody>
            <a:bodyPr/>
            <a:lstStyle/>
            <a:p>
              <a:pPr marL="0" marR="0" lvl="0" indent="0" algn="l" defTabSz="914400" eaLnBrk="1" fontAlgn="base"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sp>
          <p:nvSpPr>
            <p:cNvPr id="31" name="Freeform 14"/>
            <p:cNvSpPr>
              <a:spLocks noChangeAspect="1" noEditPoints="1"/>
            </p:cNvSpPr>
            <p:nvPr/>
          </p:nvSpPr>
          <p:spPr bwMode="auto">
            <a:xfrm>
              <a:off x="870828" y="6043613"/>
              <a:ext cx="367163" cy="516222"/>
            </a:xfrm>
            <a:custGeom>
              <a:avLst/>
              <a:gdLst>
                <a:gd name="T0" fmla="*/ 34 w 64"/>
                <a:gd name="T1" fmla="*/ 14 h 89"/>
                <a:gd name="T2" fmla="*/ 29 w 64"/>
                <a:gd name="T3" fmla="*/ 5 h 89"/>
                <a:gd name="T4" fmla="*/ 29 w 64"/>
                <a:gd name="T5" fmla="*/ 5 h 89"/>
                <a:gd name="T6" fmla="*/ 18 w 64"/>
                <a:gd name="T7" fmla="*/ 0 h 89"/>
                <a:gd name="T8" fmla="*/ 6 w 64"/>
                <a:gd name="T9" fmla="*/ 5 h 89"/>
                <a:gd name="T10" fmla="*/ 6 w 64"/>
                <a:gd name="T11" fmla="*/ 5 h 89"/>
                <a:gd name="T12" fmla="*/ 1 w 64"/>
                <a:gd name="T13" fmla="*/ 17 h 89"/>
                <a:gd name="T14" fmla="*/ 4 w 64"/>
                <a:gd name="T15" fmla="*/ 26 h 89"/>
                <a:gd name="T16" fmla="*/ 4 w 64"/>
                <a:gd name="T17" fmla="*/ 28 h 89"/>
                <a:gd name="T18" fmla="*/ 0 w 64"/>
                <a:gd name="T19" fmla="*/ 28 h 89"/>
                <a:gd name="T20" fmla="*/ 0 w 64"/>
                <a:gd name="T21" fmla="*/ 42 h 89"/>
                <a:gd name="T22" fmla="*/ 5 w 64"/>
                <a:gd name="T23" fmla="*/ 42 h 89"/>
                <a:gd name="T24" fmla="*/ 5 w 64"/>
                <a:gd name="T25" fmla="*/ 46 h 89"/>
                <a:gd name="T26" fmla="*/ 2 w 64"/>
                <a:gd name="T27" fmla="*/ 58 h 89"/>
                <a:gd name="T28" fmla="*/ 11 w 64"/>
                <a:gd name="T29" fmla="*/ 80 h 89"/>
                <a:gd name="T30" fmla="*/ 33 w 64"/>
                <a:gd name="T31" fmla="*/ 89 h 89"/>
                <a:gd name="T32" fmla="*/ 55 w 64"/>
                <a:gd name="T33" fmla="*/ 80 h 89"/>
                <a:gd name="T34" fmla="*/ 64 w 64"/>
                <a:gd name="T35" fmla="*/ 58 h 89"/>
                <a:gd name="T36" fmla="*/ 55 w 64"/>
                <a:gd name="T37" fmla="*/ 36 h 89"/>
                <a:gd name="T38" fmla="*/ 49 w 64"/>
                <a:gd name="T39" fmla="*/ 31 h 89"/>
                <a:gd name="T40" fmla="*/ 34 w 64"/>
                <a:gd name="T41" fmla="*/ 14 h 89"/>
                <a:gd name="T42" fmla="*/ 17 w 64"/>
                <a:gd name="T43" fmla="*/ 57 h 89"/>
                <a:gd name="T44" fmla="*/ 40 w 64"/>
                <a:gd name="T45" fmla="*/ 43 h 89"/>
                <a:gd name="T46" fmla="*/ 17 w 64"/>
                <a:gd name="T47" fmla="*/ 57 h 89"/>
                <a:gd name="T48" fmla="*/ 19 w 64"/>
                <a:gd name="T49" fmla="*/ 44 h 89"/>
                <a:gd name="T50" fmla="*/ 33 w 64"/>
                <a:gd name="T51" fmla="*/ 38 h 89"/>
                <a:gd name="T52" fmla="*/ 47 w 64"/>
                <a:gd name="T53" fmla="*/ 44 h 89"/>
                <a:gd name="T54" fmla="*/ 53 w 64"/>
                <a:gd name="T55" fmla="*/ 58 h 89"/>
                <a:gd name="T56" fmla="*/ 47 w 64"/>
                <a:gd name="T57" fmla="*/ 72 h 89"/>
                <a:gd name="T58" fmla="*/ 33 w 64"/>
                <a:gd name="T59" fmla="*/ 78 h 89"/>
                <a:gd name="T60" fmla="*/ 19 w 64"/>
                <a:gd name="T61" fmla="*/ 72 h 89"/>
                <a:gd name="T62" fmla="*/ 13 w 64"/>
                <a:gd name="T63" fmla="*/ 58 h 89"/>
                <a:gd name="T64" fmla="*/ 19 w 64"/>
                <a:gd name="T6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89">
                  <a:moveTo>
                    <a:pt x="34" y="14"/>
                  </a:moveTo>
                  <a:cubicBezTo>
                    <a:pt x="33" y="11"/>
                    <a:pt x="32" y="7"/>
                    <a:pt x="29" y="5"/>
                  </a:cubicBezTo>
                  <a:cubicBezTo>
                    <a:pt x="29" y="5"/>
                    <a:pt x="29" y="5"/>
                    <a:pt x="29" y="5"/>
                  </a:cubicBezTo>
                  <a:cubicBezTo>
                    <a:pt x="26" y="2"/>
                    <a:pt x="22" y="0"/>
                    <a:pt x="18" y="0"/>
                  </a:cubicBezTo>
                  <a:cubicBezTo>
                    <a:pt x="13" y="0"/>
                    <a:pt x="9" y="2"/>
                    <a:pt x="6" y="5"/>
                  </a:cubicBezTo>
                  <a:cubicBezTo>
                    <a:pt x="6" y="5"/>
                    <a:pt x="6" y="5"/>
                    <a:pt x="6" y="5"/>
                  </a:cubicBezTo>
                  <a:cubicBezTo>
                    <a:pt x="3" y="8"/>
                    <a:pt x="1" y="12"/>
                    <a:pt x="1" y="17"/>
                  </a:cubicBezTo>
                  <a:cubicBezTo>
                    <a:pt x="1" y="20"/>
                    <a:pt x="2" y="23"/>
                    <a:pt x="4" y="26"/>
                  </a:cubicBezTo>
                  <a:cubicBezTo>
                    <a:pt x="4" y="28"/>
                    <a:pt x="4" y="28"/>
                    <a:pt x="4" y="28"/>
                  </a:cubicBezTo>
                  <a:cubicBezTo>
                    <a:pt x="0" y="28"/>
                    <a:pt x="0" y="28"/>
                    <a:pt x="0" y="28"/>
                  </a:cubicBezTo>
                  <a:cubicBezTo>
                    <a:pt x="0" y="42"/>
                    <a:pt x="0" y="42"/>
                    <a:pt x="0" y="42"/>
                  </a:cubicBezTo>
                  <a:cubicBezTo>
                    <a:pt x="5" y="42"/>
                    <a:pt x="5" y="42"/>
                    <a:pt x="5" y="42"/>
                  </a:cubicBezTo>
                  <a:cubicBezTo>
                    <a:pt x="5" y="46"/>
                    <a:pt x="5" y="46"/>
                    <a:pt x="5" y="46"/>
                  </a:cubicBezTo>
                  <a:cubicBezTo>
                    <a:pt x="3" y="50"/>
                    <a:pt x="2" y="54"/>
                    <a:pt x="2" y="58"/>
                  </a:cubicBezTo>
                  <a:cubicBezTo>
                    <a:pt x="2" y="67"/>
                    <a:pt x="6" y="74"/>
                    <a:pt x="11" y="80"/>
                  </a:cubicBezTo>
                  <a:cubicBezTo>
                    <a:pt x="17" y="85"/>
                    <a:pt x="24" y="89"/>
                    <a:pt x="33" y="89"/>
                  </a:cubicBezTo>
                  <a:cubicBezTo>
                    <a:pt x="41" y="89"/>
                    <a:pt x="49" y="85"/>
                    <a:pt x="55" y="80"/>
                  </a:cubicBezTo>
                  <a:cubicBezTo>
                    <a:pt x="60" y="74"/>
                    <a:pt x="64" y="67"/>
                    <a:pt x="64" y="58"/>
                  </a:cubicBezTo>
                  <a:cubicBezTo>
                    <a:pt x="64" y="50"/>
                    <a:pt x="60" y="42"/>
                    <a:pt x="55" y="36"/>
                  </a:cubicBezTo>
                  <a:cubicBezTo>
                    <a:pt x="53" y="34"/>
                    <a:pt x="51" y="33"/>
                    <a:pt x="49" y="31"/>
                  </a:cubicBezTo>
                  <a:cubicBezTo>
                    <a:pt x="34" y="14"/>
                    <a:pt x="34" y="14"/>
                    <a:pt x="34" y="14"/>
                  </a:cubicBezTo>
                  <a:close/>
                  <a:moveTo>
                    <a:pt x="17" y="57"/>
                  </a:moveTo>
                  <a:cubicBezTo>
                    <a:pt x="18" y="44"/>
                    <a:pt x="30" y="42"/>
                    <a:pt x="40" y="43"/>
                  </a:cubicBezTo>
                  <a:cubicBezTo>
                    <a:pt x="30" y="47"/>
                    <a:pt x="23" y="51"/>
                    <a:pt x="17" y="57"/>
                  </a:cubicBezTo>
                  <a:close/>
                  <a:moveTo>
                    <a:pt x="19" y="44"/>
                  </a:moveTo>
                  <a:cubicBezTo>
                    <a:pt x="22" y="40"/>
                    <a:pt x="27" y="38"/>
                    <a:pt x="33" y="38"/>
                  </a:cubicBezTo>
                  <a:cubicBezTo>
                    <a:pt x="38" y="38"/>
                    <a:pt x="43" y="40"/>
                    <a:pt x="47" y="44"/>
                  </a:cubicBezTo>
                  <a:cubicBezTo>
                    <a:pt x="51" y="48"/>
                    <a:pt x="53" y="53"/>
                    <a:pt x="53" y="58"/>
                  </a:cubicBezTo>
                  <a:cubicBezTo>
                    <a:pt x="53" y="64"/>
                    <a:pt x="51" y="69"/>
                    <a:pt x="47" y="72"/>
                  </a:cubicBezTo>
                  <a:cubicBezTo>
                    <a:pt x="43" y="76"/>
                    <a:pt x="38" y="78"/>
                    <a:pt x="33" y="78"/>
                  </a:cubicBezTo>
                  <a:cubicBezTo>
                    <a:pt x="27" y="78"/>
                    <a:pt x="22" y="76"/>
                    <a:pt x="19" y="72"/>
                  </a:cubicBezTo>
                  <a:cubicBezTo>
                    <a:pt x="15" y="69"/>
                    <a:pt x="13" y="64"/>
                    <a:pt x="13" y="58"/>
                  </a:cubicBezTo>
                  <a:cubicBezTo>
                    <a:pt x="13" y="53"/>
                    <a:pt x="15" y="48"/>
                    <a:pt x="19" y="44"/>
                  </a:cubicBezTo>
                  <a:close/>
                </a:path>
              </a:pathLst>
            </a:custGeom>
            <a:solidFill>
              <a:schemeClr val="bg1"/>
            </a:solidFill>
            <a:ln>
              <a:noFill/>
            </a:ln>
          </p:spPr>
          <p:txBody>
            <a:bodyPr/>
            <a:lstStyle/>
            <a:p>
              <a:pPr marL="0" marR="0" lvl="0" indent="0" algn="l" defTabSz="914400" eaLnBrk="1" fontAlgn="base"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endParaRPr>
            </a:p>
          </p:txBody>
        </p:sp>
      </p:grpSp>
      <p:pic>
        <p:nvPicPr>
          <p:cNvPr id="31765" name="Picture 15" descr="Redocn_2012092112113277"/>
          <p:cNvPicPr>
            <a:picLocks noChangeAspect="1" noChangeArrowheads="1"/>
          </p:cNvPicPr>
          <p:nvPr/>
        </p:nvPicPr>
        <p:blipFill>
          <a:blip r:embed="rId3">
            <a:extLst>
              <a:ext uri="{28A0092B-C50C-407E-A947-70E740481C1C}">
                <a14:useLocalDpi xmlns:a14="http://schemas.microsoft.com/office/drawing/2010/main" val="0"/>
              </a:ext>
            </a:extLst>
          </a:blip>
          <a:srcRect l="11977" t="11304" r="12473" b="18954"/>
          <a:stretch>
            <a:fillRect/>
          </a:stretch>
        </p:blipFill>
        <p:spPr bwMode="auto">
          <a:xfrm>
            <a:off x="8337550" y="79375"/>
            <a:ext cx="766763"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19"/>
          <p:cNvCxnSpPr/>
          <p:nvPr/>
        </p:nvCxnSpPr>
        <p:spPr>
          <a:xfrm>
            <a:off x="0" y="873402"/>
            <a:ext cx="914400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任意多边形 23"/>
          <p:cNvSpPr/>
          <p:nvPr/>
        </p:nvSpPr>
        <p:spPr>
          <a:xfrm>
            <a:off x="1679326" y="3148806"/>
            <a:ext cx="7013575" cy="642938"/>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rgbClr val="BDE1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4845" tIns="364845" rIns="364845" bIns="364845" spcCol="1270" anchor="ctr"/>
          <a:lstStyle/>
          <a:p>
            <a:pPr marL="0" marR="0" lvl="0" indent="0" algn="ctr" defTabSz="186690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4400" b="0" i="0" u="none" strike="noStrike" kern="1200" cap="none" spc="0" normalizeH="0" baseline="0" noProof="0">
              <a:ln>
                <a:noFill/>
              </a:ln>
              <a:solidFill>
                <a:schemeClr val="accent6">
                  <a:lumMod val="20000"/>
                  <a:lumOff val="80000"/>
                </a:schemeClr>
              </a:solidFill>
              <a:effectLst/>
              <a:uLnTx/>
              <a:uFillTx/>
              <a:latin typeface="Arial" panose="020B0604020202020204"/>
              <a:ea typeface="微软雅黑" panose="020B0503020204020204" charset="-122"/>
              <a:cs typeface="+mn-cs"/>
            </a:endParaRPr>
          </a:p>
        </p:txBody>
      </p:sp>
      <p:sp>
        <p:nvSpPr>
          <p:cNvPr id="27" name="文本框 28"/>
          <p:cNvSpPr txBox="1">
            <a:spLocks noChangeArrowheads="1"/>
          </p:cNvSpPr>
          <p:nvPr/>
        </p:nvSpPr>
        <p:spPr bwMode="auto">
          <a:xfrm>
            <a:off x="1728539" y="3243574"/>
            <a:ext cx="7019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lumMod val="65000"/>
                  </a:schemeClr>
                </a:solidFill>
                <a:effectLst/>
                <a:uLnTx/>
                <a:uFillTx/>
                <a:latin typeface="楷体" panose="02010609060101010101" pitchFamily="49" charset="-122"/>
                <a:ea typeface="楷体" panose="02010609060101010101" pitchFamily="49" charset="-122"/>
              </a:rPr>
              <a:t>物理实验要做什么？</a:t>
            </a:r>
          </a:p>
        </p:txBody>
      </p:sp>
      <p:sp>
        <p:nvSpPr>
          <p:cNvPr id="21" name="任意多边形 20"/>
          <p:cNvSpPr/>
          <p:nvPr/>
        </p:nvSpPr>
        <p:spPr>
          <a:xfrm>
            <a:off x="1691680" y="4946302"/>
            <a:ext cx="7013575" cy="642938"/>
          </a:xfrm>
          <a:custGeom>
            <a:avLst/>
            <a:gdLst>
              <a:gd name="connsiteX0" fmla="*/ 0 w 6692053"/>
              <a:gd name="connsiteY0" fmla="*/ 225823 h 1354666"/>
              <a:gd name="connsiteX1" fmla="*/ 225823 w 6692053"/>
              <a:gd name="connsiteY1" fmla="*/ 0 h 1354666"/>
              <a:gd name="connsiteX2" fmla="*/ 6466230 w 6692053"/>
              <a:gd name="connsiteY2" fmla="*/ 0 h 1354666"/>
              <a:gd name="connsiteX3" fmla="*/ 6692053 w 6692053"/>
              <a:gd name="connsiteY3" fmla="*/ 225823 h 1354666"/>
              <a:gd name="connsiteX4" fmla="*/ 6692053 w 6692053"/>
              <a:gd name="connsiteY4" fmla="*/ 1128843 h 1354666"/>
              <a:gd name="connsiteX5" fmla="*/ 6466230 w 6692053"/>
              <a:gd name="connsiteY5" fmla="*/ 1354666 h 1354666"/>
              <a:gd name="connsiteX6" fmla="*/ 225823 w 6692053"/>
              <a:gd name="connsiteY6" fmla="*/ 1354666 h 1354666"/>
              <a:gd name="connsiteX7" fmla="*/ 0 w 6692053"/>
              <a:gd name="connsiteY7" fmla="*/ 1128843 h 1354666"/>
              <a:gd name="connsiteX8" fmla="*/ 0 w 6692053"/>
              <a:gd name="connsiteY8" fmla="*/ 225823 h 135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2053" h="1354666">
                <a:moveTo>
                  <a:pt x="0" y="225823"/>
                </a:moveTo>
                <a:cubicBezTo>
                  <a:pt x="0" y="101104"/>
                  <a:pt x="101104" y="0"/>
                  <a:pt x="225823" y="0"/>
                </a:cubicBezTo>
                <a:lnTo>
                  <a:pt x="6466230" y="0"/>
                </a:lnTo>
                <a:cubicBezTo>
                  <a:pt x="6590949" y="0"/>
                  <a:pt x="6692053" y="101104"/>
                  <a:pt x="6692053" y="225823"/>
                </a:cubicBezTo>
                <a:lnTo>
                  <a:pt x="6692053" y="1128843"/>
                </a:lnTo>
                <a:cubicBezTo>
                  <a:pt x="6692053" y="1253562"/>
                  <a:pt x="6590949" y="1354666"/>
                  <a:pt x="6466230" y="1354666"/>
                </a:cubicBezTo>
                <a:lnTo>
                  <a:pt x="225823" y="1354666"/>
                </a:lnTo>
                <a:cubicBezTo>
                  <a:pt x="101104" y="1354666"/>
                  <a:pt x="0" y="1253562"/>
                  <a:pt x="0" y="1128843"/>
                </a:cubicBezTo>
                <a:lnTo>
                  <a:pt x="0" y="225823"/>
                </a:lnTo>
                <a:close/>
              </a:path>
            </a:pathLst>
          </a:custGeom>
          <a:solidFill>
            <a:schemeClr val="bg1"/>
          </a:solidFill>
          <a:ln w="25400">
            <a:solidFill>
              <a:srgbClr val="BDE1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4845" tIns="364845" rIns="364845" bIns="364845" spcCol="1270" anchor="ctr"/>
          <a:lstStyle/>
          <a:p>
            <a:pPr marL="0" marR="0" lvl="0" indent="0" algn="ctr" defTabSz="186690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4400" b="0" i="0" u="none" strike="noStrike" kern="1200" cap="none" spc="0" normalizeH="0" baseline="0" noProof="0">
              <a:ln>
                <a:noFill/>
              </a:ln>
              <a:solidFill>
                <a:schemeClr val="accent6">
                  <a:lumMod val="20000"/>
                  <a:lumOff val="80000"/>
                </a:schemeClr>
              </a:solidFill>
              <a:effectLst/>
              <a:uLnTx/>
              <a:uFillTx/>
              <a:latin typeface="Arial" panose="020B0604020202020204"/>
              <a:ea typeface="微软雅黑" panose="020B0503020204020204" charset="-122"/>
              <a:cs typeface="+mn-cs"/>
            </a:endParaRPr>
          </a:p>
        </p:txBody>
      </p:sp>
      <p:sp>
        <p:nvSpPr>
          <p:cNvPr id="25" name="文本框 28"/>
          <p:cNvSpPr txBox="1">
            <a:spLocks noChangeArrowheads="1"/>
          </p:cNvSpPr>
          <p:nvPr/>
        </p:nvSpPr>
        <p:spPr bwMode="auto">
          <a:xfrm>
            <a:off x="1740893" y="5041070"/>
            <a:ext cx="7019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2400" b="1" dirty="0">
                <a:solidFill>
                  <a:schemeClr val="bg1">
                    <a:lumMod val="65000"/>
                  </a:schemeClr>
                </a:solidFill>
                <a:latin typeface="楷体" panose="02010609060101010101" pitchFamily="49" charset="-122"/>
                <a:ea typeface="楷体" panose="02010609060101010101" pitchFamily="49" charset="-122"/>
              </a:rPr>
              <a:t>做好物理实验的意义</a:t>
            </a:r>
            <a:r>
              <a:rPr kumimoji="0" lang="zh-CN" altLang="en-US" sz="2400" b="1" i="0" u="none" strike="noStrike" kern="1200" cap="none" spc="0" normalizeH="0" baseline="0" noProof="0" dirty="0">
                <a:ln>
                  <a:noFill/>
                </a:ln>
                <a:solidFill>
                  <a:schemeClr val="bg1">
                    <a:lumMod val="65000"/>
                  </a:schemeClr>
                </a:solidFill>
                <a:effectLst/>
                <a:uLnTx/>
                <a:uFillTx/>
                <a:latin typeface="楷体" panose="02010609060101010101" pitchFamily="49" charset="-122"/>
                <a:ea typeface="楷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Tm="10488"/>
    </mc:Choice>
    <mc:Fallback xmlns="">
      <p:transition spd="slow" advTm="10488"/>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Screenshot_20210926_140341_cn.xuexi.android"/>
          <p:cNvPicPr>
            <a:picLocks noChangeAspect="1"/>
          </p:cNvPicPr>
          <p:nvPr/>
        </p:nvPicPr>
        <p:blipFill>
          <a:blip r:embed="rId2">
            <a:grayscl/>
          </a:blip>
          <a:srcRect l="14845" t="23025" r="34922" b="31053"/>
          <a:stretch>
            <a:fillRect/>
          </a:stretch>
        </p:blipFill>
        <p:spPr>
          <a:xfrm>
            <a:off x="181610" y="2418080"/>
            <a:ext cx="8772525" cy="4306570"/>
          </a:xfrm>
          <a:prstGeom prst="rect">
            <a:avLst/>
          </a:prstGeom>
        </p:spPr>
      </p:pic>
      <p:sp>
        <p:nvSpPr>
          <p:cNvPr id="5"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2" name="文本框 1"/>
          <p:cNvSpPr txBox="1"/>
          <p:nvPr/>
        </p:nvSpPr>
        <p:spPr>
          <a:xfrm>
            <a:off x="35496" y="1126490"/>
            <a:ext cx="5229225" cy="583565"/>
          </a:xfrm>
          <a:prstGeom prst="rect">
            <a:avLst/>
          </a:prstGeom>
          <a:noFill/>
        </p:spPr>
        <p:txBody>
          <a:bodyPr wrap="square" rtlCol="0" anchor="t">
            <a:spAutoFit/>
          </a:bodyPr>
          <a:lstStyle/>
          <a:p>
            <a:r>
              <a:rPr lang="zh-CN" altLang="en-US" sz="3200" b="1" dirty="0">
                <a:solidFill>
                  <a:srgbClr val="00B0F0"/>
                </a:solidFill>
                <a:latin typeface="黑体" panose="02010609060101010101" pitchFamily="2" charset="-122"/>
                <a:ea typeface="黑体" panose="02010609060101010101" pitchFamily="2" charset="-122"/>
                <a:sym typeface="+mn-ea"/>
              </a:rPr>
              <a:t>一、物理测量的基本概念</a:t>
            </a:r>
          </a:p>
        </p:txBody>
      </p:sp>
      <p:sp>
        <p:nvSpPr>
          <p:cNvPr id="3" name="Rectangle 2"/>
          <p:cNvSpPr>
            <a:spLocks noGrp="1"/>
          </p:cNvSpPr>
          <p:nvPr/>
        </p:nvSpPr>
        <p:spPr>
          <a:xfrm>
            <a:off x="-108520" y="1484908"/>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9pPr>
          </a:lstStyle>
          <a:p>
            <a:pPr marL="609600" indent="-609600"/>
            <a:r>
              <a:rPr lang="en-US" altLang="zh-CN" sz="2800" b="1" dirty="0">
                <a:solidFill>
                  <a:srgbClr val="0070C0"/>
                </a:solidFill>
              </a:rPr>
              <a:t>   </a:t>
            </a:r>
            <a:r>
              <a:rPr lang="zh-CN" altLang="en-US" sz="2800" b="1" dirty="0">
                <a:solidFill>
                  <a:srgbClr val="00B0F0"/>
                </a:solidFill>
                <a:latin typeface="黑体" panose="02010609060101010101" pitchFamily="2" charset="-122"/>
                <a:ea typeface="黑体" panose="02010609060101010101" pitchFamily="2" charset="-122"/>
                <a:cs typeface="+mn-ea"/>
              </a:rPr>
              <a:t>相对误差与绝对误差</a:t>
            </a:r>
            <a:endParaRPr lang="zh-CN" altLang="en-US" sz="2800" b="1" dirty="0">
              <a:solidFill>
                <a:srgbClr val="0070C0"/>
              </a:solidFill>
            </a:endParaRPr>
          </a:p>
        </p:txBody>
      </p:sp>
      <p:sp>
        <p:nvSpPr>
          <p:cNvPr id="6" name="文本框 5"/>
          <p:cNvSpPr txBox="1"/>
          <p:nvPr/>
        </p:nvSpPr>
        <p:spPr>
          <a:xfrm>
            <a:off x="4643755" y="3213100"/>
            <a:ext cx="4161790" cy="829945"/>
          </a:xfrm>
          <a:prstGeom prst="rect">
            <a:avLst/>
          </a:prstGeom>
          <a:noFill/>
          <a:ln w="28575" cmpd="sng">
            <a:solidFill>
              <a:srgbClr val="FF00FF"/>
            </a:solidFill>
            <a:prstDash val="solid"/>
          </a:ln>
        </p:spPr>
        <p:txBody>
          <a:bodyPr wrap="none" rtlCol="0">
            <a:spAutoFit/>
          </a:bodyPr>
          <a:lstStyle/>
          <a:p>
            <a:r>
              <a:rPr lang="zh-CN" altLang="en-US" sz="2400" b="1">
                <a:solidFill>
                  <a:srgbClr val="FF0000"/>
                </a:solidFill>
                <a:highlight>
                  <a:srgbClr val="FFFF00"/>
                </a:highlight>
              </a:rPr>
              <a:t>只给出一组测量的绝对误差，</a:t>
            </a:r>
          </a:p>
          <a:p>
            <a:r>
              <a:rPr lang="zh-CN" altLang="en-US" sz="2400" b="1">
                <a:solidFill>
                  <a:srgbClr val="FF0000"/>
                </a:solidFill>
                <a:highlight>
                  <a:srgbClr val="FFFF00"/>
                </a:highlight>
              </a:rPr>
              <a:t>无法全面衡量测量质量的优劣</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2730" y="1628775"/>
            <a:ext cx="8265160" cy="1107996"/>
          </a:xfrm>
          <a:prstGeom prst="rect">
            <a:avLst/>
          </a:prstGeom>
          <a:noFill/>
        </p:spPr>
        <p:txBody>
          <a:bodyPr wrap="square" rtlCol="0">
            <a:spAutoFit/>
          </a:bodyPr>
          <a:lstStyle/>
          <a:p>
            <a:pPr>
              <a:lnSpc>
                <a:spcPct val="150000"/>
              </a:lnSpc>
            </a:pPr>
            <a:r>
              <a:rPr lang="zh-CN" altLang="en-US" sz="2400" b="1" dirty="0">
                <a:solidFill>
                  <a:srgbClr val="FF33CC"/>
                </a:solidFill>
              </a:rPr>
              <a:t>仪表的准确度等级</a:t>
            </a:r>
            <a:r>
              <a:rPr lang="zh-CN" altLang="en-US" sz="2000" dirty="0"/>
              <a:t>只有</a:t>
            </a:r>
            <a:r>
              <a:rPr lang="en-US" altLang="zh-CN" sz="2000" dirty="0"/>
              <a:t>0.05</a:t>
            </a:r>
            <a:r>
              <a:rPr lang="zh-CN" altLang="en-US" sz="2000" dirty="0"/>
              <a:t>、</a:t>
            </a:r>
            <a:r>
              <a:rPr lang="en-US" altLang="zh-CN" sz="2000" dirty="0"/>
              <a:t>0.1</a:t>
            </a:r>
            <a:r>
              <a:rPr lang="zh-CN" altLang="en-US" sz="2000" dirty="0"/>
              <a:t>、</a:t>
            </a:r>
            <a:r>
              <a:rPr lang="en-US" altLang="zh-CN" sz="2000" dirty="0"/>
              <a:t>0.2</a:t>
            </a:r>
            <a:r>
              <a:rPr lang="zh-CN" altLang="en-US" sz="2000" dirty="0"/>
              <a:t>、</a:t>
            </a:r>
            <a:r>
              <a:rPr lang="en-US" altLang="zh-CN" sz="2000" dirty="0"/>
              <a:t>0.3</a:t>
            </a:r>
            <a:r>
              <a:rPr lang="zh-CN" altLang="en-US" sz="2000" dirty="0"/>
              <a:t>、</a:t>
            </a:r>
            <a:r>
              <a:rPr lang="en-US" altLang="zh-CN" sz="2000" dirty="0"/>
              <a:t>0.5</a:t>
            </a:r>
            <a:r>
              <a:rPr lang="zh-CN" altLang="en-US" sz="2000" dirty="0"/>
              <a:t>、</a:t>
            </a:r>
            <a:r>
              <a:rPr lang="en-US" altLang="zh-CN" sz="2000" dirty="0"/>
              <a:t>1.0</a:t>
            </a:r>
            <a:r>
              <a:rPr lang="zh-CN" altLang="en-US" sz="2000" dirty="0"/>
              <a:t>、</a:t>
            </a:r>
            <a:r>
              <a:rPr lang="en-US" altLang="zh-CN" sz="2000" dirty="0"/>
              <a:t>1.5</a:t>
            </a:r>
            <a:r>
              <a:rPr lang="zh-CN" altLang="en-US" sz="2000" dirty="0"/>
              <a:t>、</a:t>
            </a:r>
            <a:r>
              <a:rPr lang="en-US" altLang="zh-CN" sz="2000" dirty="0"/>
              <a:t>2.0</a:t>
            </a:r>
            <a:r>
              <a:rPr lang="zh-CN" altLang="en-US" sz="2000" dirty="0"/>
              <a:t>、</a:t>
            </a:r>
            <a:r>
              <a:rPr lang="en-US" altLang="zh-CN" sz="2000" dirty="0"/>
              <a:t>2.5</a:t>
            </a:r>
            <a:r>
              <a:rPr lang="zh-CN" altLang="en-US" sz="2000" dirty="0"/>
              <a:t>、</a:t>
            </a:r>
            <a:r>
              <a:rPr lang="en-US" altLang="zh-CN" sz="2000" dirty="0"/>
              <a:t>3.0</a:t>
            </a:r>
            <a:r>
              <a:rPr lang="zh-CN" altLang="en-US" sz="2000" dirty="0"/>
              <a:t>、</a:t>
            </a:r>
            <a:r>
              <a:rPr lang="en-US" altLang="zh-CN" sz="2000" dirty="0"/>
              <a:t>5.0</a:t>
            </a:r>
            <a:r>
              <a:rPr lang="zh-CN" altLang="en-US" sz="2000" dirty="0"/>
              <a:t>这几个等级，见书第</a:t>
            </a:r>
            <a:r>
              <a:rPr lang="en-US" altLang="zh-CN" sz="2000" dirty="0"/>
              <a:t>2</a:t>
            </a:r>
            <a:r>
              <a:rPr lang="zh-CN" altLang="en-US" sz="2000" dirty="0"/>
              <a:t>章</a:t>
            </a:r>
            <a:r>
              <a:rPr lang="en-US" altLang="zh-CN" sz="2000" dirty="0"/>
              <a:t>P45</a:t>
            </a:r>
            <a:r>
              <a:rPr lang="zh-CN" altLang="en-US" sz="2000" dirty="0"/>
              <a:t>。</a:t>
            </a:r>
          </a:p>
        </p:txBody>
      </p:sp>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100" name="文本框 99"/>
          <p:cNvSpPr txBox="1"/>
          <p:nvPr/>
        </p:nvSpPr>
        <p:spPr>
          <a:xfrm>
            <a:off x="521335" y="5949315"/>
            <a:ext cx="7646035" cy="829945"/>
          </a:xfrm>
          <a:prstGeom prst="rect">
            <a:avLst/>
          </a:prstGeom>
          <a:noFill/>
          <a:ln w="28575">
            <a:solidFill>
              <a:srgbClr val="FFC000"/>
            </a:solidFill>
          </a:ln>
        </p:spPr>
        <p:txBody>
          <a:bodyPr wrap="square">
            <a:spAutoFit/>
          </a:bodyPr>
          <a:lstStyle/>
          <a:p>
            <a:r>
              <a:rPr lang="zh-CN" sz="2400" b="1">
                <a:solidFill>
                  <a:srgbClr val="FF33CC"/>
                </a:solidFill>
                <a:ea typeface="等线" panose="02010600030101010101" charset="-122"/>
              </a:rPr>
              <a:t>为了减小测量值相对误差，应：</a:t>
            </a:r>
            <a:r>
              <a:rPr lang="zh-CN" altLang="en-US" sz="2400" b="1">
                <a:solidFill>
                  <a:srgbClr val="FF33CC"/>
                </a:solidFill>
                <a:ea typeface="等线" panose="02010600030101010101" charset="-122"/>
              </a:rPr>
              <a:t>选择</a:t>
            </a:r>
            <a:r>
              <a:rPr lang="zh-CN" sz="2400" b="1">
                <a:solidFill>
                  <a:srgbClr val="FF33CC"/>
                </a:solidFill>
                <a:ea typeface="等线" panose="02010600030101010101" charset="-122"/>
              </a:rPr>
              <a:t>准确度高的仪表；根据待测量大小恰当选择仪表量程</a:t>
            </a:r>
          </a:p>
        </p:txBody>
      </p:sp>
      <p:sp>
        <p:nvSpPr>
          <p:cNvPr id="8" name="Rectangle 2"/>
          <p:cNvSpPr>
            <a:spLocks noGrp="1"/>
          </p:cNvSpPr>
          <p:nvPr/>
        </p:nvSpPr>
        <p:spPr>
          <a:xfrm>
            <a:off x="108015" y="837208"/>
            <a:ext cx="8229600" cy="1143000"/>
          </a:xfrm>
          <a:prstGeom prst="rect">
            <a:avLst/>
          </a:prstGeom>
          <a:noFill/>
          <a:ln w="9525">
            <a:noFill/>
          </a:ln>
        </p:spPr>
        <p:txBody>
          <a:bodyPr vert="horz" wrap="square" lIns="91440" tIns="45720" rIns="91440" bIns="45720" anchor="ctr"/>
          <a:lstStyle>
            <a:lvl1pPr algn="l" rtl="0" eaLnBrk="0" fontAlgn="base" hangingPunct="0">
              <a:spcBef>
                <a:spcPct val="0"/>
              </a:spcBef>
              <a:spcAft>
                <a:spcPct val="0"/>
              </a:spcAft>
              <a:defRPr sz="3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微软雅黑" panose="020B0503020204020204" charset="-122"/>
              </a:defRPr>
            </a:lvl9pPr>
          </a:lstStyle>
          <a:p>
            <a:pPr marL="609600" indent="-609600"/>
            <a:r>
              <a:rPr lang="en-US" altLang="zh-CN" sz="2800" b="1" dirty="0">
                <a:solidFill>
                  <a:srgbClr val="0070C0"/>
                </a:solidFill>
              </a:rPr>
              <a:t>   </a:t>
            </a:r>
            <a:r>
              <a:rPr lang="zh-CN" altLang="en-US" sz="2800" b="1" dirty="0">
                <a:solidFill>
                  <a:srgbClr val="00B0F0"/>
                </a:solidFill>
                <a:latin typeface="黑体" panose="02010609060101010101" pitchFamily="2" charset="-122"/>
                <a:ea typeface="黑体" panose="02010609060101010101" pitchFamily="2" charset="-122"/>
                <a:cs typeface="+mn-ea"/>
              </a:rPr>
              <a:t>相对误差与绝对误差</a:t>
            </a:r>
            <a:endParaRPr lang="zh-CN" altLang="en-US" sz="2800" b="1" dirty="0">
              <a:solidFill>
                <a:srgbClr val="0070C0"/>
              </a:solidFill>
            </a:endParaRPr>
          </a:p>
        </p:txBody>
      </p:sp>
      <p:sp>
        <p:nvSpPr>
          <p:cNvPr id="10" name="文本框 9"/>
          <p:cNvSpPr txBox="1"/>
          <p:nvPr/>
        </p:nvSpPr>
        <p:spPr>
          <a:xfrm>
            <a:off x="179070" y="2637790"/>
            <a:ext cx="7229475" cy="3415030"/>
          </a:xfrm>
          <a:prstGeom prst="rect">
            <a:avLst/>
          </a:prstGeom>
          <a:noFill/>
        </p:spPr>
        <p:txBody>
          <a:bodyPr wrap="none" rtlCol="0">
            <a:spAutoFit/>
          </a:bodyPr>
          <a:lstStyle/>
          <a:p>
            <a:pPr>
              <a:lnSpc>
                <a:spcPct val="150000"/>
              </a:lnSpc>
            </a:pPr>
            <a:r>
              <a:rPr lang="zh-CN" altLang="en-US" sz="2400" b="1">
                <a:solidFill>
                  <a:srgbClr val="FF33CC"/>
                </a:solidFill>
              </a:rPr>
              <a:t>例</a:t>
            </a:r>
            <a:r>
              <a:rPr lang="zh-CN" altLang="en-US" sz="2400">
                <a:solidFill>
                  <a:srgbClr val="FF33CC"/>
                </a:solidFill>
              </a:rPr>
              <a:t>：</a:t>
            </a:r>
            <a:r>
              <a:rPr lang="zh-CN" altLang="en-US" sz="2400"/>
              <a:t>用量程</a:t>
            </a:r>
            <a:r>
              <a:rPr lang="en-US" altLang="zh-CN" sz="2400"/>
              <a:t>0-1A</a:t>
            </a:r>
            <a:r>
              <a:rPr lang="zh-CN" altLang="en-US" sz="2400"/>
              <a:t>的</a:t>
            </a:r>
            <a:r>
              <a:rPr lang="en-US" altLang="zh-CN" sz="2400"/>
              <a:t>1.5</a:t>
            </a:r>
            <a:r>
              <a:rPr lang="zh-CN" altLang="en-US" sz="2400"/>
              <a:t>级电流表测量约</a:t>
            </a:r>
            <a:r>
              <a:rPr lang="en-US" altLang="zh-CN" sz="2400"/>
              <a:t>0.75A</a:t>
            </a:r>
            <a:r>
              <a:rPr lang="zh-CN" altLang="en-US" sz="2400"/>
              <a:t>电流时，</a:t>
            </a:r>
          </a:p>
          <a:p>
            <a:pPr>
              <a:lnSpc>
                <a:spcPct val="150000"/>
              </a:lnSpc>
            </a:pPr>
            <a:r>
              <a:rPr lang="zh-CN" altLang="en-US" sz="2400"/>
              <a:t> </a:t>
            </a:r>
            <a:r>
              <a:rPr lang="en-US" altLang="zh-CN" sz="2400"/>
              <a:t>      </a:t>
            </a:r>
            <a:r>
              <a:rPr lang="zh-CN" altLang="en-US" sz="2400"/>
              <a:t>引用误差为</a:t>
            </a:r>
            <a:r>
              <a:rPr lang="en-US" altLang="zh-CN" sz="2400"/>
              <a:t>1.5%</a:t>
            </a:r>
          </a:p>
          <a:p>
            <a:pPr>
              <a:lnSpc>
                <a:spcPct val="150000"/>
              </a:lnSpc>
            </a:pPr>
            <a:r>
              <a:rPr lang="zh-CN" altLang="en-US" sz="2400">
                <a:solidFill>
                  <a:srgbClr val="FF0000"/>
                </a:solidFill>
              </a:rPr>
              <a:t>故</a:t>
            </a:r>
            <a:r>
              <a:rPr lang="en-US" altLang="zh-CN" sz="2400"/>
              <a:t>    </a:t>
            </a:r>
            <a:r>
              <a:rPr lang="zh-CN" altLang="en-US" sz="2400"/>
              <a:t>测量值的绝对误差不大于</a:t>
            </a:r>
          </a:p>
          <a:p>
            <a:pPr>
              <a:lnSpc>
                <a:spcPct val="150000"/>
              </a:lnSpc>
            </a:pPr>
            <a:r>
              <a:rPr lang="en-US" altLang="zh-CN" sz="2400"/>
              <a:t>                      </a:t>
            </a:r>
            <a:r>
              <a:rPr lang="zh-CN" altLang="en-US" sz="2400"/>
              <a:t>相对误差为</a:t>
            </a:r>
          </a:p>
          <a:p>
            <a:pPr>
              <a:lnSpc>
                <a:spcPct val="150000"/>
              </a:lnSpc>
            </a:pPr>
            <a:r>
              <a:rPr lang="en-US" altLang="zh-CN" sz="2400"/>
              <a:t>        </a:t>
            </a:r>
            <a:r>
              <a:rPr lang="zh-CN" altLang="en-US" sz="2400"/>
              <a:t>若用它测量约</a:t>
            </a:r>
            <a:r>
              <a:rPr lang="en-US" altLang="zh-CN" sz="2400"/>
              <a:t>0.15A</a:t>
            </a:r>
            <a:r>
              <a:rPr lang="zh-CN" altLang="en-US" sz="2400"/>
              <a:t>的电流</a:t>
            </a:r>
          </a:p>
          <a:p>
            <a:pPr>
              <a:lnSpc>
                <a:spcPct val="150000"/>
              </a:lnSpc>
            </a:pPr>
            <a:r>
              <a:rPr lang="zh-CN" altLang="en-US" sz="2400"/>
              <a:t> </a:t>
            </a:r>
            <a:r>
              <a:rPr lang="en-US" altLang="zh-CN" sz="2400"/>
              <a:t>                     </a:t>
            </a:r>
            <a:r>
              <a:rPr lang="zh-CN" altLang="en-US" sz="2400"/>
              <a:t>相对误差为</a:t>
            </a:r>
          </a:p>
        </p:txBody>
      </p:sp>
      <p:graphicFrame>
        <p:nvGraphicFramePr>
          <p:cNvPr id="11" name="对象 10"/>
          <p:cNvGraphicFramePr/>
          <p:nvPr/>
        </p:nvGraphicFramePr>
        <p:xfrm>
          <a:off x="4532630" y="3686810"/>
          <a:ext cx="3634740" cy="742315"/>
        </p:xfrm>
        <a:graphic>
          <a:graphicData uri="http://schemas.openxmlformats.org/presentationml/2006/ole">
            <mc:AlternateContent xmlns:mc="http://schemas.openxmlformats.org/markup-compatibility/2006">
              <mc:Choice xmlns:v="urn:schemas-microsoft-com:vml" Requires="v">
                <p:oleObj spid="_x0000_s76904" r:id="rId3" imgW="1346200" imgH="330200" progId="Equation.DSMT4">
                  <p:embed/>
                </p:oleObj>
              </mc:Choice>
              <mc:Fallback>
                <p:oleObj r:id="rId3" imgW="1346200" imgH="330200" progId="Equation.DSMT4">
                  <p:embed/>
                  <p:pic>
                    <p:nvPicPr>
                      <p:cNvPr id="0" name="图片 11"/>
                      <p:cNvPicPr/>
                      <p:nvPr/>
                    </p:nvPicPr>
                    <p:blipFill>
                      <a:blip r:embed="rId4"/>
                      <a:stretch>
                        <a:fillRect/>
                      </a:stretch>
                    </p:blipFill>
                    <p:spPr>
                      <a:xfrm>
                        <a:off x="4532630" y="3686810"/>
                        <a:ext cx="3634740" cy="742315"/>
                      </a:xfrm>
                      <a:prstGeom prst="rect">
                        <a:avLst/>
                      </a:prstGeom>
                    </p:spPr>
                  </p:pic>
                </p:oleObj>
              </mc:Fallback>
            </mc:AlternateContent>
          </a:graphicData>
        </a:graphic>
      </p:graphicFrame>
      <p:graphicFrame>
        <p:nvGraphicFramePr>
          <p:cNvPr id="13" name="对象 12"/>
          <p:cNvGraphicFramePr/>
          <p:nvPr/>
        </p:nvGraphicFramePr>
        <p:xfrm>
          <a:off x="4427855" y="4466590"/>
          <a:ext cx="3606800" cy="411480"/>
        </p:xfrm>
        <a:graphic>
          <a:graphicData uri="http://schemas.openxmlformats.org/presentationml/2006/ole">
            <mc:AlternateContent xmlns:mc="http://schemas.openxmlformats.org/markup-compatibility/2006">
              <mc:Choice xmlns:v="urn:schemas-microsoft-com:vml" Requires="v">
                <p:oleObj spid="_x0000_s76905" r:id="rId5" imgW="1219200" imgH="177165" progId="Equation.DSMT4">
                  <p:embed/>
                </p:oleObj>
              </mc:Choice>
              <mc:Fallback>
                <p:oleObj r:id="rId5" imgW="1219200" imgH="177165" progId="Equation.DSMT4">
                  <p:embed/>
                  <p:pic>
                    <p:nvPicPr>
                      <p:cNvPr id="0" name="图片 13"/>
                      <p:cNvPicPr/>
                      <p:nvPr/>
                    </p:nvPicPr>
                    <p:blipFill>
                      <a:blip r:embed="rId6"/>
                      <a:stretch>
                        <a:fillRect/>
                      </a:stretch>
                    </p:blipFill>
                    <p:spPr>
                      <a:xfrm>
                        <a:off x="4427855" y="4466590"/>
                        <a:ext cx="3606800" cy="411480"/>
                      </a:xfrm>
                      <a:prstGeom prst="rect">
                        <a:avLst/>
                      </a:prstGeom>
                    </p:spPr>
                  </p:pic>
                </p:oleObj>
              </mc:Fallback>
            </mc:AlternateContent>
          </a:graphicData>
        </a:graphic>
      </p:graphicFrame>
      <p:graphicFrame>
        <p:nvGraphicFramePr>
          <p:cNvPr id="16" name="对象 15"/>
          <p:cNvGraphicFramePr/>
          <p:nvPr/>
        </p:nvGraphicFramePr>
        <p:xfrm>
          <a:off x="4392295" y="5516880"/>
          <a:ext cx="3456940" cy="411480"/>
        </p:xfrm>
        <a:graphic>
          <a:graphicData uri="http://schemas.openxmlformats.org/presentationml/2006/ole">
            <mc:AlternateContent xmlns:mc="http://schemas.openxmlformats.org/markup-compatibility/2006">
              <mc:Choice xmlns:v="urn:schemas-microsoft-com:vml" Requires="v">
                <p:oleObj spid="_x0000_s76906" r:id="rId7" imgW="1168400" imgH="177165" progId="Equation.DSMT4">
                  <p:embed/>
                </p:oleObj>
              </mc:Choice>
              <mc:Fallback>
                <p:oleObj r:id="rId7" imgW="1168400" imgH="177165" progId="Equation.DSMT4">
                  <p:embed/>
                  <p:pic>
                    <p:nvPicPr>
                      <p:cNvPr id="0" name="图片 13"/>
                      <p:cNvPicPr/>
                      <p:nvPr/>
                    </p:nvPicPr>
                    <p:blipFill>
                      <a:blip r:embed="rId8"/>
                      <a:stretch>
                        <a:fillRect/>
                      </a:stretch>
                    </p:blipFill>
                    <p:spPr>
                      <a:xfrm>
                        <a:off x="4392295" y="5516880"/>
                        <a:ext cx="3456940" cy="411480"/>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blinds(horizontal)">
                                      <p:cBhvr>
                                        <p:cTn id="2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nvSpPr>
        <p:spPr>
          <a:xfrm>
            <a:off x="170180" y="989856"/>
            <a:ext cx="8229600" cy="1143000"/>
          </a:xfrm>
          <a:prstGeom prst="rect">
            <a:avLst/>
          </a:prstGeom>
          <a:noFill/>
          <a:ln w="9525">
            <a:noFill/>
          </a:ln>
        </p:spPr>
        <p:txBody>
          <a:bodyPr wrap="square" lIns="91440" tIns="45720" rIns="91440" bIns="45720" anchor="ctr"/>
          <a:lstStyle>
            <a:lvl1pPr algn="l" rtl="0" eaLnBrk="0" fontAlgn="base" hangingPunct="0">
              <a:spcBef>
                <a:spcPct val="0"/>
              </a:spcBef>
              <a:spcAft>
                <a:spcPct val="0"/>
              </a:spcAft>
              <a:defRPr sz="3200" kern="1200">
                <a:solidFill>
                  <a:schemeClr val="accent2"/>
                </a:solidFill>
                <a:latin typeface="+mj-lt"/>
                <a:ea typeface="+mj-ea"/>
                <a:cs typeface="+mj-cs"/>
              </a:defRPr>
            </a:lvl1pPr>
            <a:lvl2pPr algn="l" rtl="0" eaLnBrk="0" fontAlgn="base" hangingPunct="0">
              <a:spcBef>
                <a:spcPct val="0"/>
              </a:spcBef>
              <a:spcAft>
                <a:spcPct val="0"/>
              </a:spcAft>
              <a:defRPr sz="3200">
                <a:solidFill>
                  <a:schemeClr val="accent2"/>
                </a:solidFill>
                <a:latin typeface="Verdana" panose="020B0604030504040204" pitchFamily="34" charset="0"/>
                <a:ea typeface="黑体" panose="02010609060101010101" pitchFamily="2" charset="-122"/>
              </a:defRPr>
            </a:lvl2pPr>
            <a:lvl3pPr algn="l" rtl="0" eaLnBrk="0" fontAlgn="base" hangingPunct="0">
              <a:spcBef>
                <a:spcPct val="0"/>
              </a:spcBef>
              <a:spcAft>
                <a:spcPct val="0"/>
              </a:spcAft>
              <a:defRPr sz="3200">
                <a:solidFill>
                  <a:schemeClr val="accent2"/>
                </a:solidFill>
                <a:latin typeface="Verdana" panose="020B0604030504040204" pitchFamily="34" charset="0"/>
                <a:ea typeface="黑体" panose="02010609060101010101" pitchFamily="2" charset="-122"/>
              </a:defRPr>
            </a:lvl3pPr>
            <a:lvl4pPr algn="l" rtl="0" eaLnBrk="0" fontAlgn="base" hangingPunct="0">
              <a:spcBef>
                <a:spcPct val="0"/>
              </a:spcBef>
              <a:spcAft>
                <a:spcPct val="0"/>
              </a:spcAft>
              <a:defRPr sz="3200">
                <a:solidFill>
                  <a:schemeClr val="accent2"/>
                </a:solidFill>
                <a:latin typeface="Verdana" panose="020B0604030504040204" pitchFamily="34" charset="0"/>
                <a:ea typeface="黑体" panose="02010609060101010101" pitchFamily="2" charset="-122"/>
              </a:defRPr>
            </a:lvl4pPr>
            <a:lvl5pPr algn="l" rtl="0" eaLnBrk="0" fontAlgn="base" hangingPunct="0">
              <a:spcBef>
                <a:spcPct val="0"/>
              </a:spcBef>
              <a:spcAft>
                <a:spcPct val="0"/>
              </a:spcAft>
              <a:defRPr sz="3200">
                <a:solidFill>
                  <a:schemeClr val="accent2"/>
                </a:solidFill>
                <a:latin typeface="Verdana" panose="020B0604030504040204" pitchFamily="34" charset="0"/>
                <a:ea typeface="黑体" panose="02010609060101010101" pitchFamily="2" charset="-122"/>
              </a:defRPr>
            </a:lvl5pPr>
            <a:lvl6pPr marL="457200" algn="l" rtl="0" eaLnBrk="0" fontAlgn="base" hangingPunct="0">
              <a:spcBef>
                <a:spcPct val="0"/>
              </a:spcBef>
              <a:spcAft>
                <a:spcPct val="0"/>
              </a:spcAft>
              <a:defRPr sz="3200">
                <a:solidFill>
                  <a:schemeClr val="accent2"/>
                </a:solidFill>
                <a:latin typeface="Verdana" panose="020B0604030504040204" pitchFamily="34" charset="0"/>
                <a:ea typeface="黑体" panose="02010609060101010101" pitchFamily="2" charset="-122"/>
              </a:defRPr>
            </a:lvl6pPr>
            <a:lvl7pPr marL="914400" algn="l" rtl="0" eaLnBrk="0" fontAlgn="base" hangingPunct="0">
              <a:spcBef>
                <a:spcPct val="0"/>
              </a:spcBef>
              <a:spcAft>
                <a:spcPct val="0"/>
              </a:spcAft>
              <a:defRPr sz="3200">
                <a:solidFill>
                  <a:schemeClr val="accent2"/>
                </a:solidFill>
                <a:latin typeface="Verdana" panose="020B0604030504040204" pitchFamily="34" charset="0"/>
                <a:ea typeface="黑体" panose="02010609060101010101" pitchFamily="2" charset="-122"/>
              </a:defRPr>
            </a:lvl7pPr>
            <a:lvl8pPr marL="1371600" algn="l" rtl="0" eaLnBrk="0" fontAlgn="base" hangingPunct="0">
              <a:spcBef>
                <a:spcPct val="0"/>
              </a:spcBef>
              <a:spcAft>
                <a:spcPct val="0"/>
              </a:spcAft>
              <a:defRPr sz="3200">
                <a:solidFill>
                  <a:schemeClr val="accent2"/>
                </a:solidFill>
                <a:latin typeface="Verdana" panose="020B0604030504040204" pitchFamily="34" charset="0"/>
                <a:ea typeface="黑体" panose="02010609060101010101" pitchFamily="2" charset="-122"/>
              </a:defRPr>
            </a:lvl8pPr>
            <a:lvl9pPr marL="1828800" algn="l" rtl="0" eaLnBrk="0" fontAlgn="base" hangingPunct="0">
              <a:spcBef>
                <a:spcPct val="0"/>
              </a:spcBef>
              <a:spcAft>
                <a:spcPct val="0"/>
              </a:spcAft>
              <a:defRPr sz="3200">
                <a:solidFill>
                  <a:schemeClr val="accent2"/>
                </a:solidFill>
                <a:latin typeface="Verdana" panose="020B0604030504040204" pitchFamily="34" charset="0"/>
                <a:ea typeface="黑体" panose="02010609060101010101" pitchFamily="2" charset="-122"/>
              </a:defRPr>
            </a:lvl9pPr>
          </a:lstStyle>
          <a:p>
            <a:pPr marL="609600" indent="-609600">
              <a:lnSpc>
                <a:spcPct val="150000"/>
              </a:lnSpc>
            </a:pPr>
            <a:r>
              <a:rPr lang="zh-CN" altLang="en-US" b="1" dirty="0">
                <a:solidFill>
                  <a:srgbClr val="00B0F0"/>
                </a:solidFill>
                <a:latin typeface="黑体" panose="02010609060101010101" pitchFamily="2" charset="-122"/>
                <a:ea typeface="黑体" panose="02010609060101010101" pitchFamily="2" charset="-122"/>
              </a:rPr>
              <a:t>二、直接测量与随机误差的估计</a:t>
            </a:r>
            <a:endParaRPr lang="en-US" altLang="zh-CN" b="1" dirty="0">
              <a:solidFill>
                <a:srgbClr val="00B0F0"/>
              </a:solidFill>
              <a:latin typeface="黑体" panose="02010609060101010101" pitchFamily="2" charset="-122"/>
              <a:ea typeface="黑体" panose="02010609060101010101" pitchFamily="2" charset="-122"/>
            </a:endParaRPr>
          </a:p>
          <a:p>
            <a:pPr marL="609600" indent="-609600">
              <a:lnSpc>
                <a:spcPct val="150000"/>
              </a:lnSpc>
            </a:pPr>
            <a:r>
              <a:rPr lang="en-US" altLang="zh-CN" sz="2800" b="1" dirty="0">
                <a:solidFill>
                  <a:srgbClr val="00B0F0"/>
                </a:solidFill>
                <a:latin typeface="黑体" panose="02010609060101010101" pitchFamily="2" charset="-122"/>
                <a:ea typeface="黑体" panose="02010609060101010101" pitchFamily="2" charset="-122"/>
              </a:rPr>
              <a:t> 1</a:t>
            </a:r>
            <a:r>
              <a:rPr lang="zh-CN" altLang="en-US" sz="2800" b="1" dirty="0">
                <a:solidFill>
                  <a:srgbClr val="00B0F0"/>
                </a:solidFill>
                <a:latin typeface="黑体" panose="02010609060101010101" pitchFamily="2" charset="-122"/>
                <a:ea typeface="黑体" panose="02010609060101010101" pitchFamily="2" charset="-122"/>
              </a:rPr>
              <a:t>、 多次等精度测量结果的估算</a:t>
            </a:r>
          </a:p>
        </p:txBody>
      </p:sp>
      <p:sp>
        <p:nvSpPr>
          <p:cNvPr id="69636" name="AutoShape 4"/>
          <p:cNvSpPr/>
          <p:nvPr/>
        </p:nvSpPr>
        <p:spPr>
          <a:xfrm>
            <a:off x="3849370" y="2968734"/>
            <a:ext cx="4968875" cy="1756410"/>
          </a:xfrm>
          <a:prstGeom prst="roundRect">
            <a:avLst>
              <a:gd name="adj" fmla="val 4745"/>
            </a:avLst>
          </a:prstGeom>
          <a:solidFill>
            <a:srgbClr val="FFCD34"/>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9637" name="AutoShape 5"/>
          <p:cNvSpPr/>
          <p:nvPr/>
        </p:nvSpPr>
        <p:spPr>
          <a:xfrm rot="16576373">
            <a:off x="3633470" y="3543060"/>
            <a:ext cx="576263" cy="576262"/>
          </a:xfrm>
          <a:prstGeom prst="triangle">
            <a:avLst>
              <a:gd name="adj" fmla="val 50000"/>
            </a:avLst>
          </a:prstGeom>
          <a:solidFill>
            <a:srgbClr val="FFCD34"/>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69638" name="Text Box 6"/>
          <p:cNvSpPr txBox="1"/>
          <p:nvPr/>
        </p:nvSpPr>
        <p:spPr>
          <a:xfrm>
            <a:off x="2768918" y="3301048"/>
            <a:ext cx="309562" cy="366712"/>
          </a:xfrm>
          <a:prstGeom prst="rect">
            <a:avLst/>
          </a:prstGeom>
          <a:noFill/>
          <a:ln w="9525">
            <a:noFill/>
          </a:ln>
        </p:spPr>
        <p:txBody>
          <a:bodyPr wrap="none" anchor="t">
            <a:spAutoFit/>
          </a:bodyPr>
          <a:lstStyle/>
          <a:p>
            <a:pPr eaLnBrk="0" hangingPunct="0"/>
            <a:endParaRPr lang="zh-CN" altLang="en-US" b="1" dirty="0">
              <a:latin typeface="Arial" panose="020B0604020202020204" pitchFamily="34" charset="0"/>
              <a:ea typeface="黑体" panose="02010609060101010101" pitchFamily="2" charset="-122"/>
            </a:endParaRPr>
          </a:p>
        </p:txBody>
      </p:sp>
      <p:sp>
        <p:nvSpPr>
          <p:cNvPr id="69639" name="Text Box 7"/>
          <p:cNvSpPr txBox="1"/>
          <p:nvPr/>
        </p:nvSpPr>
        <p:spPr>
          <a:xfrm>
            <a:off x="3992245" y="3090205"/>
            <a:ext cx="4610100" cy="1418915"/>
          </a:xfrm>
          <a:prstGeom prst="rect">
            <a:avLst/>
          </a:prstGeom>
          <a:noFill/>
          <a:ln w="9525">
            <a:noFill/>
          </a:ln>
        </p:spPr>
        <p:txBody>
          <a:bodyPr anchor="t">
            <a:spAutoFit/>
          </a:bodyPr>
          <a:lstStyle/>
          <a:p>
            <a:pPr eaLnBrk="0" hangingPunct="0">
              <a:lnSpc>
                <a:spcPct val="150000"/>
              </a:lnSpc>
            </a:pPr>
            <a:r>
              <a:rPr lang="zh-CN" altLang="en-US" sz="2000" b="1" dirty="0">
                <a:solidFill>
                  <a:schemeClr val="bg1"/>
                </a:solidFill>
                <a:latin typeface="楷体_GB2312" panose="02010609030101010101" charset="-122"/>
                <a:ea typeface="楷体_GB2312" panose="02010609030101010101" charset="-122"/>
                <a:cs typeface="楷体_GB2312" panose="02010609030101010101" charset="-122"/>
              </a:rPr>
              <a:t>随机变量的算术平均数：</a:t>
            </a:r>
          </a:p>
          <a:p>
            <a:pPr eaLnBrk="0" hangingPunct="0">
              <a:lnSpc>
                <a:spcPct val="150000"/>
              </a:lnSpc>
            </a:pPr>
            <a:r>
              <a:rPr lang="zh-CN" altLang="en-US" sz="2000" b="1" dirty="0">
                <a:latin typeface="Times New Roman" panose="02020603050405020304" pitchFamily="18" charset="0"/>
                <a:ea typeface="楷体_GB2312" panose="02010609030101010101" charset="-122"/>
                <a:cs typeface="Times New Roman" panose="02020603050405020304" pitchFamily="18" charset="0"/>
              </a:rPr>
              <a:t>试验结果的各个可能值与其相应的频率</a:t>
            </a:r>
            <a:r>
              <a:rPr lang="en-US" altLang="zh-CN" sz="2000" b="1" i="1" dirty="0">
                <a:latin typeface="Times New Roman" panose="02020603050405020304" pitchFamily="18" charset="0"/>
                <a:ea typeface="楷体_GB2312" panose="02010609030101010101" charset="-122"/>
                <a:cs typeface="Times New Roman" panose="02020603050405020304" pitchFamily="18" charset="0"/>
              </a:rPr>
              <a:t>f</a:t>
            </a:r>
            <a:r>
              <a:rPr lang="en-US" altLang="zh-CN" sz="2000" b="1" dirty="0">
                <a:latin typeface="Times New Roman" panose="02020603050405020304" pitchFamily="18" charset="0"/>
                <a:ea typeface="楷体_GB2312" panose="02010609030101010101" charset="-122"/>
                <a:cs typeface="Times New Roman" panose="02020603050405020304" pitchFamily="18" charset="0"/>
              </a:rPr>
              <a:t>(</a:t>
            </a:r>
            <a:r>
              <a:rPr lang="en-US" altLang="zh-CN" sz="2000" b="1" i="1" dirty="0">
                <a:latin typeface="Times New Roman" panose="02020603050405020304" pitchFamily="18" charset="0"/>
                <a:ea typeface="楷体_GB2312" panose="02010609030101010101" charset="-122"/>
                <a:cs typeface="Times New Roman" panose="02020603050405020304" pitchFamily="18" charset="0"/>
              </a:rPr>
              <a:t>x</a:t>
            </a:r>
            <a:r>
              <a:rPr lang="en-US" altLang="zh-CN" sz="2000" b="1" dirty="0">
                <a:latin typeface="Times New Roman" panose="02020603050405020304" pitchFamily="18" charset="0"/>
                <a:ea typeface="楷体_GB2312" panose="02010609030101010101" charset="-122"/>
                <a:cs typeface="Times New Roman" panose="02020603050405020304" pitchFamily="18" charset="0"/>
              </a:rPr>
              <a:t>=</a:t>
            </a:r>
            <a:r>
              <a:rPr lang="en-US" altLang="zh-CN" sz="2000" b="1" i="1" dirty="0">
                <a:latin typeface="Times New Roman" panose="02020603050405020304" pitchFamily="18" charset="0"/>
                <a:ea typeface="楷体_GB2312" panose="02010609030101010101" charset="-122"/>
                <a:cs typeface="Times New Roman" panose="02020603050405020304" pitchFamily="18" charset="0"/>
              </a:rPr>
              <a:t>x</a:t>
            </a:r>
            <a:r>
              <a:rPr lang="en-US" altLang="zh-CN" sz="2000" b="1" i="1" baseline="-25000" dirty="0">
                <a:latin typeface="Times New Roman" panose="02020603050405020304" pitchFamily="18" charset="0"/>
                <a:ea typeface="楷体_GB2312" panose="02010609030101010101" charset="-122"/>
                <a:cs typeface="Times New Roman" panose="02020603050405020304" pitchFamily="18" charset="0"/>
              </a:rPr>
              <a:t>i</a:t>
            </a:r>
            <a:r>
              <a:rPr lang="en-US" altLang="zh-CN" sz="2000" b="1" dirty="0">
                <a:latin typeface="Times New Roman" panose="02020603050405020304" pitchFamily="18" charset="0"/>
                <a:ea typeface="楷体_GB2312" panose="02010609030101010101" charset="-122"/>
                <a:cs typeface="Times New Roman" panose="02020603050405020304" pitchFamily="18" charset="0"/>
              </a:rPr>
              <a:t>)</a:t>
            </a:r>
            <a:r>
              <a:rPr lang="zh-CN" altLang="en-US" sz="2000" b="1" dirty="0">
                <a:latin typeface="Times New Roman" panose="02020603050405020304" pitchFamily="18" charset="0"/>
                <a:ea typeface="楷体_GB2312" panose="02010609030101010101" charset="-122"/>
                <a:cs typeface="Times New Roman" panose="02020603050405020304" pitchFamily="18" charset="0"/>
              </a:rPr>
              <a:t>乘积之和。</a:t>
            </a:r>
          </a:p>
        </p:txBody>
      </p:sp>
      <p:graphicFrame>
        <p:nvGraphicFramePr>
          <p:cNvPr id="69640" name="Object 8"/>
          <p:cNvGraphicFramePr>
            <a:graphicFrameLocks noChangeAspect="1"/>
          </p:cNvGraphicFramePr>
          <p:nvPr/>
        </p:nvGraphicFramePr>
        <p:xfrm>
          <a:off x="1261587" y="3144664"/>
          <a:ext cx="2039620" cy="1358900"/>
        </p:xfrm>
        <a:graphic>
          <a:graphicData uri="http://schemas.openxmlformats.org/presentationml/2006/ole">
            <mc:AlternateContent xmlns:mc="http://schemas.openxmlformats.org/markup-compatibility/2006">
              <mc:Choice xmlns:v="urn:schemas-microsoft-com:vml" Requires="v">
                <p:oleObj spid="_x0000_s116361" name="Equation" r:id="rId3" imgW="673100" imgH="431800" progId="Equation.DSMT4">
                  <p:embed/>
                </p:oleObj>
              </mc:Choice>
              <mc:Fallback>
                <p:oleObj name="Equation" r:id="rId3" imgW="673100" imgH="431800" progId="Equation.DSMT4">
                  <p:embed/>
                  <p:pic>
                    <p:nvPicPr>
                      <p:cNvPr id="0" name="图片 3113"/>
                      <p:cNvPicPr/>
                      <p:nvPr/>
                    </p:nvPicPr>
                    <p:blipFill>
                      <a:blip r:embed="rId4"/>
                      <a:stretch>
                        <a:fillRect/>
                      </a:stretch>
                    </p:blipFill>
                    <p:spPr>
                      <a:xfrm>
                        <a:off x="1261587" y="3144664"/>
                        <a:ext cx="2039620" cy="1358900"/>
                      </a:xfrm>
                      <a:prstGeom prst="rect">
                        <a:avLst/>
                      </a:prstGeom>
                      <a:noFill/>
                      <a:ln w="38100">
                        <a:noFill/>
                        <a:miter/>
                      </a:ln>
                    </p:spPr>
                  </p:pic>
                </p:oleObj>
              </mc:Fallback>
            </mc:AlternateContent>
          </a:graphicData>
        </a:graphic>
      </p:graphicFrame>
      <p:sp>
        <p:nvSpPr>
          <p:cNvPr id="69641" name="Rectangle 9"/>
          <p:cNvSpPr>
            <a:spLocks noGrp="1"/>
          </p:cNvSpPr>
          <p:nvPr/>
        </p:nvSpPr>
        <p:spPr>
          <a:xfrm>
            <a:off x="109066" y="2269753"/>
            <a:ext cx="6407150" cy="511175"/>
          </a:xfrm>
          <a:prstGeom prst="rect">
            <a:avLst/>
          </a:prstGeom>
          <a:noFill/>
          <a:ln w="9525">
            <a:noFill/>
          </a:ln>
        </p:spPr>
        <p:txBody>
          <a:bodyPr wrap="square" lIns="91440" tIns="45720" rIns="91440" bIns="45720" anchor="t"/>
          <a:lstStyle>
            <a:lvl1pPr marL="342900" indent="-342900" algn="l" rtl="0" eaLnBrk="0" fontAlgn="base" hangingPunct="0">
              <a:spcBef>
                <a:spcPct val="20000"/>
              </a:spcBef>
              <a:spcAft>
                <a:spcPct val="0"/>
              </a:spcAft>
              <a:buBlip>
                <a:blip r:embed="rId5"/>
              </a:buBlip>
              <a:defRPr sz="2400" kern="1200">
                <a:solidFill>
                  <a:schemeClr val="accent2"/>
                </a:solidFill>
                <a:latin typeface="+mn-lt"/>
                <a:ea typeface="+mn-ea"/>
                <a:cs typeface="+mn-cs"/>
              </a:defRPr>
            </a:lvl1pPr>
            <a:lvl2pPr marL="742950" indent="-285750" algn="l" rtl="0" eaLnBrk="0" fontAlgn="base" hangingPunct="0">
              <a:spcBef>
                <a:spcPct val="20000"/>
              </a:spcBef>
              <a:spcAft>
                <a:spcPct val="0"/>
              </a:spcAft>
              <a:buBlip>
                <a:blip r:embed="rId6"/>
              </a:buBlip>
              <a:defRPr sz="2000" kern="1200">
                <a:solidFill>
                  <a:schemeClr val="accent2"/>
                </a:solidFill>
                <a:latin typeface="+mn-lt"/>
                <a:ea typeface="+mn-ea"/>
                <a:cs typeface="+mn-cs"/>
              </a:defRPr>
            </a:lvl2pPr>
            <a:lvl3pPr marL="1143000" indent="-228600" algn="l" rtl="0" eaLnBrk="0" fontAlgn="base" hangingPunct="0">
              <a:spcBef>
                <a:spcPct val="20000"/>
              </a:spcBef>
              <a:spcAft>
                <a:spcPct val="0"/>
              </a:spcAft>
              <a:buBlip>
                <a:blip r:embed="rId7"/>
              </a:buBlip>
              <a:defRPr sz="2000" kern="1200">
                <a:solidFill>
                  <a:schemeClr val="accent2"/>
                </a:solidFill>
                <a:latin typeface="+mn-lt"/>
                <a:ea typeface="+mn-ea"/>
                <a:cs typeface="+mn-cs"/>
              </a:defRPr>
            </a:lvl3pPr>
            <a:lvl4pPr marL="1600200" indent="-228600" algn="l" rtl="0" eaLnBrk="0" fontAlgn="base" hangingPunct="0">
              <a:spcBef>
                <a:spcPct val="20000"/>
              </a:spcBef>
              <a:spcAft>
                <a:spcPct val="0"/>
              </a:spcAft>
              <a:buBlip>
                <a:blip r:embed="rId5"/>
              </a:buBlip>
              <a:defRPr sz="1600" kern="1200">
                <a:solidFill>
                  <a:schemeClr val="accent2"/>
                </a:solidFill>
                <a:latin typeface="+mn-lt"/>
                <a:ea typeface="+mn-ea"/>
                <a:cs typeface="+mn-cs"/>
              </a:defRPr>
            </a:lvl4pPr>
            <a:lvl5pPr marL="2057400" indent="-228600" algn="l" rtl="0" eaLnBrk="0" fontAlgn="base" hangingPunct="0">
              <a:spcBef>
                <a:spcPct val="20000"/>
              </a:spcBef>
              <a:spcAft>
                <a:spcPct val="0"/>
              </a:spcAft>
              <a:buBlip>
                <a:blip r:embed="rId6"/>
              </a:buBlip>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Font typeface="Wingdings" panose="05000000000000000000" charset="0"/>
              <a:buNone/>
            </a:pPr>
            <a:r>
              <a:rPr lang="zh-CN" altLang="zh-CN"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a:t>
            </a:r>
            <a:r>
              <a:rPr lang="en-US" altLang="zh-CN"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1</a:t>
            </a:r>
            <a:r>
              <a:rPr lang="zh-CN" altLang="en-US"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a:t>
            </a:r>
            <a:r>
              <a:rPr lang="zh-CN" altLang="zh-CN"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 </a:t>
            </a:r>
            <a:r>
              <a:rPr lang="zh-CN" altLang="en-US"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算术平均值与数学期望</a:t>
            </a:r>
          </a:p>
        </p:txBody>
      </p:sp>
      <p:sp>
        <p:nvSpPr>
          <p:cNvPr id="69642" name="Text Box 10"/>
          <p:cNvSpPr txBox="1"/>
          <p:nvPr/>
        </p:nvSpPr>
        <p:spPr>
          <a:xfrm>
            <a:off x="3992245" y="4683760"/>
            <a:ext cx="4826000" cy="2061210"/>
          </a:xfrm>
          <a:prstGeom prst="rect">
            <a:avLst/>
          </a:prstGeom>
          <a:noFill/>
          <a:ln w="9525">
            <a:noFill/>
          </a:ln>
        </p:spPr>
        <p:txBody>
          <a:bodyPr anchor="t">
            <a:spAutoFit/>
          </a:bodyPr>
          <a:lstStyle/>
          <a:p>
            <a:pPr algn="just" eaLnBrk="0" hangingPunct="0">
              <a:lnSpc>
                <a:spcPct val="160000"/>
              </a:lnSpc>
            </a:pPr>
            <a:r>
              <a:rPr lang="zh-CN" altLang="en-US" sz="2000" b="1" dirty="0">
                <a:latin typeface="Times New Roman" panose="02020603050405020304" pitchFamily="18" charset="0"/>
                <a:ea typeface="楷体_GB2312" panose="02010609030101010101" charset="-122"/>
                <a:cs typeface="Times New Roman" panose="02020603050405020304" pitchFamily="18" charset="0"/>
              </a:rPr>
              <a:t>由于频率</a:t>
            </a:r>
            <a:r>
              <a:rPr lang="en-US" altLang="zh-CN" sz="2000" b="1" i="1" dirty="0">
                <a:latin typeface="Times New Roman" panose="02020603050405020304" pitchFamily="18" charset="0"/>
                <a:ea typeface="楷体_GB2312" panose="02010609030101010101" charset="-122"/>
                <a:cs typeface="Times New Roman" panose="02020603050405020304" pitchFamily="18" charset="0"/>
              </a:rPr>
              <a:t>f</a:t>
            </a:r>
            <a:r>
              <a:rPr lang="en-US" altLang="zh-CN" sz="2000" b="1" dirty="0">
                <a:latin typeface="Times New Roman" panose="02020603050405020304" pitchFamily="18" charset="0"/>
                <a:ea typeface="楷体_GB2312" panose="02010609030101010101" charset="-122"/>
                <a:cs typeface="Times New Roman" panose="02020603050405020304" pitchFamily="18" charset="0"/>
              </a:rPr>
              <a:t>(</a:t>
            </a:r>
            <a:r>
              <a:rPr lang="en-US" altLang="zh-CN" sz="2000" b="1" i="1" dirty="0">
                <a:latin typeface="Times New Roman" panose="02020603050405020304" pitchFamily="18" charset="0"/>
                <a:ea typeface="楷体_GB2312" panose="02010609030101010101" charset="-122"/>
                <a:cs typeface="Times New Roman" panose="02020603050405020304" pitchFamily="18" charset="0"/>
              </a:rPr>
              <a:t>x</a:t>
            </a:r>
            <a:r>
              <a:rPr lang="en-US" altLang="zh-CN" sz="2000" b="1" dirty="0">
                <a:latin typeface="Times New Roman" panose="02020603050405020304" pitchFamily="18" charset="0"/>
                <a:ea typeface="楷体_GB2312" panose="02010609030101010101" charset="-122"/>
                <a:cs typeface="Times New Roman" panose="02020603050405020304" pitchFamily="18" charset="0"/>
              </a:rPr>
              <a:t>=</a:t>
            </a:r>
            <a:r>
              <a:rPr lang="en-US" altLang="zh-CN" sz="2000" b="1" i="1" dirty="0">
                <a:latin typeface="Times New Roman" panose="02020603050405020304" pitchFamily="18" charset="0"/>
                <a:ea typeface="楷体_GB2312" panose="02010609030101010101" charset="-122"/>
                <a:cs typeface="Times New Roman" panose="02020603050405020304" pitchFamily="18" charset="0"/>
              </a:rPr>
              <a:t>x</a:t>
            </a:r>
            <a:r>
              <a:rPr lang="en-US" altLang="zh-CN" sz="2000" b="1" i="1" baseline="-25000" dirty="0">
                <a:latin typeface="Times New Roman" panose="02020603050405020304" pitchFamily="18" charset="0"/>
                <a:ea typeface="楷体_GB2312" panose="02010609030101010101" charset="-122"/>
                <a:cs typeface="Times New Roman" panose="02020603050405020304" pitchFamily="18" charset="0"/>
              </a:rPr>
              <a:t>i</a:t>
            </a:r>
            <a:r>
              <a:rPr lang="en-US" altLang="zh-CN" sz="2000" b="1" dirty="0">
                <a:latin typeface="Times New Roman" panose="02020603050405020304" pitchFamily="18" charset="0"/>
                <a:ea typeface="楷体_GB2312" panose="02010609030101010101" charset="-122"/>
                <a:cs typeface="Times New Roman" panose="02020603050405020304" pitchFamily="18" charset="0"/>
              </a:rPr>
              <a:t>)</a:t>
            </a:r>
            <a:r>
              <a:rPr lang="zh-CN" altLang="en-US" sz="2000" b="1" dirty="0">
                <a:latin typeface="Times New Roman" panose="02020603050405020304" pitchFamily="18" charset="0"/>
                <a:ea typeface="楷体_GB2312" panose="02010609030101010101" charset="-122"/>
                <a:cs typeface="Times New Roman" panose="02020603050405020304" pitchFamily="18" charset="0"/>
              </a:rPr>
              <a:t>要</a:t>
            </a:r>
            <a:r>
              <a:rPr lang="zh-CN" altLang="en-US" sz="20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试验后</a:t>
            </a:r>
            <a:r>
              <a:rPr lang="zh-CN" altLang="en-US" sz="2000" b="1" dirty="0">
                <a:latin typeface="Times New Roman" panose="02020603050405020304" pitchFamily="18" charset="0"/>
                <a:ea typeface="楷体_GB2312" panose="02010609030101010101" charset="-122"/>
                <a:cs typeface="Times New Roman" panose="02020603050405020304" pitchFamily="18" charset="0"/>
              </a:rPr>
              <a:t>才能确定，因而算术平均数也必须到</a:t>
            </a:r>
            <a:r>
              <a:rPr lang="zh-CN" altLang="en-US" sz="20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试验后</a:t>
            </a:r>
            <a:r>
              <a:rPr lang="zh-CN" altLang="en-US" sz="2000" b="1" dirty="0">
                <a:latin typeface="Times New Roman" panose="02020603050405020304" pitchFamily="18" charset="0"/>
                <a:ea typeface="楷体_GB2312" panose="02010609030101010101" charset="-122"/>
                <a:cs typeface="Times New Roman" panose="02020603050405020304" pitchFamily="18" charset="0"/>
              </a:rPr>
              <a:t>才能求出，而且各次试验后，所得到算术平均数也不一定相同，具有</a:t>
            </a:r>
            <a:r>
              <a:rPr lang="zh-CN" altLang="en-US" sz="20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随机性</a:t>
            </a:r>
            <a:r>
              <a:rPr lang="zh-CN" altLang="en-US" sz="2000" b="1" dirty="0">
                <a:latin typeface="Times New Roman" panose="02020603050405020304" pitchFamily="18" charset="0"/>
                <a:ea typeface="楷体_GB2312" panose="02010609030101010101" charset="-122"/>
                <a:cs typeface="Times New Roman" panose="02020603050405020304" pitchFamily="18" charset="0"/>
              </a:rPr>
              <a:t>。</a:t>
            </a:r>
          </a:p>
        </p:txBody>
      </p:sp>
      <p:sp>
        <p:nvSpPr>
          <p:cNvPr id="69643" name="AutoShape 11"/>
          <p:cNvSpPr/>
          <p:nvPr/>
        </p:nvSpPr>
        <p:spPr>
          <a:xfrm>
            <a:off x="3849370" y="6668135"/>
            <a:ext cx="4968875" cy="117475"/>
          </a:xfrm>
          <a:prstGeom prst="roundRect">
            <a:avLst>
              <a:gd name="adj" fmla="val 4745"/>
            </a:avLst>
          </a:prstGeom>
          <a:solidFill>
            <a:srgbClr val="FFCD34"/>
          </a:solidFill>
          <a:ln w="9525">
            <a:noFill/>
          </a:ln>
        </p:spPr>
        <p:txBody>
          <a:bodyPr wrap="none" anchor="ctr"/>
          <a:lstStyle/>
          <a:p>
            <a:endParaRPr lang="zh-CN" altLang="en-US" dirty="0">
              <a:latin typeface="Arial" panose="020B0604020202020204" pitchFamily="34" charset="0"/>
              <a:ea typeface="微软雅黑" panose="020B0503020204020204" charset="-122"/>
            </a:endParaRPr>
          </a:p>
        </p:txBody>
      </p:sp>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4101" name="Text Box 2"/>
          <p:cNvSpPr txBox="1"/>
          <p:nvPr/>
        </p:nvSpPr>
        <p:spPr>
          <a:xfrm>
            <a:off x="396453" y="2814196"/>
            <a:ext cx="2519363" cy="398780"/>
          </a:xfrm>
          <a:prstGeom prst="rect">
            <a:avLst/>
          </a:prstGeom>
          <a:noFill/>
          <a:ln w="9525">
            <a:noFill/>
          </a:ln>
        </p:spPr>
        <p:txBody>
          <a:bodyPr>
            <a:spAutoFit/>
          </a:bodyPr>
          <a:lstStyle/>
          <a:p>
            <a:pPr eaLnBrk="0" hangingPunct="0">
              <a:buClr>
                <a:srgbClr val="00B0F0"/>
              </a:buClr>
              <a:buFont typeface="Wingdings" panose="05000000000000000000" pitchFamily="2" charset="2"/>
              <a:buChar char="p"/>
            </a:pPr>
            <a:r>
              <a:rPr lang="zh-CN" altLang="zh-CN" sz="2000" b="1" dirty="0">
                <a:solidFill>
                  <a:srgbClr val="00B0F0"/>
                </a:solidFill>
                <a:latin typeface="黑体" panose="02010609060101010101" pitchFamily="2" charset="-122"/>
                <a:ea typeface="黑体" panose="02010609060101010101" pitchFamily="2" charset="-122"/>
                <a:cs typeface="黑体" panose="02010609060101010101" pitchFamily="2" charset="-122"/>
              </a:rPr>
              <a:t>   算术平均值</a:t>
            </a:r>
          </a:p>
        </p:txBody>
      </p:sp>
      <p:sp>
        <p:nvSpPr>
          <p:cNvPr id="2" name="文本框 1"/>
          <p:cNvSpPr txBox="1"/>
          <p:nvPr/>
        </p:nvSpPr>
        <p:spPr>
          <a:xfrm>
            <a:off x="1261745" y="4683760"/>
            <a:ext cx="2042160" cy="398780"/>
          </a:xfrm>
          <a:prstGeom prst="rect">
            <a:avLst/>
          </a:prstGeom>
          <a:noFill/>
        </p:spPr>
        <p:txBody>
          <a:bodyPr wrap="none" rtlCol="0">
            <a:spAutoFit/>
          </a:bodyPr>
          <a:lstStyle/>
          <a:p>
            <a:r>
              <a:rPr lang="zh-CN" altLang="en-US" sz="2000" b="1"/>
              <a:t>（</a:t>
            </a:r>
            <a:r>
              <a:rPr lang="en-US" altLang="zh-CN" sz="2000" b="1"/>
              <a:t>n=1</a:t>
            </a:r>
            <a:r>
              <a:rPr lang="zh-CN" altLang="en-US" sz="2000" b="1"/>
              <a:t>，</a:t>
            </a:r>
            <a:r>
              <a:rPr lang="en-US" altLang="zh-CN" sz="2000" b="1"/>
              <a:t>2……</a:t>
            </a:r>
            <a:r>
              <a:rPr lang="zh-CN" altLang="en-US" sz="2000" b="1"/>
              <a: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graphicFrame>
        <p:nvGraphicFramePr>
          <p:cNvPr id="25602" name="Group 2"/>
          <p:cNvGraphicFramePr>
            <a:graphicFrameLocks noGrp="1"/>
          </p:cNvGraphicFramePr>
          <p:nvPr/>
        </p:nvGraphicFramePr>
        <p:xfrm>
          <a:off x="1477645" y="2924944"/>
          <a:ext cx="6461125" cy="2699886"/>
        </p:xfrm>
        <a:graphic>
          <a:graphicData uri="http://schemas.openxmlformats.org/drawingml/2006/table">
            <a:tbl>
              <a:tblPr/>
              <a:tblGrid>
                <a:gridCol w="1614170">
                  <a:extLst>
                    <a:ext uri="{9D8B030D-6E8A-4147-A177-3AD203B41FA5}">
                      <a16:colId xmlns:a16="http://schemas.microsoft.com/office/drawing/2014/main" val="20000"/>
                    </a:ext>
                  </a:extLst>
                </a:gridCol>
                <a:gridCol w="1614170">
                  <a:extLst>
                    <a:ext uri="{9D8B030D-6E8A-4147-A177-3AD203B41FA5}">
                      <a16:colId xmlns:a16="http://schemas.microsoft.com/office/drawing/2014/main" val="20001"/>
                    </a:ext>
                  </a:extLst>
                </a:gridCol>
                <a:gridCol w="1616710">
                  <a:extLst>
                    <a:ext uri="{9D8B030D-6E8A-4147-A177-3AD203B41FA5}">
                      <a16:colId xmlns:a16="http://schemas.microsoft.com/office/drawing/2014/main" val="20002"/>
                    </a:ext>
                  </a:extLst>
                </a:gridCol>
                <a:gridCol w="1616075">
                  <a:extLst>
                    <a:ext uri="{9D8B030D-6E8A-4147-A177-3AD203B41FA5}">
                      <a16:colId xmlns:a16="http://schemas.microsoft.com/office/drawing/2014/main" val="20003"/>
                    </a:ext>
                  </a:extLst>
                </a:gridCol>
              </a:tblGrid>
              <a:tr h="899962">
                <a:tc>
                  <a:txBody>
                    <a:bodyPr/>
                    <a:lstStyle/>
                    <a:p>
                      <a:pPr marL="0" marR="0" lvl="0" indent="0" algn="ctr" defTabSz="914400" rtl="0" eaLnBrk="0" fontAlgn="base" latinLnBrk="0" hangingPunct="0">
                        <a:spcBef>
                          <a:spcPct val="20000"/>
                        </a:spcBef>
                        <a:spcAft>
                          <a:spcPct val="0"/>
                        </a:spcAft>
                        <a:buClrTx/>
                        <a:buSzTx/>
                        <a:buFontTx/>
                        <a:buNone/>
                      </a:pPr>
                      <a:r>
                        <a:rPr kumimoji="0" lang="zh-CN" sz="2000" b="0" i="0" u="none" strike="noStrike" cap="none" normalizeH="0" baseline="0" dirty="0">
                          <a:ln>
                            <a:noFill/>
                          </a:ln>
                          <a:solidFill>
                            <a:srgbClr val="000000"/>
                          </a:solidFill>
                          <a:effectLst/>
                          <a:latin typeface="Times New Roman" panose="02020603050405020304" pitchFamily="18" charset="0"/>
                          <a:ea typeface="微软雅黑" panose="020B0503020204020204" charset="-122"/>
                          <a:cs typeface="Times New Roman" panose="02020603050405020304" pitchFamily="18" charset="0"/>
                        </a:rPr>
                        <a:t>零件重 </a:t>
                      </a:r>
                      <a:r>
                        <a:rPr kumimoji="0" lang="zh-CN" altLang="zh-CN" sz="2000" b="0" i="1" u="none" strike="noStrike" cap="none" normalizeH="0" baseline="0" dirty="0">
                          <a:ln>
                            <a:noFill/>
                          </a:ln>
                          <a:solidFill>
                            <a:srgbClr val="000000"/>
                          </a:solidFill>
                          <a:effectLst/>
                          <a:latin typeface="Times New Roman" panose="02020603050405020304" pitchFamily="18" charset="0"/>
                          <a:ea typeface="微软雅黑" panose="020B0503020204020204" charset="-122"/>
                          <a:cs typeface="Times New Roman" panose="02020603050405020304" pitchFamily="18" charset="0"/>
                        </a:rPr>
                        <a:t>x</a:t>
                      </a:r>
                    </a:p>
                    <a:p>
                      <a:pPr marL="0" marR="0" lvl="0" indent="0" algn="ctr" defTabSz="914400" rtl="0" eaLnBrk="0" fontAlgn="base" latinLnBrk="0" hangingPunct="0">
                        <a:spcBef>
                          <a:spcPct val="20000"/>
                        </a:spcBef>
                        <a:spcAft>
                          <a:spcPct val="0"/>
                        </a:spcAft>
                        <a:buClrTx/>
                        <a:buSzTx/>
                        <a:buFontTx/>
                        <a:buNone/>
                      </a:pPr>
                      <a:r>
                        <a:rPr kumimoji="0" lang="zh-CN" sz="1800" b="0" i="0" u="none" strike="noStrike" cap="none" normalizeH="0" baseline="0" dirty="0">
                          <a:ln>
                            <a:noFill/>
                          </a:ln>
                          <a:solidFill>
                            <a:srgbClr val="000000"/>
                          </a:solidFill>
                          <a:effectLst/>
                          <a:latin typeface="Times New Roman" panose="02020603050405020304" pitchFamily="18" charset="0"/>
                          <a:ea typeface="微软雅黑" panose="020B0503020204020204" charset="-122"/>
                          <a:cs typeface="Times New Roman" panose="02020603050405020304" pitchFamily="18" charset="0"/>
                        </a:rPr>
                        <a:t>公斤</a:t>
                      </a:r>
                      <a:endParaRPr kumimoji="0" lang="zh-CN" sz="2000" b="0" i="0" u="none" strike="noStrike" cap="none" normalizeH="0" baseline="0" dirty="0">
                        <a:ln>
                          <a:noFill/>
                        </a:ln>
                        <a:solidFill>
                          <a:srgbClr val="000000"/>
                        </a:solidFill>
                        <a:effectLst/>
                        <a:latin typeface="Times New Roman" panose="02020603050405020304" pitchFamily="18" charset="0"/>
                        <a:ea typeface="微软雅黑" panose="020B0503020204020204" charset="-122"/>
                        <a:cs typeface="Times New Roman" panose="02020603050405020304" pitchFamily="18" charset="0"/>
                      </a:endParaRPr>
                    </a:p>
                  </a:txBody>
                  <a:tcPr anchor="ctr" horzOverflow="overflow">
                    <a:lnL>
                      <a:noFill/>
                    </a:lnL>
                    <a:lnR>
                      <a:noFill/>
                    </a:lnR>
                    <a:lnT w="12700" cap="flat" cmpd="sng" algn="ctr">
                      <a:solidFill>
                        <a:srgbClr val="4F81BD"/>
                      </a:solidFill>
                      <a:prstDash val="solid"/>
                      <a:round/>
                      <a:headEnd type="none" w="med" len="med"/>
                      <a:tailEnd type="none" w="med" len="med"/>
                    </a:lnT>
                    <a:lnB>
                      <a:noFill/>
                    </a:lnB>
                    <a:lnTlToBr>
                      <a:noFill/>
                    </a:lnTlToBr>
                    <a:lnBlToTr>
                      <a:noFill/>
                    </a:lnBlToTr>
                    <a:solidFill>
                      <a:srgbClr val="4F81BD">
                        <a:alpha val="20000"/>
                      </a:srgbClr>
                    </a:solidFill>
                  </a:tcPr>
                </a:tc>
                <a:tc>
                  <a:txBody>
                    <a:bodyPr/>
                    <a:lstStyle/>
                    <a:p>
                      <a:pPr marL="0" marR="0" lvl="0" indent="0" algn="ctr" defTabSz="914400" rtl="0" eaLnBrk="0" fontAlgn="base" latinLnBrk="0" hangingPunct="0">
                        <a:spcBef>
                          <a:spcPct val="2000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99</a:t>
                      </a:r>
                    </a:p>
                  </a:txBody>
                  <a:tcPr anchor="ctr" horzOverflow="overflow">
                    <a:lnL>
                      <a:noFill/>
                    </a:lnL>
                    <a:lnR>
                      <a:noFill/>
                    </a:lnR>
                    <a:lnT w="12700" cap="flat" cmpd="sng" algn="ctr">
                      <a:solidFill>
                        <a:srgbClr val="4F81BD"/>
                      </a:solidFill>
                      <a:prstDash val="solid"/>
                      <a:round/>
                      <a:headEnd type="none" w="med" len="med"/>
                      <a:tailEnd type="none" w="med" len="med"/>
                    </a:lnT>
                    <a:lnB>
                      <a:noFill/>
                    </a:lnB>
                    <a:lnTlToBr>
                      <a:noFill/>
                    </a:lnTlToBr>
                    <a:lnBlToTr>
                      <a:noFill/>
                    </a:lnBlToTr>
                    <a:solidFill>
                      <a:srgbClr val="4F81BD">
                        <a:alpha val="20000"/>
                      </a:srgbClr>
                    </a:solidFill>
                  </a:tcPr>
                </a:tc>
                <a:tc>
                  <a:txBody>
                    <a:bodyPr/>
                    <a:lstStyle/>
                    <a:p>
                      <a:pPr marL="0" marR="0" lvl="0" indent="0" algn="ctr" defTabSz="914400" rtl="0" eaLnBrk="0" fontAlgn="base" latinLnBrk="0" hangingPunct="0">
                        <a:spcBef>
                          <a:spcPct val="20000"/>
                        </a:spcBef>
                        <a:spcAft>
                          <a:spcPct val="0"/>
                        </a:spcAft>
                        <a:buClrTx/>
                        <a:buSzTx/>
                        <a:buFontTx/>
                        <a:buNone/>
                      </a:pPr>
                      <a:r>
                        <a:rPr kumimoji="0" lang="zh-CN"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100</a:t>
                      </a:r>
                    </a:p>
                  </a:txBody>
                  <a:tcPr anchor="ctr" horzOverflow="overflow">
                    <a:lnL>
                      <a:noFill/>
                    </a:lnL>
                    <a:lnR>
                      <a:noFill/>
                    </a:lnR>
                    <a:lnT w="12700" cap="flat" cmpd="sng" algn="ctr">
                      <a:solidFill>
                        <a:srgbClr val="4F81BD"/>
                      </a:solidFill>
                      <a:prstDash val="solid"/>
                      <a:round/>
                      <a:headEnd type="none" w="med" len="med"/>
                      <a:tailEnd type="none" w="med" len="med"/>
                    </a:lnT>
                    <a:lnB>
                      <a:noFill/>
                    </a:lnB>
                    <a:lnTlToBr>
                      <a:noFill/>
                    </a:lnTlToBr>
                    <a:lnBlToTr>
                      <a:noFill/>
                    </a:lnBlToTr>
                    <a:solidFill>
                      <a:srgbClr val="4F81BD">
                        <a:alpha val="20000"/>
                      </a:srgbClr>
                    </a:solidFill>
                  </a:tcPr>
                </a:tc>
                <a:tc>
                  <a:txBody>
                    <a:bodyPr/>
                    <a:lstStyle/>
                    <a:p>
                      <a:pPr marL="0" marR="0" lvl="0" indent="0" algn="ctr" defTabSz="914400" rtl="0" eaLnBrk="0" fontAlgn="base" latinLnBrk="0" hangingPunct="0">
                        <a:spcBef>
                          <a:spcPct val="2000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101</a:t>
                      </a:r>
                    </a:p>
                  </a:txBody>
                  <a:tcPr anchor="ctr" horzOverflow="overflow">
                    <a:lnL>
                      <a:noFill/>
                    </a:lnL>
                    <a:lnR>
                      <a:noFill/>
                    </a:lnR>
                    <a:lnT w="12700" cap="flat" cmpd="sng" algn="ctr">
                      <a:solidFill>
                        <a:srgbClr val="4F81BD"/>
                      </a:solidFill>
                      <a:prstDash val="solid"/>
                      <a:round/>
                      <a:headEnd type="none" w="med" len="med"/>
                      <a:tailEnd type="none" w="med" len="med"/>
                    </a:lnT>
                    <a:lnB>
                      <a:noFill/>
                    </a:lnB>
                    <a:lnTlToBr>
                      <a:noFill/>
                    </a:lnTlToBr>
                    <a:lnBlToTr>
                      <a:noFill/>
                    </a:lnBlToTr>
                    <a:solidFill>
                      <a:srgbClr val="4F81BD">
                        <a:alpha val="20000"/>
                      </a:srgbClr>
                    </a:solidFill>
                  </a:tcPr>
                </a:tc>
                <a:extLst>
                  <a:ext uri="{0D108BD9-81ED-4DB2-BD59-A6C34878D82A}">
                    <a16:rowId xmlns:a16="http://schemas.microsoft.com/office/drawing/2014/main" val="10000"/>
                  </a:ext>
                </a:extLst>
              </a:tr>
              <a:tr h="899962">
                <a:tc>
                  <a:txBody>
                    <a:bodyPr/>
                    <a:lstStyle/>
                    <a:p>
                      <a:pPr marL="0" marR="0" lvl="0" indent="0" algn="ctr" defTabSz="914400" rtl="0" eaLnBrk="0" fontAlgn="base" latinLnBrk="0" hangingPunct="0">
                        <a:spcBef>
                          <a:spcPct val="20000"/>
                        </a:spcBef>
                        <a:spcAft>
                          <a:spcPct val="0"/>
                        </a:spcAft>
                        <a:buClrTx/>
                        <a:buSzTx/>
                        <a:buFontTx/>
                        <a:buNone/>
                      </a:pPr>
                      <a:r>
                        <a:rPr kumimoji="0" lang="zh-CN" sz="2000" b="0" i="0" u="none" strike="noStrike" cap="none" normalizeH="0" baseline="0">
                          <a:ln>
                            <a:noFill/>
                          </a:ln>
                          <a:solidFill>
                            <a:srgbClr val="000000"/>
                          </a:solidFill>
                          <a:effectLst/>
                          <a:latin typeface="Times New Roman" panose="02020603050405020304" pitchFamily="18" charset="0"/>
                          <a:ea typeface="微软雅黑" panose="020B0503020204020204" charset="-122"/>
                          <a:cs typeface="Times New Roman" panose="02020603050405020304" pitchFamily="18" charset="0"/>
                        </a:rPr>
                        <a:t>件数 </a:t>
                      </a:r>
                      <a:r>
                        <a:rPr kumimoji="0" lang="zh-CN" altLang="zh-CN" sz="2000" b="0" i="1" u="none" strike="noStrike" cap="none" normalizeH="0" baseline="0">
                          <a:ln>
                            <a:noFill/>
                          </a:ln>
                          <a:solidFill>
                            <a:srgbClr val="000000"/>
                          </a:solidFill>
                          <a:effectLst/>
                          <a:latin typeface="Times New Roman" panose="02020603050405020304" pitchFamily="18" charset="0"/>
                          <a:ea typeface="微软雅黑" panose="020B0503020204020204" charset="-122"/>
                          <a:cs typeface="Times New Roman" panose="02020603050405020304" pitchFamily="18" charset="0"/>
                        </a:rPr>
                        <a:t>m</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spcBef>
                          <a:spcPct val="2000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25</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spcBef>
                          <a:spcPct val="2000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50</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spcBef>
                          <a:spcPct val="2000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25</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899962">
                <a:tc>
                  <a:txBody>
                    <a:bodyPr/>
                    <a:lstStyle/>
                    <a:p>
                      <a:pPr marL="0" marR="0" lvl="0" indent="0" algn="ctr" defTabSz="914400" rtl="0" eaLnBrk="0" fontAlgn="base" latinLnBrk="0" hangingPunct="0">
                        <a:spcBef>
                          <a:spcPct val="20000"/>
                        </a:spcBef>
                        <a:spcAft>
                          <a:spcPct val="0"/>
                        </a:spcAft>
                        <a:buClrTx/>
                        <a:buSzTx/>
                        <a:buFontTx/>
                        <a:buNone/>
                      </a:pPr>
                      <a:r>
                        <a:rPr kumimoji="0" lang="zh-CN" sz="2000" b="0" i="0" u="none" strike="noStrike" cap="none" normalizeH="0" baseline="0">
                          <a:ln>
                            <a:noFill/>
                          </a:ln>
                          <a:solidFill>
                            <a:srgbClr val="000000"/>
                          </a:solidFill>
                          <a:effectLst/>
                          <a:latin typeface="Times New Roman" panose="02020603050405020304" pitchFamily="18" charset="0"/>
                          <a:ea typeface="微软雅黑" panose="020B0503020204020204" charset="-122"/>
                          <a:cs typeface="Times New Roman" panose="02020603050405020304" pitchFamily="18" charset="0"/>
                        </a:rPr>
                        <a:t>频率 </a:t>
                      </a:r>
                      <a:r>
                        <a:rPr kumimoji="0" lang="zh-CN" altLang="zh-CN" sz="2000" b="0" i="1" u="none" strike="noStrike" cap="none" normalizeH="0" baseline="0">
                          <a:ln>
                            <a:noFill/>
                          </a:ln>
                          <a:solidFill>
                            <a:srgbClr val="000000"/>
                          </a:solidFill>
                          <a:effectLst/>
                          <a:latin typeface="Times New Roman" panose="02020603050405020304" pitchFamily="18" charset="0"/>
                          <a:ea typeface="微软雅黑" panose="020B0503020204020204" charset="-122"/>
                          <a:cs typeface="Times New Roman" panose="02020603050405020304" pitchFamily="18" charset="0"/>
                        </a:rPr>
                        <a:t>f</a:t>
                      </a:r>
                    </a:p>
                  </a:txBody>
                  <a:tcPr anchor="ctr" horzOverflow="overflow">
                    <a:lnL>
                      <a:noFill/>
                    </a:lnL>
                    <a:lnR>
                      <a:noFill/>
                    </a:lnR>
                    <a:lnT>
                      <a:noFill/>
                    </a:lnT>
                    <a:lnB w="12700" cap="flat" cmpd="sng" algn="ctr">
                      <a:solidFill>
                        <a:srgbClr val="4F81BD"/>
                      </a:solidFill>
                      <a:prstDash val="solid"/>
                      <a:round/>
                      <a:headEnd type="none" w="med" len="med"/>
                      <a:tailEnd type="none" w="med" len="med"/>
                    </a:lnB>
                    <a:lnTlToBr>
                      <a:noFill/>
                    </a:lnTlToBr>
                    <a:lnBlToTr>
                      <a:noFill/>
                    </a:lnBlToTr>
                    <a:solidFill>
                      <a:srgbClr val="4F81BD">
                        <a:alpha val="20000"/>
                      </a:srgbClr>
                    </a:solidFill>
                  </a:tcPr>
                </a:tc>
                <a:tc>
                  <a:txBody>
                    <a:bodyPr/>
                    <a:lstStyle/>
                    <a:p>
                      <a:pPr marL="0" marR="0" lvl="0" indent="0" algn="ctr" defTabSz="914400" rtl="0" eaLnBrk="0" fontAlgn="base" latinLnBrk="0" hangingPunct="0">
                        <a:spcBef>
                          <a:spcPct val="2000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25/100</a:t>
                      </a:r>
                    </a:p>
                  </a:txBody>
                  <a:tcPr anchor="ctr" horzOverflow="overflow">
                    <a:lnL>
                      <a:noFill/>
                    </a:lnL>
                    <a:lnR>
                      <a:noFill/>
                    </a:lnR>
                    <a:lnT>
                      <a:noFill/>
                    </a:lnT>
                    <a:lnB w="12700" cap="flat" cmpd="sng" algn="ctr">
                      <a:solidFill>
                        <a:srgbClr val="4F81BD"/>
                      </a:solidFill>
                      <a:prstDash val="solid"/>
                      <a:round/>
                      <a:headEnd type="none" w="med" len="med"/>
                      <a:tailEnd type="none" w="med" len="med"/>
                    </a:lnB>
                    <a:lnTlToBr>
                      <a:noFill/>
                    </a:lnTlToBr>
                    <a:lnBlToTr>
                      <a:noFill/>
                    </a:lnBlToTr>
                    <a:solidFill>
                      <a:srgbClr val="4F81BD">
                        <a:alpha val="20000"/>
                      </a:srgbClr>
                    </a:solidFill>
                  </a:tcPr>
                </a:tc>
                <a:tc>
                  <a:txBody>
                    <a:bodyPr/>
                    <a:lstStyle/>
                    <a:p>
                      <a:pPr marL="0" marR="0" lvl="0" indent="0" algn="ctr" defTabSz="914400" rtl="0" eaLnBrk="0" fontAlgn="base" latinLnBrk="0" hangingPunct="0">
                        <a:spcBef>
                          <a:spcPct val="2000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rPr>
                        <a:t>50/100</a:t>
                      </a:r>
                    </a:p>
                  </a:txBody>
                  <a:tcPr anchor="ctr" horzOverflow="overflow">
                    <a:lnL>
                      <a:noFill/>
                    </a:lnL>
                    <a:lnR>
                      <a:noFill/>
                    </a:lnR>
                    <a:lnT>
                      <a:noFill/>
                    </a:lnT>
                    <a:lnB w="12700" cap="flat" cmpd="sng" algn="ctr">
                      <a:solidFill>
                        <a:srgbClr val="4F81BD"/>
                      </a:solidFill>
                      <a:prstDash val="solid"/>
                      <a:round/>
                      <a:headEnd type="none" w="med" len="med"/>
                      <a:tailEnd type="none" w="med" len="med"/>
                    </a:lnB>
                    <a:lnTlToBr>
                      <a:noFill/>
                    </a:lnTlToBr>
                    <a:lnBlToTr>
                      <a:noFill/>
                    </a:lnBlToTr>
                    <a:solidFill>
                      <a:srgbClr val="4F81BD">
                        <a:alpha val="20000"/>
                      </a:srgbClr>
                    </a:solidFill>
                  </a:tcPr>
                </a:tc>
                <a:tc>
                  <a:txBody>
                    <a:bodyPr/>
                    <a:lstStyle/>
                    <a:p>
                      <a:pPr marL="0" marR="0" lvl="0" indent="0" algn="ctr" defTabSz="914400" rtl="0" eaLnBrk="0" fontAlgn="base" latinLnBrk="0" hangingPunct="0">
                        <a:spcBef>
                          <a:spcPct val="20000"/>
                        </a:spcBef>
                        <a:spcAft>
                          <a:spcPct val="0"/>
                        </a:spcAft>
                        <a:buClrTx/>
                        <a:buSzTx/>
                        <a:buFontTx/>
                        <a:buNone/>
                      </a:pPr>
                      <a:r>
                        <a:rPr kumimoji="0" lang="zh-CN" altLang="zh-CN" sz="20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25/100</a:t>
                      </a:r>
                    </a:p>
                  </a:txBody>
                  <a:tcPr anchor="ctr" horzOverflow="overflow">
                    <a:lnL>
                      <a:noFill/>
                    </a:lnL>
                    <a:lnR>
                      <a:noFill/>
                    </a:lnR>
                    <a:lnT>
                      <a:noFill/>
                    </a:lnT>
                    <a:lnB w="12700" cap="flat" cmpd="sng" algn="ctr">
                      <a:solidFill>
                        <a:srgbClr val="4F81BD"/>
                      </a:solidFill>
                      <a:prstDash val="solid"/>
                      <a:round/>
                      <a:headEnd type="none" w="med" len="med"/>
                      <a:tailEnd type="none" w="med" len="med"/>
                    </a:lnB>
                    <a:lnTlToBr>
                      <a:noFill/>
                    </a:lnTlToBr>
                    <a:lnBlToTr>
                      <a:noFill/>
                    </a:lnBlToTr>
                    <a:solidFill>
                      <a:srgbClr val="4F81BD">
                        <a:alpha val="20000"/>
                      </a:srgbClr>
                    </a:solidFill>
                  </a:tcPr>
                </a:tc>
                <a:extLst>
                  <a:ext uri="{0D108BD9-81ED-4DB2-BD59-A6C34878D82A}">
                    <a16:rowId xmlns:a16="http://schemas.microsoft.com/office/drawing/2014/main" val="10002"/>
                  </a:ext>
                </a:extLst>
              </a:tr>
            </a:tbl>
          </a:graphicData>
        </a:graphic>
      </p:graphicFrame>
      <p:graphicFrame>
        <p:nvGraphicFramePr>
          <p:cNvPr id="3074" name="Object 17"/>
          <p:cNvGraphicFramePr>
            <a:graphicFrameLocks noChangeAspect="1"/>
          </p:cNvGraphicFramePr>
          <p:nvPr/>
        </p:nvGraphicFramePr>
        <p:xfrm>
          <a:off x="1652597" y="5718175"/>
          <a:ext cx="6807835" cy="900430"/>
        </p:xfrm>
        <a:graphic>
          <a:graphicData uri="http://schemas.openxmlformats.org/presentationml/2006/ole">
            <mc:AlternateContent xmlns:mc="http://schemas.openxmlformats.org/markup-compatibility/2006">
              <mc:Choice xmlns:v="urn:schemas-microsoft-com:vml" Requires="v">
                <p:oleObj spid="_x0000_s182568" r:id="rId4" imgW="3098800" imgH="393700" progId="Equation.3">
                  <p:embed/>
                </p:oleObj>
              </mc:Choice>
              <mc:Fallback>
                <p:oleObj r:id="rId4" imgW="3098800" imgH="393700" progId="Equation.3">
                  <p:embed/>
                  <p:pic>
                    <p:nvPicPr>
                      <p:cNvPr id="0" name="图片 3143"/>
                      <p:cNvPicPr/>
                      <p:nvPr/>
                    </p:nvPicPr>
                    <p:blipFill>
                      <a:blip r:embed="rId5"/>
                      <a:stretch>
                        <a:fillRect/>
                      </a:stretch>
                    </p:blipFill>
                    <p:spPr>
                      <a:xfrm>
                        <a:off x="1652597" y="5718175"/>
                        <a:ext cx="6807835" cy="900430"/>
                      </a:xfrm>
                      <a:prstGeom prst="rect">
                        <a:avLst/>
                      </a:prstGeom>
                      <a:noFill/>
                      <a:ln w="38100">
                        <a:noFill/>
                        <a:miter/>
                      </a:ln>
                    </p:spPr>
                  </p:pic>
                </p:oleObj>
              </mc:Fallback>
            </mc:AlternateContent>
          </a:graphicData>
        </a:graphic>
      </p:graphicFrame>
      <p:sp>
        <p:nvSpPr>
          <p:cNvPr id="25618" name="Text Box 47"/>
          <p:cNvSpPr txBox="1">
            <a:spLocks noChangeArrowheads="1"/>
          </p:cNvSpPr>
          <p:nvPr/>
        </p:nvSpPr>
        <p:spPr bwMode="auto">
          <a:xfrm>
            <a:off x="202248" y="2161223"/>
            <a:ext cx="897890" cy="521970"/>
          </a:xfrm>
          <a:prstGeom prst="rect">
            <a:avLst/>
          </a:prstGeom>
          <a:noFill/>
          <a:ln w="9525">
            <a:noFill/>
            <a:miter lim="800000"/>
          </a:ln>
          <a:effectLst/>
        </p:spPr>
        <p:txBody>
          <a:bodyPr wrap="none">
            <a:spAutoFit/>
          </a:bodyPr>
          <a:lstStyle/>
          <a:p>
            <a:pPr marR="0" defTabSz="914400" eaLnBrk="0" hangingPunct="0">
              <a:buClrTx/>
              <a:buSzTx/>
              <a:buFontTx/>
              <a:defRPr/>
            </a:pPr>
            <a:r>
              <a:rPr kumimoji="0" lang="zh-CN" sz="2800" b="1" kern="1200" cap="none" spc="0" normalizeH="0" baseline="0" noProof="0">
                <a:solidFill>
                  <a:schemeClr val="tx1"/>
                </a:solidFill>
                <a:effectLst>
                  <a:outerShdw blurRad="38100" dist="38100" dir="2700000" algn="tl">
                    <a:srgbClr val="C0C0C0"/>
                  </a:outerShdw>
                </a:effectLst>
                <a:latin typeface="楷体_GB2312" panose="02010609030101010101" charset="-122"/>
                <a:ea typeface="楷体_GB2312" panose="02010609030101010101" charset="-122"/>
                <a:cs typeface="+mn-cs"/>
              </a:rPr>
              <a:t>例：</a:t>
            </a:r>
          </a:p>
        </p:txBody>
      </p:sp>
      <p:sp>
        <p:nvSpPr>
          <p:cNvPr id="4101" name="Text Box 2"/>
          <p:cNvSpPr txBox="1"/>
          <p:nvPr/>
        </p:nvSpPr>
        <p:spPr>
          <a:xfrm>
            <a:off x="256540" y="1669415"/>
            <a:ext cx="5972810" cy="398780"/>
          </a:xfrm>
          <a:prstGeom prst="rect">
            <a:avLst/>
          </a:prstGeom>
          <a:noFill/>
          <a:ln w="9525">
            <a:noFill/>
          </a:ln>
        </p:spPr>
        <p:txBody>
          <a:bodyPr wrap="square">
            <a:spAutoFit/>
          </a:bodyPr>
          <a:lstStyle/>
          <a:p>
            <a:pPr eaLnBrk="0" hangingPunct="0">
              <a:buClr>
                <a:srgbClr val="00B0F0"/>
              </a:buClr>
              <a:buFont typeface="Wingdings" panose="05000000000000000000" pitchFamily="2" charset="2"/>
              <a:buChar char="p"/>
            </a:pPr>
            <a:r>
              <a:rPr lang="zh-CN" altLang="zh-CN" sz="2000" b="1" dirty="0">
                <a:solidFill>
                  <a:srgbClr val="00B0F0"/>
                </a:solidFill>
                <a:latin typeface="黑体" panose="02010609060101010101" pitchFamily="2" charset="-122"/>
                <a:ea typeface="黑体" panose="02010609060101010101" pitchFamily="2" charset="-122"/>
                <a:cs typeface="黑体" panose="02010609060101010101" pitchFamily="2" charset="-122"/>
              </a:rPr>
              <a:t>    算术平均值：</a:t>
            </a:r>
            <a:r>
              <a:rPr lang="zh-CN" altLang="zh-CN" sz="2000" b="1" dirty="0">
                <a:latin typeface="Calibri" panose="020F0502020204030204" charset="0"/>
                <a:ea typeface="黑体" panose="02010609060101010101" pitchFamily="2" charset="-122"/>
                <a:cs typeface="黑体" panose="02010609060101010101" pitchFamily="2" charset="-122"/>
              </a:rPr>
              <a:t>①</a:t>
            </a:r>
            <a:r>
              <a:rPr lang="zh-CN" altLang="zh-CN" sz="2000" b="1" dirty="0">
                <a:solidFill>
                  <a:srgbClr val="00B0F0"/>
                </a:solidFill>
                <a:latin typeface="Calibri" panose="020F0502020204030204" charset="0"/>
                <a:ea typeface="黑体" panose="02010609060101010101" pitchFamily="2" charset="-122"/>
                <a:cs typeface="黑体" panose="02010609060101010101" pitchFamily="2" charset="-122"/>
              </a:rPr>
              <a:t>                            </a:t>
            </a:r>
            <a:r>
              <a:rPr lang="zh-CN" altLang="zh-CN" sz="2000" b="1" dirty="0">
                <a:latin typeface="Calibri" panose="020F0502020204030204" charset="0"/>
                <a:ea typeface="黑体" panose="02010609060101010101" pitchFamily="2" charset="-122"/>
                <a:cs typeface="黑体" panose="02010609060101010101" pitchFamily="2" charset="-122"/>
              </a:rPr>
              <a:t>②</a:t>
            </a:r>
          </a:p>
        </p:txBody>
      </p:sp>
      <p:sp>
        <p:nvSpPr>
          <p:cNvPr id="69641" name="Rectangle 9"/>
          <p:cNvSpPr>
            <a:spLocks noGrp="1"/>
          </p:cNvSpPr>
          <p:nvPr/>
        </p:nvSpPr>
        <p:spPr>
          <a:xfrm>
            <a:off x="-101600" y="1086485"/>
            <a:ext cx="6407150" cy="511175"/>
          </a:xfrm>
          <a:prstGeom prst="rect">
            <a:avLst/>
          </a:prstGeom>
          <a:noFill/>
          <a:ln w="9525">
            <a:noFill/>
          </a:ln>
        </p:spPr>
        <p:txBody>
          <a:bodyPr wrap="square" lIns="91440" tIns="45720" rIns="91440" bIns="45720" anchor="t"/>
          <a:lstStyle>
            <a:lvl1pPr marL="342900" indent="-342900" algn="l" rtl="0" eaLnBrk="0" fontAlgn="base" hangingPunct="0">
              <a:spcBef>
                <a:spcPct val="20000"/>
              </a:spcBef>
              <a:spcAft>
                <a:spcPct val="0"/>
              </a:spcAft>
              <a:buBlip>
                <a:blip r:embed="rId6"/>
              </a:buBlip>
              <a:defRPr sz="2400" kern="1200">
                <a:solidFill>
                  <a:schemeClr val="accent2"/>
                </a:solidFill>
                <a:latin typeface="+mn-lt"/>
                <a:ea typeface="+mn-ea"/>
                <a:cs typeface="+mn-cs"/>
              </a:defRPr>
            </a:lvl1pPr>
            <a:lvl2pPr marL="742950" indent="-285750" algn="l" rtl="0" eaLnBrk="0" fontAlgn="base" hangingPunct="0">
              <a:spcBef>
                <a:spcPct val="20000"/>
              </a:spcBef>
              <a:spcAft>
                <a:spcPct val="0"/>
              </a:spcAft>
              <a:buBlip>
                <a:blip r:embed="rId7"/>
              </a:buBlip>
              <a:defRPr sz="2000" kern="1200">
                <a:solidFill>
                  <a:schemeClr val="accent2"/>
                </a:solidFill>
                <a:latin typeface="+mn-lt"/>
                <a:ea typeface="+mn-ea"/>
                <a:cs typeface="+mn-cs"/>
              </a:defRPr>
            </a:lvl2pPr>
            <a:lvl3pPr marL="1143000" indent="-228600" algn="l" rtl="0" eaLnBrk="0" fontAlgn="base" hangingPunct="0">
              <a:spcBef>
                <a:spcPct val="20000"/>
              </a:spcBef>
              <a:spcAft>
                <a:spcPct val="0"/>
              </a:spcAft>
              <a:buBlip>
                <a:blip r:embed="rId8"/>
              </a:buBlip>
              <a:defRPr sz="2000" kern="1200">
                <a:solidFill>
                  <a:schemeClr val="accent2"/>
                </a:solidFill>
                <a:latin typeface="+mn-lt"/>
                <a:ea typeface="+mn-ea"/>
                <a:cs typeface="+mn-cs"/>
              </a:defRPr>
            </a:lvl3pPr>
            <a:lvl4pPr marL="1600200" indent="-228600" algn="l" rtl="0" eaLnBrk="0" fontAlgn="base" hangingPunct="0">
              <a:spcBef>
                <a:spcPct val="20000"/>
              </a:spcBef>
              <a:spcAft>
                <a:spcPct val="0"/>
              </a:spcAft>
              <a:buBlip>
                <a:blip r:embed="rId6"/>
              </a:buBlip>
              <a:defRPr sz="1600" kern="1200">
                <a:solidFill>
                  <a:schemeClr val="accent2"/>
                </a:solidFill>
                <a:latin typeface="+mn-lt"/>
                <a:ea typeface="+mn-ea"/>
                <a:cs typeface="+mn-cs"/>
              </a:defRPr>
            </a:lvl4pPr>
            <a:lvl5pPr marL="2057400" indent="-228600" algn="l" rtl="0" eaLnBrk="0" fontAlgn="base" hangingPunct="0">
              <a:spcBef>
                <a:spcPct val="20000"/>
              </a:spcBef>
              <a:spcAft>
                <a:spcPct val="0"/>
              </a:spcAft>
              <a:buBlip>
                <a:blip r:embed="rId7"/>
              </a:buBlip>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Font typeface="Wingdings" panose="05000000000000000000" charset="0"/>
              <a:buNone/>
            </a:pPr>
            <a:r>
              <a:rPr lang="zh-CN"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a:t>
            </a:r>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1</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a:t>
            </a:r>
            <a:r>
              <a:rPr lang="zh-CN"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 </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mn-ea"/>
              </a:rPr>
              <a:t>算术平均值与数学期望</a:t>
            </a:r>
          </a:p>
        </p:txBody>
      </p:sp>
      <p:sp>
        <p:nvSpPr>
          <p:cNvPr id="2" name="文本框 1"/>
          <p:cNvSpPr txBox="1"/>
          <p:nvPr/>
        </p:nvSpPr>
        <p:spPr>
          <a:xfrm>
            <a:off x="0" y="5983724"/>
            <a:ext cx="1569660" cy="369332"/>
          </a:xfrm>
          <a:prstGeom prst="rect">
            <a:avLst/>
          </a:prstGeom>
          <a:noFill/>
        </p:spPr>
        <p:txBody>
          <a:bodyPr wrap="none" rtlCol="0">
            <a:spAutoFit/>
          </a:bodyPr>
          <a:lstStyle/>
          <a:p>
            <a:r>
              <a:rPr lang="zh-CN" altLang="en-US" b="1" dirty="0"/>
              <a:t>零件平均重量</a:t>
            </a:r>
          </a:p>
        </p:txBody>
      </p:sp>
      <p:sp>
        <p:nvSpPr>
          <p:cNvPr id="3" name="文本框 2"/>
          <p:cNvSpPr txBox="1"/>
          <p:nvPr/>
        </p:nvSpPr>
        <p:spPr>
          <a:xfrm>
            <a:off x="971600" y="2286019"/>
            <a:ext cx="7537641" cy="400110"/>
          </a:xfrm>
          <a:prstGeom prst="rect">
            <a:avLst/>
          </a:prstGeom>
          <a:noFill/>
        </p:spPr>
        <p:txBody>
          <a:bodyPr wrap="none" rtlCol="0">
            <a:spAutoFit/>
          </a:bodyPr>
          <a:lstStyle/>
          <a:p>
            <a:r>
              <a:rPr lang="zh-CN" altLang="en-US" sz="2000" dirty="0"/>
              <a:t>设有一批零件共一万件，从中任抽取</a:t>
            </a:r>
            <a:r>
              <a:rPr lang="en-US" altLang="zh-CN" sz="2000" dirty="0"/>
              <a:t>100</a:t>
            </a:r>
            <a:r>
              <a:rPr lang="zh-CN" altLang="en-US" sz="2000" dirty="0"/>
              <a:t>件，称得它们的重量如下</a:t>
            </a:r>
          </a:p>
        </p:txBody>
      </p:sp>
      <p:sp>
        <p:nvSpPr>
          <p:cNvPr id="4" name="文本框 3"/>
          <p:cNvSpPr txBox="1"/>
          <p:nvPr/>
        </p:nvSpPr>
        <p:spPr>
          <a:xfrm>
            <a:off x="223833" y="2825854"/>
            <a:ext cx="1407160" cy="460375"/>
          </a:xfrm>
          <a:prstGeom prst="rect">
            <a:avLst/>
          </a:prstGeom>
          <a:noFill/>
        </p:spPr>
        <p:txBody>
          <a:bodyPr wrap="none" rtlCol="0">
            <a:spAutoFit/>
          </a:bodyPr>
          <a:lstStyle/>
          <a:p>
            <a:r>
              <a:rPr lang="zh-CN" altLang="en-US" sz="2400" b="1" dirty="0">
                <a:solidFill>
                  <a:srgbClr val="FF33CC"/>
                </a:solidFill>
              </a:rPr>
              <a:t>分布律：</a:t>
            </a:r>
          </a:p>
        </p:txBody>
      </p:sp>
      <p:graphicFrame>
        <p:nvGraphicFramePr>
          <p:cNvPr id="69635" name="Object 3"/>
          <p:cNvGraphicFramePr>
            <a:graphicFrameLocks noChangeAspect="1"/>
          </p:cNvGraphicFramePr>
          <p:nvPr/>
        </p:nvGraphicFramePr>
        <p:xfrm>
          <a:off x="3041650" y="1454150"/>
          <a:ext cx="1294765" cy="831850"/>
        </p:xfrm>
        <a:graphic>
          <a:graphicData uri="http://schemas.openxmlformats.org/presentationml/2006/ole">
            <mc:AlternateContent xmlns:mc="http://schemas.openxmlformats.org/markup-compatibility/2006">
              <mc:Choice xmlns:v="urn:schemas-microsoft-com:vml" Requires="v">
                <p:oleObj spid="_x0000_s182569" r:id="rId9" imgW="706755" imgH="436880" progId="Equation.3">
                  <p:embed/>
                </p:oleObj>
              </mc:Choice>
              <mc:Fallback>
                <p:oleObj r:id="rId9" imgW="706755" imgH="436880" progId="Equation.3">
                  <p:embed/>
                  <p:pic>
                    <p:nvPicPr>
                      <p:cNvPr id="0" name="图片 3115"/>
                      <p:cNvPicPr/>
                      <p:nvPr/>
                    </p:nvPicPr>
                    <p:blipFill>
                      <a:blip r:embed="rId10"/>
                      <a:stretch>
                        <a:fillRect/>
                      </a:stretch>
                    </p:blipFill>
                    <p:spPr>
                      <a:xfrm>
                        <a:off x="3041650" y="1454150"/>
                        <a:ext cx="1294765" cy="831850"/>
                      </a:xfrm>
                      <a:prstGeom prst="rect">
                        <a:avLst/>
                      </a:prstGeom>
                      <a:noFill/>
                      <a:ln w="38100">
                        <a:noFill/>
                        <a:miter/>
                      </a:ln>
                    </p:spPr>
                  </p:pic>
                </p:oleObj>
              </mc:Fallback>
            </mc:AlternateContent>
          </a:graphicData>
        </a:graphic>
      </p:graphicFrame>
      <p:graphicFrame>
        <p:nvGraphicFramePr>
          <p:cNvPr id="69640" name="Object 8"/>
          <p:cNvGraphicFramePr>
            <a:graphicFrameLocks noChangeAspect="1"/>
          </p:cNvGraphicFramePr>
          <p:nvPr/>
        </p:nvGraphicFramePr>
        <p:xfrm>
          <a:off x="4815205" y="1510665"/>
          <a:ext cx="1085215" cy="723265"/>
        </p:xfrm>
        <a:graphic>
          <a:graphicData uri="http://schemas.openxmlformats.org/presentationml/2006/ole">
            <mc:AlternateContent xmlns:mc="http://schemas.openxmlformats.org/markup-compatibility/2006">
              <mc:Choice xmlns:v="urn:schemas-microsoft-com:vml" Requires="v">
                <p:oleObj spid="_x0000_s182570" name="Equation" r:id="rId11" imgW="673100" imgH="431800" progId="Equation.DSMT4">
                  <p:embed/>
                </p:oleObj>
              </mc:Choice>
              <mc:Fallback>
                <p:oleObj name="Equation" r:id="rId11" imgW="673100" imgH="431800" progId="Equation.DSMT4">
                  <p:embed/>
                  <p:pic>
                    <p:nvPicPr>
                      <p:cNvPr id="0" name="图片 3113"/>
                      <p:cNvPicPr/>
                      <p:nvPr/>
                    </p:nvPicPr>
                    <p:blipFill>
                      <a:blip r:embed="rId12"/>
                      <a:stretch>
                        <a:fillRect/>
                      </a:stretch>
                    </p:blipFill>
                    <p:spPr>
                      <a:xfrm>
                        <a:off x="4815205" y="1510665"/>
                        <a:ext cx="1085215" cy="723265"/>
                      </a:xfrm>
                      <a:prstGeom prst="rect">
                        <a:avLst/>
                      </a:prstGeom>
                      <a:noFill/>
                      <a:ln w="38100">
                        <a:noFill/>
                        <a:miter/>
                      </a:ln>
                    </p:spPr>
                  </p:pic>
                </p:oleObj>
              </mc:Fallback>
            </mc:AlternateContent>
          </a:graphicData>
        </a:graphic>
      </p:graphicFrame>
      <p:sp>
        <p:nvSpPr>
          <p:cNvPr id="5" name="文本框 4"/>
          <p:cNvSpPr txBox="1"/>
          <p:nvPr/>
        </p:nvSpPr>
        <p:spPr>
          <a:xfrm>
            <a:off x="5796136" y="1700808"/>
            <a:ext cx="1569660" cy="369332"/>
          </a:xfrm>
          <a:prstGeom prst="rect">
            <a:avLst/>
          </a:prstGeom>
          <a:noFill/>
        </p:spPr>
        <p:txBody>
          <a:bodyPr wrap="none" rtlCol="0">
            <a:spAutoFit/>
          </a:bodyPr>
          <a:lstStyle/>
          <a:p>
            <a:r>
              <a:rPr lang="zh-CN" altLang="en-US" b="1" dirty="0"/>
              <a:t>（加权平均）</a:t>
            </a:r>
          </a:p>
        </p:txBody>
      </p:sp>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5121"/>
          <p:cNvSpPr>
            <a:spLocks noGrp="1"/>
          </p:cNvSpPr>
          <p:nvPr/>
        </p:nvSpPr>
        <p:spPr>
          <a:xfrm>
            <a:off x="3556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4101" name="Text Box 2"/>
          <p:cNvSpPr txBox="1"/>
          <p:nvPr/>
        </p:nvSpPr>
        <p:spPr>
          <a:xfrm>
            <a:off x="180340" y="1187175"/>
            <a:ext cx="2519363" cy="398780"/>
          </a:xfrm>
          <a:prstGeom prst="rect">
            <a:avLst/>
          </a:prstGeom>
          <a:noFill/>
          <a:ln w="9525">
            <a:noFill/>
          </a:ln>
        </p:spPr>
        <p:txBody>
          <a:bodyPr>
            <a:spAutoFit/>
          </a:bodyPr>
          <a:lstStyle/>
          <a:p>
            <a:pPr eaLnBrk="0" hangingPunct="0">
              <a:buClr>
                <a:srgbClr val="00B0F0"/>
              </a:buClr>
              <a:buFont typeface="Wingdings" panose="05000000000000000000" pitchFamily="2" charset="2"/>
              <a:buChar char="p"/>
            </a:pPr>
            <a:r>
              <a:rPr lang="zh-CN" altLang="zh-CN" sz="2000" b="1" dirty="0">
                <a:solidFill>
                  <a:srgbClr val="00B0F0"/>
                </a:solidFill>
                <a:latin typeface="黑体" panose="02010609060101010101" pitchFamily="2" charset="-122"/>
                <a:ea typeface="黑体" panose="02010609060101010101" pitchFamily="2" charset="-122"/>
                <a:cs typeface="黑体" panose="02010609060101010101" pitchFamily="2" charset="-122"/>
              </a:rPr>
              <a:t> </a:t>
            </a:r>
            <a:r>
              <a:rPr lang="zh-CN" altLang="en-US" sz="2000" b="1" dirty="0">
                <a:solidFill>
                  <a:srgbClr val="00B0F0"/>
                </a:solidFill>
                <a:latin typeface="黑体" panose="02010609060101010101" pitchFamily="2" charset="-122"/>
                <a:ea typeface="黑体" panose="02010609060101010101" pitchFamily="2" charset="-122"/>
                <a:cs typeface="黑体" panose="02010609060101010101" pitchFamily="2" charset="-122"/>
              </a:rPr>
              <a:t>数学期望</a:t>
            </a:r>
          </a:p>
        </p:txBody>
      </p:sp>
      <p:graphicFrame>
        <p:nvGraphicFramePr>
          <p:cNvPr id="4098" name="Object 3"/>
          <p:cNvGraphicFramePr>
            <a:graphicFrameLocks noChangeAspect="1"/>
          </p:cNvGraphicFramePr>
          <p:nvPr/>
        </p:nvGraphicFramePr>
        <p:xfrm>
          <a:off x="4500563" y="2980690"/>
          <a:ext cx="3743325" cy="715963"/>
        </p:xfrm>
        <a:graphic>
          <a:graphicData uri="http://schemas.openxmlformats.org/presentationml/2006/ole">
            <mc:AlternateContent xmlns:mc="http://schemas.openxmlformats.org/markup-compatibility/2006">
              <mc:Choice xmlns:v="urn:schemas-microsoft-com:vml" Requires="v">
                <p:oleObj spid="_x0000_s155498" name="Equation" r:id="rId3" imgW="1211580" imgH="231775" progId="Equation.DSMT4">
                  <p:embed/>
                </p:oleObj>
              </mc:Choice>
              <mc:Fallback>
                <p:oleObj name="Equation" r:id="rId3" imgW="1211580" imgH="231775" progId="Equation.DSMT4">
                  <p:embed/>
                  <p:pic>
                    <p:nvPicPr>
                      <p:cNvPr id="0" name="图片 3149"/>
                      <p:cNvPicPr/>
                      <p:nvPr/>
                    </p:nvPicPr>
                    <p:blipFill>
                      <a:blip r:embed="rId4"/>
                      <a:stretch>
                        <a:fillRect/>
                      </a:stretch>
                    </p:blipFill>
                    <p:spPr>
                      <a:xfrm>
                        <a:off x="4500563" y="2980690"/>
                        <a:ext cx="3743325" cy="715963"/>
                      </a:xfrm>
                      <a:prstGeom prst="rect">
                        <a:avLst/>
                      </a:prstGeom>
                      <a:noFill/>
                      <a:ln w="38100">
                        <a:noFill/>
                        <a:miter/>
                      </a:ln>
                    </p:spPr>
                  </p:pic>
                </p:oleObj>
              </mc:Fallback>
            </mc:AlternateContent>
          </a:graphicData>
        </a:graphic>
      </p:graphicFrame>
      <p:graphicFrame>
        <p:nvGraphicFramePr>
          <p:cNvPr id="4099" name="Object 4"/>
          <p:cNvGraphicFramePr>
            <a:graphicFrameLocks noChangeAspect="1"/>
          </p:cNvGraphicFramePr>
          <p:nvPr/>
        </p:nvGraphicFramePr>
        <p:xfrm>
          <a:off x="560388" y="2836863"/>
          <a:ext cx="2447925" cy="1206500"/>
        </p:xfrm>
        <a:graphic>
          <a:graphicData uri="http://schemas.openxmlformats.org/presentationml/2006/ole">
            <mc:AlternateContent xmlns:mc="http://schemas.openxmlformats.org/markup-compatibility/2006">
              <mc:Choice xmlns:v="urn:schemas-microsoft-com:vml" Requires="v">
                <p:oleObj spid="_x0000_s155499" r:id="rId5" imgW="889000" imgH="438150" progId="Equation.3">
                  <p:embed/>
                </p:oleObj>
              </mc:Choice>
              <mc:Fallback>
                <p:oleObj r:id="rId5" imgW="889000" imgH="438150" progId="Equation.3">
                  <p:embed/>
                  <p:pic>
                    <p:nvPicPr>
                      <p:cNvPr id="0" name="图片 3076"/>
                      <p:cNvPicPr/>
                      <p:nvPr/>
                    </p:nvPicPr>
                    <p:blipFill>
                      <a:blip r:embed="rId6"/>
                      <a:stretch>
                        <a:fillRect/>
                      </a:stretch>
                    </p:blipFill>
                    <p:spPr>
                      <a:xfrm>
                        <a:off x="560388" y="2836863"/>
                        <a:ext cx="2447925" cy="1206500"/>
                      </a:xfrm>
                      <a:prstGeom prst="rect">
                        <a:avLst/>
                      </a:prstGeom>
                      <a:noFill/>
                      <a:ln w="38100">
                        <a:noFill/>
                        <a:miter/>
                      </a:ln>
                    </p:spPr>
                  </p:pic>
                </p:oleObj>
              </mc:Fallback>
            </mc:AlternateContent>
          </a:graphicData>
        </a:graphic>
      </p:graphicFrame>
      <p:sp>
        <p:nvSpPr>
          <p:cNvPr id="4102" name="Text Box 5"/>
          <p:cNvSpPr txBox="1"/>
          <p:nvPr/>
        </p:nvSpPr>
        <p:spPr>
          <a:xfrm>
            <a:off x="3009900" y="3129598"/>
            <a:ext cx="1295400" cy="368300"/>
          </a:xfrm>
          <a:prstGeom prst="rect">
            <a:avLst/>
          </a:prstGeom>
          <a:noFill/>
          <a:ln w="9525">
            <a:noFill/>
          </a:ln>
        </p:spPr>
        <p:txBody>
          <a:bodyPr>
            <a:spAutoFit/>
          </a:bodyPr>
          <a:lstStyle/>
          <a:p>
            <a:pPr algn="ctr" eaLnBrk="0" hangingPunct="0"/>
            <a:r>
              <a:rPr lang="zh-CN" altLang="zh-CN" b="1" i="1" dirty="0">
                <a:latin typeface="Times New Roman" panose="02020603050405020304" pitchFamily="18" charset="0"/>
                <a:ea typeface="楷体_GB2312" panose="02010609030101010101" charset="-122"/>
                <a:cs typeface="Times New Roman" panose="02020603050405020304" pitchFamily="18" charset="0"/>
              </a:rPr>
              <a:t>x</a:t>
            </a:r>
            <a:r>
              <a:rPr lang="zh-CN" altLang="en-US" b="1" dirty="0">
                <a:latin typeface="Times New Roman" panose="02020603050405020304" pitchFamily="18" charset="0"/>
                <a:ea typeface="楷体_GB2312" panose="02010609030101010101" charset="-122"/>
                <a:cs typeface="Times New Roman" panose="02020603050405020304" pitchFamily="18" charset="0"/>
              </a:rPr>
              <a:t>是连续的</a:t>
            </a:r>
          </a:p>
        </p:txBody>
      </p:sp>
      <p:sp>
        <p:nvSpPr>
          <p:cNvPr id="4103" name="Text Box 6"/>
          <p:cNvSpPr txBox="1"/>
          <p:nvPr/>
        </p:nvSpPr>
        <p:spPr>
          <a:xfrm>
            <a:off x="469900" y="1563224"/>
            <a:ext cx="8586470" cy="1289712"/>
          </a:xfrm>
          <a:prstGeom prst="rect">
            <a:avLst/>
          </a:prstGeom>
          <a:noFill/>
          <a:ln w="9525">
            <a:noFill/>
          </a:ln>
        </p:spPr>
        <p:txBody>
          <a:bodyPr wrap="square">
            <a:spAutoFit/>
          </a:bodyPr>
          <a:lstStyle/>
          <a:p>
            <a:pPr algn="just" eaLnBrk="0" hangingPunct="0">
              <a:lnSpc>
                <a:spcPct val="150000"/>
              </a:lnSpc>
            </a:pPr>
            <a:r>
              <a:rPr lang="zh-CN" altLang="en-US" b="1" dirty="0">
                <a:latin typeface="Times New Roman" panose="02020603050405020304" pitchFamily="18" charset="0"/>
                <a:ea typeface="楷体_GB2312" panose="02010609030101010101" charset="-122"/>
                <a:cs typeface="Times New Roman" panose="02020603050405020304" pitchFamily="18" charset="0"/>
              </a:rPr>
              <a:t>在</a:t>
            </a:r>
            <a:r>
              <a:rPr lang="zh-CN" altLang="en-US"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大量</a:t>
            </a:r>
            <a:r>
              <a:rPr lang="zh-CN" altLang="en-US" b="1" dirty="0">
                <a:latin typeface="Times New Roman" panose="02020603050405020304" pitchFamily="18" charset="0"/>
                <a:ea typeface="楷体_GB2312" panose="02010609030101010101" charset="-122"/>
                <a:cs typeface="Times New Roman" panose="02020603050405020304" pitchFamily="18" charset="0"/>
              </a:rPr>
              <a:t>试验下，频率</a:t>
            </a:r>
            <a:r>
              <a:rPr lang="en-US" altLang="zh-CN" b="1" i="1" dirty="0">
                <a:latin typeface="Times New Roman" panose="02020603050405020304" pitchFamily="18" charset="0"/>
                <a:ea typeface="楷体_GB2312" panose="02010609030101010101" charset="-122"/>
                <a:cs typeface="Times New Roman" panose="02020603050405020304" pitchFamily="18" charset="0"/>
              </a:rPr>
              <a:t>f</a:t>
            </a:r>
            <a:r>
              <a:rPr lang="en-US" altLang="zh-CN" b="1" dirty="0">
                <a:latin typeface="Times New Roman" panose="02020603050405020304" pitchFamily="18" charset="0"/>
                <a:ea typeface="楷体_GB2312" panose="02010609030101010101" charset="-122"/>
                <a:cs typeface="Times New Roman" panose="02020603050405020304" pitchFamily="18" charset="0"/>
              </a:rPr>
              <a:t>(</a:t>
            </a:r>
            <a:r>
              <a:rPr lang="en-US" altLang="zh-CN" b="1" i="1" dirty="0">
                <a:latin typeface="Times New Roman" panose="02020603050405020304" pitchFamily="18" charset="0"/>
                <a:ea typeface="楷体_GB2312" panose="02010609030101010101" charset="-122"/>
                <a:cs typeface="Times New Roman" panose="02020603050405020304" pitchFamily="18" charset="0"/>
              </a:rPr>
              <a:t>x</a:t>
            </a:r>
            <a:r>
              <a:rPr lang="en-US" altLang="zh-CN" b="1" dirty="0">
                <a:latin typeface="Times New Roman" panose="02020603050405020304" pitchFamily="18" charset="0"/>
                <a:ea typeface="楷体_GB2312" panose="02010609030101010101" charset="-122"/>
                <a:cs typeface="Times New Roman" panose="02020603050405020304" pitchFamily="18" charset="0"/>
              </a:rPr>
              <a:t>=</a:t>
            </a:r>
            <a:r>
              <a:rPr lang="en-US" altLang="zh-CN" b="1" i="1" dirty="0">
                <a:latin typeface="Times New Roman" panose="02020603050405020304" pitchFamily="18" charset="0"/>
                <a:ea typeface="楷体_GB2312" panose="02010609030101010101" charset="-122"/>
                <a:cs typeface="Times New Roman" panose="02020603050405020304" pitchFamily="18" charset="0"/>
              </a:rPr>
              <a:t>x</a:t>
            </a:r>
            <a:r>
              <a:rPr lang="en-US" altLang="zh-CN" b="1" i="1" baseline="-25000" dirty="0">
                <a:latin typeface="Times New Roman" panose="02020603050405020304" pitchFamily="18" charset="0"/>
                <a:ea typeface="楷体_GB2312" panose="02010609030101010101" charset="-122"/>
                <a:cs typeface="Times New Roman" panose="02020603050405020304" pitchFamily="18" charset="0"/>
              </a:rPr>
              <a:t>i</a:t>
            </a:r>
            <a:r>
              <a:rPr lang="en-US" altLang="zh-CN" b="1" dirty="0">
                <a:latin typeface="Times New Roman" panose="02020603050405020304" pitchFamily="18" charset="0"/>
                <a:ea typeface="楷体_GB2312" panose="02010609030101010101" charset="-122"/>
                <a:cs typeface="Times New Roman" panose="02020603050405020304" pitchFamily="18" charset="0"/>
              </a:rPr>
              <a:t>)</a:t>
            </a:r>
            <a:r>
              <a:rPr lang="zh-CN" altLang="en-US" b="1" dirty="0">
                <a:latin typeface="Times New Roman" panose="02020603050405020304" pitchFamily="18" charset="0"/>
                <a:ea typeface="楷体_GB2312" panose="02010609030101010101" charset="-122"/>
                <a:cs typeface="Times New Roman" panose="02020603050405020304" pitchFamily="18" charset="0"/>
              </a:rPr>
              <a:t>稳定于概率</a:t>
            </a:r>
            <a:r>
              <a:rPr lang="en-US" altLang="zh-CN" b="1" i="1" dirty="0">
                <a:latin typeface="Times New Roman" panose="02020603050405020304" pitchFamily="18" charset="0"/>
                <a:ea typeface="楷体_GB2312" panose="02010609030101010101" charset="-122"/>
                <a:cs typeface="Times New Roman" panose="02020603050405020304" pitchFamily="18" charset="0"/>
              </a:rPr>
              <a:t>p</a:t>
            </a:r>
            <a:r>
              <a:rPr lang="en-US" altLang="zh-CN" b="1" dirty="0">
                <a:latin typeface="Times New Roman" panose="02020603050405020304" pitchFamily="18" charset="0"/>
                <a:ea typeface="楷体_GB2312" panose="02010609030101010101" charset="-122"/>
                <a:cs typeface="Times New Roman" panose="02020603050405020304" pitchFamily="18" charset="0"/>
              </a:rPr>
              <a:t>(</a:t>
            </a:r>
            <a:r>
              <a:rPr lang="en-US" altLang="zh-CN" b="1" i="1" dirty="0">
                <a:latin typeface="Times New Roman" panose="02020603050405020304" pitchFamily="18" charset="0"/>
                <a:ea typeface="楷体_GB2312" panose="02010609030101010101" charset="-122"/>
                <a:cs typeface="Times New Roman" panose="02020603050405020304" pitchFamily="18" charset="0"/>
              </a:rPr>
              <a:t>x</a:t>
            </a:r>
            <a:r>
              <a:rPr lang="en-US" altLang="zh-CN" b="1" dirty="0">
                <a:latin typeface="Times New Roman" panose="02020603050405020304" pitchFamily="18" charset="0"/>
                <a:ea typeface="楷体_GB2312" panose="02010609030101010101" charset="-122"/>
                <a:cs typeface="Times New Roman" panose="02020603050405020304" pitchFamily="18" charset="0"/>
              </a:rPr>
              <a:t>=</a:t>
            </a:r>
            <a:r>
              <a:rPr lang="en-US" altLang="zh-CN" b="1" i="1" dirty="0">
                <a:latin typeface="Times New Roman" panose="02020603050405020304" pitchFamily="18" charset="0"/>
                <a:ea typeface="楷体_GB2312" panose="02010609030101010101" charset="-122"/>
                <a:cs typeface="Times New Roman" panose="02020603050405020304" pitchFamily="18" charset="0"/>
              </a:rPr>
              <a:t>x</a:t>
            </a:r>
            <a:r>
              <a:rPr lang="en-US" altLang="zh-CN" b="1" i="1" baseline="-25000" dirty="0">
                <a:latin typeface="Times New Roman" panose="02020603050405020304" pitchFamily="18" charset="0"/>
                <a:ea typeface="楷体_GB2312" panose="02010609030101010101" charset="-122"/>
                <a:cs typeface="Times New Roman" panose="02020603050405020304" pitchFamily="18" charset="0"/>
              </a:rPr>
              <a:t>i</a:t>
            </a:r>
            <a:r>
              <a:rPr lang="en-US" altLang="zh-CN" b="1" dirty="0">
                <a:latin typeface="Times New Roman" panose="02020603050405020304" pitchFamily="18" charset="0"/>
                <a:ea typeface="楷体_GB2312" panose="02010609030101010101" charset="-122"/>
                <a:cs typeface="Times New Roman" panose="02020603050405020304" pitchFamily="18" charset="0"/>
              </a:rPr>
              <a:t>),</a:t>
            </a:r>
            <a:r>
              <a:rPr lang="zh-CN" altLang="en-US" b="1" dirty="0">
                <a:latin typeface="Times New Roman" panose="02020603050405020304" pitchFamily="18" charset="0"/>
                <a:ea typeface="楷体_GB2312" panose="02010609030101010101" charset="-122"/>
                <a:cs typeface="Times New Roman" panose="02020603050405020304" pitchFamily="18" charset="0"/>
              </a:rPr>
              <a:t>而随机变量</a:t>
            </a:r>
            <a:r>
              <a:rPr lang="en-US" altLang="zh-CN" b="1" dirty="0">
                <a:latin typeface="Times New Roman" panose="02020603050405020304" pitchFamily="18" charset="0"/>
                <a:ea typeface="楷体_GB2312" panose="02010609030101010101" charset="-122"/>
                <a:cs typeface="Times New Roman" panose="02020603050405020304" pitchFamily="18" charset="0"/>
              </a:rPr>
              <a:t>x</a:t>
            </a:r>
            <a:r>
              <a:rPr lang="zh-CN" altLang="en-US" b="1" dirty="0">
                <a:latin typeface="Times New Roman" panose="02020603050405020304" pitchFamily="18" charset="0"/>
                <a:ea typeface="楷体_GB2312" panose="02010609030101010101" charset="-122"/>
                <a:cs typeface="Times New Roman" panose="02020603050405020304" pitchFamily="18" charset="0"/>
              </a:rPr>
              <a:t>的算术平均值也一定稳定于“随机变量</a:t>
            </a:r>
            <a:r>
              <a:rPr lang="en-US" altLang="zh-CN" b="1" i="1" dirty="0">
                <a:latin typeface="Times New Roman" panose="02020603050405020304" pitchFamily="18" charset="0"/>
                <a:ea typeface="楷体_GB2312" panose="02010609030101010101" charset="-122"/>
                <a:cs typeface="Times New Roman" panose="02020603050405020304" pitchFamily="18" charset="0"/>
              </a:rPr>
              <a:t>x</a:t>
            </a:r>
            <a:r>
              <a:rPr lang="zh-CN" altLang="en-US" b="1" dirty="0">
                <a:latin typeface="Times New Roman" panose="02020603050405020304" pitchFamily="18" charset="0"/>
                <a:ea typeface="楷体_GB2312" panose="02010609030101010101" charset="-122"/>
                <a:cs typeface="Times New Roman" panose="02020603050405020304" pitchFamily="18" charset="0"/>
              </a:rPr>
              <a:t>的各个可能值与其相应概率</a:t>
            </a:r>
            <a:r>
              <a:rPr lang="en-US" altLang="zh-CN" b="1" i="1" dirty="0">
                <a:latin typeface="Times New Roman" panose="02020603050405020304" pitchFamily="18" charset="0"/>
                <a:ea typeface="楷体_GB2312" panose="02010609030101010101" charset="-122"/>
                <a:cs typeface="Times New Roman" panose="02020603050405020304" pitchFamily="18" charset="0"/>
              </a:rPr>
              <a:t>p</a:t>
            </a:r>
            <a:r>
              <a:rPr lang="en-US" altLang="zh-CN" b="1" dirty="0">
                <a:latin typeface="Times New Roman" panose="02020603050405020304" pitchFamily="18" charset="0"/>
                <a:ea typeface="楷体_GB2312" panose="02010609030101010101" charset="-122"/>
                <a:cs typeface="Times New Roman" panose="02020603050405020304" pitchFamily="18" charset="0"/>
              </a:rPr>
              <a:t>(</a:t>
            </a:r>
            <a:r>
              <a:rPr lang="en-US" altLang="zh-CN" b="1" i="1" dirty="0">
                <a:latin typeface="Times New Roman" panose="02020603050405020304" pitchFamily="18" charset="0"/>
                <a:ea typeface="楷体_GB2312" panose="02010609030101010101" charset="-122"/>
                <a:cs typeface="Times New Roman" panose="02020603050405020304" pitchFamily="18" charset="0"/>
              </a:rPr>
              <a:t>x</a:t>
            </a:r>
            <a:r>
              <a:rPr lang="en-US" altLang="zh-CN" b="1" dirty="0">
                <a:latin typeface="Times New Roman" panose="02020603050405020304" pitchFamily="18" charset="0"/>
                <a:ea typeface="楷体_GB2312" panose="02010609030101010101" charset="-122"/>
                <a:cs typeface="Times New Roman" panose="02020603050405020304" pitchFamily="18" charset="0"/>
              </a:rPr>
              <a:t>=</a:t>
            </a:r>
            <a:r>
              <a:rPr lang="en-US" altLang="zh-CN" b="1" i="1" dirty="0">
                <a:latin typeface="Times New Roman" panose="02020603050405020304" pitchFamily="18" charset="0"/>
                <a:ea typeface="楷体_GB2312" panose="02010609030101010101" charset="-122"/>
                <a:cs typeface="Times New Roman" panose="02020603050405020304" pitchFamily="18" charset="0"/>
              </a:rPr>
              <a:t>x</a:t>
            </a:r>
            <a:r>
              <a:rPr lang="en-US" altLang="zh-CN" b="1" i="1" baseline="-25000" dirty="0">
                <a:latin typeface="Times New Roman" panose="02020603050405020304" pitchFamily="18" charset="0"/>
                <a:ea typeface="楷体_GB2312" panose="02010609030101010101" charset="-122"/>
                <a:cs typeface="Times New Roman" panose="02020603050405020304" pitchFamily="18" charset="0"/>
              </a:rPr>
              <a:t>i</a:t>
            </a:r>
            <a:r>
              <a:rPr lang="en-US" altLang="zh-CN" b="1" dirty="0">
                <a:latin typeface="Times New Roman" panose="02020603050405020304" pitchFamily="18" charset="0"/>
                <a:ea typeface="楷体_GB2312" panose="02010609030101010101" charset="-122"/>
                <a:cs typeface="Times New Roman" panose="02020603050405020304" pitchFamily="18" charset="0"/>
              </a:rPr>
              <a:t>)</a:t>
            </a:r>
            <a:r>
              <a:rPr lang="zh-CN" altLang="en-US" b="1" dirty="0">
                <a:latin typeface="Times New Roman" panose="02020603050405020304" pitchFamily="18" charset="0"/>
                <a:ea typeface="楷体_GB2312" panose="02010609030101010101" charset="-122"/>
                <a:cs typeface="Times New Roman" panose="02020603050405020304" pitchFamily="18" charset="0"/>
              </a:rPr>
              <a:t>乘积的总和”，这个“总和”是一个常数，它是算术平均值的稳定值，</a:t>
            </a:r>
            <a:r>
              <a:rPr lang="zh-CN" altLang="en-US"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称为随机变量</a:t>
            </a:r>
            <a:r>
              <a:rPr lang="en-US" altLang="zh-CN" b="1" i="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x</a:t>
            </a:r>
            <a:r>
              <a:rPr lang="zh-CN" altLang="en-US"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的数学期望。</a:t>
            </a:r>
          </a:p>
        </p:txBody>
      </p:sp>
      <p:sp>
        <p:nvSpPr>
          <p:cNvPr id="4104" name="Text Box 7"/>
          <p:cNvSpPr txBox="1"/>
          <p:nvPr/>
        </p:nvSpPr>
        <p:spPr>
          <a:xfrm>
            <a:off x="323850" y="5428933"/>
            <a:ext cx="4176713" cy="398780"/>
          </a:xfrm>
          <a:prstGeom prst="rect">
            <a:avLst/>
          </a:prstGeom>
          <a:noFill/>
          <a:ln w="9525">
            <a:noFill/>
          </a:ln>
        </p:spPr>
        <p:txBody>
          <a:bodyPr>
            <a:spAutoFit/>
          </a:bodyPr>
          <a:lstStyle/>
          <a:p>
            <a:pPr eaLnBrk="0" hangingPunct="0">
              <a:buClr>
                <a:srgbClr val="00B0F0"/>
              </a:buClr>
              <a:buFont typeface="Wingdings" panose="05000000000000000000" pitchFamily="2" charset="2"/>
              <a:buChar char="p"/>
            </a:pPr>
            <a:r>
              <a:rPr lang="zh-CN" altLang="zh-CN" sz="2000" b="1" dirty="0">
                <a:solidFill>
                  <a:srgbClr val="00B0F0"/>
                </a:solidFill>
                <a:latin typeface="Arial" panose="020B0604020202020204" pitchFamily="34" charset="0"/>
              </a:rPr>
              <a:t> </a:t>
            </a:r>
            <a:r>
              <a:rPr lang="zh-CN" altLang="en-US" sz="2000" b="1" dirty="0">
                <a:solidFill>
                  <a:srgbClr val="00B0F0"/>
                </a:solidFill>
                <a:latin typeface="黑体" panose="02010609060101010101" pitchFamily="2" charset="-122"/>
                <a:ea typeface="黑体" panose="02010609060101010101" pitchFamily="2" charset="-122"/>
              </a:rPr>
              <a:t>算术平均值与数学期望</a:t>
            </a:r>
          </a:p>
        </p:txBody>
      </p:sp>
      <p:sp>
        <p:nvSpPr>
          <p:cNvPr id="4105" name="Text Box 8"/>
          <p:cNvSpPr txBox="1"/>
          <p:nvPr/>
        </p:nvSpPr>
        <p:spPr>
          <a:xfrm>
            <a:off x="70485" y="5781040"/>
            <a:ext cx="9135110" cy="922020"/>
          </a:xfrm>
          <a:prstGeom prst="rect">
            <a:avLst/>
          </a:prstGeom>
          <a:noFill/>
          <a:ln w="9525">
            <a:noFill/>
          </a:ln>
        </p:spPr>
        <p:txBody>
          <a:bodyPr wrap="square">
            <a:spAutoFit/>
          </a:bodyPr>
          <a:lstStyle/>
          <a:p>
            <a:pPr algn="just" eaLnBrk="0" hangingPunct="0">
              <a:lnSpc>
                <a:spcPct val="150000"/>
              </a:lnSpc>
            </a:pPr>
            <a:r>
              <a:rPr lang="en-US" altLang="zh-CN" b="1" dirty="0">
                <a:latin typeface="Times New Roman" panose="02020603050405020304" pitchFamily="18" charset="0"/>
                <a:ea typeface="楷体_GB2312" panose="02010609030101010101" charset="-122"/>
                <a:cs typeface="Times New Roman" panose="02020603050405020304" pitchFamily="18" charset="0"/>
              </a:rPr>
              <a:t>         </a:t>
            </a:r>
            <a:r>
              <a:rPr lang="zh-CN" altLang="en-US" b="1" dirty="0">
                <a:latin typeface="Times New Roman" panose="02020603050405020304" pitchFamily="18" charset="0"/>
                <a:ea typeface="楷体_GB2312" panose="02010609030101010101" charset="-122"/>
                <a:cs typeface="Times New Roman" panose="02020603050405020304" pitchFamily="18" charset="0"/>
              </a:rPr>
              <a:t>数学期望</a:t>
            </a:r>
            <a:r>
              <a:rPr lang="en-US" altLang="zh-CN" b="1" i="1" dirty="0">
                <a:latin typeface="Times New Roman" panose="02020603050405020304" pitchFamily="18" charset="0"/>
                <a:ea typeface="楷体_GB2312" panose="02010609030101010101" charset="-122"/>
                <a:cs typeface="Times New Roman" panose="02020603050405020304" pitchFamily="18" charset="0"/>
              </a:rPr>
              <a:t>E(x)</a:t>
            </a:r>
            <a:r>
              <a:rPr lang="zh-CN" altLang="en-US" b="1" dirty="0">
                <a:latin typeface="Times New Roman" panose="02020603050405020304" pitchFamily="18" charset="0"/>
                <a:ea typeface="楷体_GB2312" panose="02010609030101010101" charset="-122"/>
                <a:cs typeface="Times New Roman" panose="02020603050405020304" pitchFamily="18" charset="0"/>
              </a:rPr>
              <a:t>与算术平均值有紧密联系，都是反映随机变量</a:t>
            </a:r>
            <a:r>
              <a:rPr lang="en-US" altLang="zh-CN" b="1" i="1" dirty="0">
                <a:latin typeface="Times New Roman" panose="02020603050405020304" pitchFamily="18" charset="0"/>
                <a:ea typeface="楷体_GB2312" panose="02010609030101010101" charset="-122"/>
                <a:cs typeface="Times New Roman" panose="02020603050405020304" pitchFamily="18" charset="0"/>
              </a:rPr>
              <a:t>x</a:t>
            </a:r>
            <a:r>
              <a:rPr lang="zh-CN" altLang="en-US" b="1" dirty="0">
                <a:latin typeface="Times New Roman" panose="02020603050405020304" pitchFamily="18" charset="0"/>
                <a:ea typeface="楷体_GB2312" panose="02010609030101010101" charset="-122"/>
                <a:cs typeface="Times New Roman" panose="02020603050405020304" pitchFamily="18" charset="0"/>
              </a:rPr>
              <a:t>的“平均特征”这一统</a:t>
            </a:r>
          </a:p>
          <a:p>
            <a:pPr algn="just" eaLnBrk="0" hangingPunct="0">
              <a:lnSpc>
                <a:spcPct val="150000"/>
              </a:lnSpc>
            </a:pPr>
            <a:r>
              <a:rPr lang="zh-CN" altLang="en-US" b="1" dirty="0">
                <a:latin typeface="Times New Roman" panose="02020603050405020304" pitchFamily="18" charset="0"/>
                <a:ea typeface="楷体_GB2312" panose="02010609030101010101" charset="-122"/>
                <a:cs typeface="Times New Roman" panose="02020603050405020304" pitchFamily="18" charset="0"/>
              </a:rPr>
              <a:t> </a:t>
            </a:r>
            <a:r>
              <a:rPr lang="en-US" altLang="zh-CN" b="1" dirty="0">
                <a:latin typeface="Times New Roman" panose="02020603050405020304" pitchFamily="18" charset="0"/>
                <a:ea typeface="楷体_GB2312" panose="02010609030101010101" charset="-122"/>
                <a:cs typeface="Times New Roman" panose="02020603050405020304" pitchFamily="18" charset="0"/>
              </a:rPr>
              <a:t>        </a:t>
            </a:r>
            <a:r>
              <a:rPr lang="zh-CN" altLang="en-US" b="1" dirty="0">
                <a:latin typeface="Times New Roman" panose="02020603050405020304" pitchFamily="18" charset="0"/>
                <a:ea typeface="楷体_GB2312" panose="02010609030101010101" charset="-122"/>
                <a:cs typeface="Times New Roman" panose="02020603050405020304" pitchFamily="18" charset="0"/>
              </a:rPr>
              <a:t>计特征，但它们又有质的差别。</a:t>
            </a:r>
          </a:p>
        </p:txBody>
      </p:sp>
      <p:sp>
        <p:nvSpPr>
          <p:cNvPr id="4106" name="Text Box 9"/>
          <p:cNvSpPr txBox="1"/>
          <p:nvPr/>
        </p:nvSpPr>
        <p:spPr>
          <a:xfrm>
            <a:off x="561975" y="4400550"/>
            <a:ext cx="872490" cy="368300"/>
          </a:xfrm>
          <a:prstGeom prst="rect">
            <a:avLst/>
          </a:prstGeom>
          <a:noFill/>
          <a:ln w="9525">
            <a:noFill/>
          </a:ln>
        </p:spPr>
        <p:txBody>
          <a:bodyPr wrap="none">
            <a:spAutoFit/>
          </a:bodyPr>
          <a:lstStyle/>
          <a:p>
            <a:pPr eaLnBrk="0" hangingPunct="0"/>
            <a:r>
              <a:rPr lang="zh-CN" altLang="en-US" b="1" dirty="0">
                <a:latin typeface="楷体_GB2312" panose="02010609030101010101" charset="-122"/>
                <a:ea typeface="楷体_GB2312" panose="02010609030101010101" charset="-122"/>
              </a:rPr>
              <a:t>其中，</a:t>
            </a:r>
          </a:p>
        </p:txBody>
      </p:sp>
      <p:graphicFrame>
        <p:nvGraphicFramePr>
          <p:cNvPr id="4100" name="Object 10"/>
          <p:cNvGraphicFramePr>
            <a:graphicFrameLocks noGrp="1" noChangeAspect="1"/>
          </p:cNvGraphicFramePr>
          <p:nvPr/>
        </p:nvGraphicFramePr>
        <p:xfrm>
          <a:off x="1403350" y="4060825"/>
          <a:ext cx="1295400" cy="987425"/>
        </p:xfrm>
        <a:graphic>
          <a:graphicData uri="http://schemas.openxmlformats.org/presentationml/2006/ole">
            <mc:AlternateContent xmlns:mc="http://schemas.openxmlformats.org/markup-compatibility/2006">
              <mc:Choice xmlns:v="urn:schemas-microsoft-com:vml" Requires="v">
                <p:oleObj spid="_x0000_s155500" r:id="rId7" imgW="577850" imgH="436880" progId="Equation.3">
                  <p:embed/>
                </p:oleObj>
              </mc:Choice>
              <mc:Fallback>
                <p:oleObj r:id="rId7" imgW="577850" imgH="436880" progId="Equation.3">
                  <p:embed/>
                  <p:pic>
                    <p:nvPicPr>
                      <p:cNvPr id="0" name="图片 3148"/>
                      <p:cNvPicPr/>
                      <p:nvPr/>
                    </p:nvPicPr>
                    <p:blipFill>
                      <a:blip r:embed="rId8"/>
                      <a:stretch>
                        <a:fillRect/>
                      </a:stretch>
                    </p:blipFill>
                    <p:spPr>
                      <a:xfrm>
                        <a:off x="1403350" y="4060825"/>
                        <a:ext cx="1295400" cy="987425"/>
                      </a:xfrm>
                      <a:prstGeom prst="rect">
                        <a:avLst/>
                      </a:prstGeom>
                      <a:noFill/>
                      <a:ln w="38100">
                        <a:miter/>
                      </a:ln>
                    </p:spPr>
                  </p:pic>
                </p:oleObj>
              </mc:Fallback>
            </mc:AlternateContent>
          </a:graphicData>
        </a:graphic>
      </p:graphicFrame>
      <p:sp>
        <p:nvSpPr>
          <p:cNvPr id="26635" name="Line 11"/>
          <p:cNvSpPr>
            <a:spLocks noChangeShapeType="1"/>
          </p:cNvSpPr>
          <p:nvPr/>
        </p:nvSpPr>
        <p:spPr bwMode="auto">
          <a:xfrm>
            <a:off x="3009900" y="3462338"/>
            <a:ext cx="1295400" cy="1588"/>
          </a:xfrm>
          <a:prstGeom prst="line">
            <a:avLst/>
          </a:prstGeom>
          <a:noFill/>
          <a:ln w="28575" cmpd="sng">
            <a:solidFill>
              <a:srgbClr val="277BB5"/>
            </a:solidFill>
            <a:round/>
            <a:tailEnd type="triangle" w="lg" len="lg"/>
          </a:ln>
          <a:effectLst>
            <a:outerShdw dist="28398" dir="3806097" algn="ctr" rotWithShape="0">
              <a:srgbClr val="243F60">
                <a:alpha val="50000"/>
              </a:srgbClr>
            </a:outerShdw>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charset="-122"/>
              <a:cs typeface="+mn-cs"/>
            </a:endParaRPr>
          </a:p>
        </p:txBody>
      </p:sp>
      <p:grpSp>
        <p:nvGrpSpPr>
          <p:cNvPr id="4108" name="Group 12"/>
          <p:cNvGrpSpPr/>
          <p:nvPr/>
        </p:nvGrpSpPr>
        <p:grpSpPr>
          <a:xfrm>
            <a:off x="2430463" y="3696856"/>
            <a:ext cx="644905" cy="581457"/>
            <a:chOff x="0" y="-98"/>
            <a:chExt cx="1697" cy="914"/>
          </a:xfrm>
        </p:grpSpPr>
        <p:sp>
          <p:nvSpPr>
            <p:cNvPr id="4112" name="未知"/>
            <p:cNvSpPr/>
            <p:nvPr/>
          </p:nvSpPr>
          <p:spPr>
            <a:xfrm>
              <a:off x="153" y="-98"/>
              <a:ext cx="1067" cy="624"/>
            </a:xfrm>
            <a:custGeom>
              <a:avLst/>
              <a:gdLst>
                <a:gd name="txL" fmla="*/ 0 w 558"/>
                <a:gd name="txT" fmla="*/ 0 h 392"/>
                <a:gd name="txR" fmla="*/ 558 w 558"/>
                <a:gd name="txB" fmla="*/ 392 h 392"/>
              </a:gdLst>
              <a:ahLst/>
              <a:cxnLst>
                <a:cxn ang="0">
                  <a:pos x="4352" y="5527"/>
                </a:cxn>
                <a:cxn ang="0">
                  <a:pos x="4609" y="5476"/>
                </a:cxn>
                <a:cxn ang="0">
                  <a:pos x="4804" y="5245"/>
                </a:cxn>
                <a:cxn ang="0">
                  <a:pos x="4944" y="4947"/>
                </a:cxn>
                <a:cxn ang="0">
                  <a:pos x="5004" y="4542"/>
                </a:cxn>
                <a:cxn ang="0">
                  <a:pos x="4985" y="3136"/>
                </a:cxn>
                <a:cxn ang="0">
                  <a:pos x="4892" y="2766"/>
                </a:cxn>
                <a:cxn ang="0">
                  <a:pos x="4710" y="2516"/>
                </a:cxn>
                <a:cxn ang="0">
                  <a:pos x="4485" y="2362"/>
                </a:cxn>
                <a:cxn ang="0">
                  <a:pos x="3515" y="2340"/>
                </a:cxn>
                <a:cxn ang="0">
                  <a:pos x="3496" y="1896"/>
                </a:cxn>
                <a:cxn ang="0">
                  <a:pos x="3608" y="1440"/>
                </a:cxn>
                <a:cxn ang="0">
                  <a:pos x="3765" y="1041"/>
                </a:cxn>
                <a:cxn ang="0">
                  <a:pos x="4128" y="420"/>
                </a:cxn>
                <a:cxn ang="0">
                  <a:pos x="4285" y="115"/>
                </a:cxn>
                <a:cxn ang="0">
                  <a:pos x="4267" y="28"/>
                </a:cxn>
                <a:cxn ang="0">
                  <a:pos x="4093" y="28"/>
                </a:cxn>
                <a:cxn ang="0">
                  <a:pos x="3691" y="200"/>
                </a:cxn>
                <a:cxn ang="0">
                  <a:pos x="3062" y="672"/>
                </a:cxn>
                <a:cxn ang="0">
                  <a:pos x="2621" y="1210"/>
                </a:cxn>
                <a:cxn ang="0">
                  <a:pos x="2349" y="1638"/>
                </a:cxn>
                <a:cxn ang="0">
                  <a:pos x="2147" y="2087"/>
                </a:cxn>
                <a:cxn ang="0">
                  <a:pos x="1063" y="2340"/>
                </a:cxn>
                <a:cxn ang="0">
                  <a:pos x="592" y="2340"/>
                </a:cxn>
                <a:cxn ang="0">
                  <a:pos x="356" y="2429"/>
                </a:cxn>
                <a:cxn ang="0">
                  <a:pos x="159" y="2649"/>
                </a:cxn>
                <a:cxn ang="0">
                  <a:pos x="36" y="2956"/>
                </a:cxn>
                <a:cxn ang="0">
                  <a:pos x="0" y="3329"/>
                </a:cxn>
                <a:cxn ang="0">
                  <a:pos x="0" y="4742"/>
                </a:cxn>
                <a:cxn ang="0">
                  <a:pos x="106" y="5104"/>
                </a:cxn>
                <a:cxn ang="0">
                  <a:pos x="265" y="5358"/>
                </a:cxn>
                <a:cxn ang="0">
                  <a:pos x="501" y="5527"/>
                </a:cxn>
              </a:cxnLst>
              <a:rect l="txL" t="txT" r="txR" b="txB"/>
              <a:pathLst>
                <a:path w="558" h="392">
                  <a:moveTo>
                    <a:pt x="70" y="392"/>
                  </a:moveTo>
                  <a:lnTo>
                    <a:pt x="486" y="392"/>
                  </a:lnTo>
                  <a:lnTo>
                    <a:pt x="500" y="392"/>
                  </a:lnTo>
                  <a:lnTo>
                    <a:pt x="514" y="388"/>
                  </a:lnTo>
                  <a:lnTo>
                    <a:pt x="526" y="380"/>
                  </a:lnTo>
                  <a:lnTo>
                    <a:pt x="536" y="372"/>
                  </a:lnTo>
                  <a:lnTo>
                    <a:pt x="546" y="362"/>
                  </a:lnTo>
                  <a:lnTo>
                    <a:pt x="552" y="350"/>
                  </a:lnTo>
                  <a:lnTo>
                    <a:pt x="556" y="336"/>
                  </a:lnTo>
                  <a:lnTo>
                    <a:pt x="558" y="322"/>
                  </a:lnTo>
                  <a:lnTo>
                    <a:pt x="558" y="236"/>
                  </a:lnTo>
                  <a:lnTo>
                    <a:pt x="556" y="222"/>
                  </a:lnTo>
                  <a:lnTo>
                    <a:pt x="552" y="208"/>
                  </a:lnTo>
                  <a:lnTo>
                    <a:pt x="546" y="196"/>
                  </a:lnTo>
                  <a:lnTo>
                    <a:pt x="536" y="186"/>
                  </a:lnTo>
                  <a:lnTo>
                    <a:pt x="526" y="178"/>
                  </a:lnTo>
                  <a:lnTo>
                    <a:pt x="514" y="172"/>
                  </a:lnTo>
                  <a:lnTo>
                    <a:pt x="500" y="168"/>
                  </a:lnTo>
                  <a:lnTo>
                    <a:pt x="486" y="166"/>
                  </a:lnTo>
                  <a:lnTo>
                    <a:pt x="392" y="166"/>
                  </a:lnTo>
                  <a:lnTo>
                    <a:pt x="390" y="150"/>
                  </a:lnTo>
                  <a:lnTo>
                    <a:pt x="390" y="134"/>
                  </a:lnTo>
                  <a:lnTo>
                    <a:pt x="394" y="118"/>
                  </a:lnTo>
                  <a:lnTo>
                    <a:pt x="402" y="102"/>
                  </a:lnTo>
                  <a:lnTo>
                    <a:pt x="410" y="88"/>
                  </a:lnTo>
                  <a:lnTo>
                    <a:pt x="420" y="74"/>
                  </a:lnTo>
                  <a:lnTo>
                    <a:pt x="440" y="50"/>
                  </a:lnTo>
                  <a:lnTo>
                    <a:pt x="460" y="30"/>
                  </a:lnTo>
                  <a:lnTo>
                    <a:pt x="476" y="14"/>
                  </a:lnTo>
                  <a:lnTo>
                    <a:pt x="478" y="8"/>
                  </a:lnTo>
                  <a:lnTo>
                    <a:pt x="480" y="4"/>
                  </a:lnTo>
                  <a:lnTo>
                    <a:pt x="476" y="2"/>
                  </a:lnTo>
                  <a:lnTo>
                    <a:pt x="468" y="0"/>
                  </a:lnTo>
                  <a:lnTo>
                    <a:pt x="456" y="2"/>
                  </a:lnTo>
                  <a:lnTo>
                    <a:pt x="444" y="4"/>
                  </a:lnTo>
                  <a:lnTo>
                    <a:pt x="412" y="14"/>
                  </a:lnTo>
                  <a:lnTo>
                    <a:pt x="378" y="28"/>
                  </a:lnTo>
                  <a:lnTo>
                    <a:pt x="342" y="48"/>
                  </a:lnTo>
                  <a:lnTo>
                    <a:pt x="308" y="72"/>
                  </a:lnTo>
                  <a:lnTo>
                    <a:pt x="292" y="86"/>
                  </a:lnTo>
                  <a:lnTo>
                    <a:pt x="276" y="100"/>
                  </a:lnTo>
                  <a:lnTo>
                    <a:pt x="262" y="116"/>
                  </a:lnTo>
                  <a:lnTo>
                    <a:pt x="250" y="132"/>
                  </a:lnTo>
                  <a:lnTo>
                    <a:pt x="240" y="148"/>
                  </a:lnTo>
                  <a:lnTo>
                    <a:pt x="232" y="166"/>
                  </a:lnTo>
                  <a:lnTo>
                    <a:pt x="118" y="166"/>
                  </a:lnTo>
                  <a:lnTo>
                    <a:pt x="106" y="164"/>
                  </a:lnTo>
                  <a:lnTo>
                    <a:pt x="66" y="166"/>
                  </a:lnTo>
                  <a:lnTo>
                    <a:pt x="54" y="168"/>
                  </a:lnTo>
                  <a:lnTo>
                    <a:pt x="40" y="172"/>
                  </a:lnTo>
                  <a:lnTo>
                    <a:pt x="28" y="178"/>
                  </a:lnTo>
                  <a:lnTo>
                    <a:pt x="18" y="188"/>
                  </a:lnTo>
                  <a:lnTo>
                    <a:pt x="10" y="198"/>
                  </a:lnTo>
                  <a:lnTo>
                    <a:pt x="4" y="210"/>
                  </a:lnTo>
                  <a:lnTo>
                    <a:pt x="0" y="222"/>
                  </a:lnTo>
                  <a:lnTo>
                    <a:pt x="0" y="236"/>
                  </a:lnTo>
                  <a:lnTo>
                    <a:pt x="0" y="322"/>
                  </a:lnTo>
                  <a:lnTo>
                    <a:pt x="0" y="336"/>
                  </a:lnTo>
                  <a:lnTo>
                    <a:pt x="4" y="350"/>
                  </a:lnTo>
                  <a:lnTo>
                    <a:pt x="12" y="362"/>
                  </a:lnTo>
                  <a:lnTo>
                    <a:pt x="20" y="372"/>
                  </a:lnTo>
                  <a:lnTo>
                    <a:pt x="30" y="380"/>
                  </a:lnTo>
                  <a:lnTo>
                    <a:pt x="42" y="388"/>
                  </a:lnTo>
                  <a:lnTo>
                    <a:pt x="56" y="392"/>
                  </a:lnTo>
                  <a:lnTo>
                    <a:pt x="70" y="392"/>
                  </a:lnTo>
                  <a:close/>
                </a:path>
              </a:pathLst>
            </a:custGeom>
            <a:solidFill>
              <a:srgbClr val="FFCD34">
                <a:alpha val="72156"/>
              </a:srgbClr>
            </a:solidFill>
            <a:ln w="9525">
              <a:noFill/>
            </a:ln>
          </p:spPr>
          <p:txBody>
            <a:bodyPr/>
            <a:lstStyle/>
            <a:p>
              <a:endParaRPr lang="zh-CN" altLang="en-US"/>
            </a:p>
          </p:txBody>
        </p:sp>
        <p:sp>
          <p:nvSpPr>
            <p:cNvPr id="4113" name="AutoShape 14"/>
            <p:cNvSpPr/>
            <p:nvPr/>
          </p:nvSpPr>
          <p:spPr>
            <a:xfrm>
              <a:off x="0" y="136"/>
              <a:ext cx="1697" cy="680"/>
            </a:xfrm>
            <a:prstGeom prst="flowChartAlternateProcess">
              <a:avLst/>
            </a:prstGeom>
            <a:solidFill>
              <a:srgbClr val="FFCD34">
                <a:alpha val="72156"/>
              </a:srgbClr>
            </a:solidFill>
            <a:ln w="9525">
              <a:noFill/>
            </a:ln>
          </p:spPr>
          <p:txBody>
            <a:bodyPr wrap="none" anchor="ctr"/>
            <a:lstStyle/>
            <a:p>
              <a:pPr algn="ctr"/>
              <a:r>
                <a:rPr lang="zh-CN" altLang="en-US" b="1" dirty="0">
                  <a:latin typeface="楷体_GB2312" panose="02010609030101010101" charset="-122"/>
                  <a:ea typeface="楷体_GB2312" panose="02010609030101010101" charset="-122"/>
                </a:rPr>
                <a:t>概率</a:t>
              </a:r>
            </a:p>
          </p:txBody>
        </p:sp>
      </p:grpSp>
      <p:grpSp>
        <p:nvGrpSpPr>
          <p:cNvPr id="4109" name="Group 15"/>
          <p:cNvGrpSpPr/>
          <p:nvPr/>
        </p:nvGrpSpPr>
        <p:grpSpPr>
          <a:xfrm>
            <a:off x="6623050" y="3637375"/>
            <a:ext cx="1478598" cy="640620"/>
            <a:chOff x="0" y="-191"/>
            <a:chExt cx="2327" cy="1007"/>
          </a:xfrm>
        </p:grpSpPr>
        <p:sp>
          <p:nvSpPr>
            <p:cNvPr id="4110" name="未知"/>
            <p:cNvSpPr/>
            <p:nvPr/>
          </p:nvSpPr>
          <p:spPr>
            <a:xfrm>
              <a:off x="90" y="-191"/>
              <a:ext cx="648" cy="717"/>
            </a:xfrm>
            <a:custGeom>
              <a:avLst/>
              <a:gdLst>
                <a:gd name="txL" fmla="*/ 0 w 558"/>
                <a:gd name="txT" fmla="*/ 0 h 392"/>
                <a:gd name="txR" fmla="*/ 558 w 558"/>
                <a:gd name="txB" fmla="*/ 392 h 392"/>
              </a:gdLst>
              <a:ahLst/>
              <a:cxnLst>
                <a:cxn ang="0">
                  <a:pos x="43" y="5527"/>
                </a:cxn>
                <a:cxn ang="0">
                  <a:pos x="46" y="5476"/>
                </a:cxn>
                <a:cxn ang="0">
                  <a:pos x="47" y="5245"/>
                </a:cxn>
                <a:cxn ang="0">
                  <a:pos x="48" y="4947"/>
                </a:cxn>
                <a:cxn ang="0">
                  <a:pos x="49" y="4542"/>
                </a:cxn>
                <a:cxn ang="0">
                  <a:pos x="49" y="3136"/>
                </a:cxn>
                <a:cxn ang="0">
                  <a:pos x="48" y="2766"/>
                </a:cxn>
                <a:cxn ang="0">
                  <a:pos x="47" y="2516"/>
                </a:cxn>
                <a:cxn ang="0">
                  <a:pos x="44" y="2362"/>
                </a:cxn>
                <a:cxn ang="0">
                  <a:pos x="35" y="2340"/>
                </a:cxn>
                <a:cxn ang="0">
                  <a:pos x="35" y="1896"/>
                </a:cxn>
                <a:cxn ang="0">
                  <a:pos x="36" y="1440"/>
                </a:cxn>
                <a:cxn ang="0">
                  <a:pos x="37" y="1041"/>
                </a:cxn>
                <a:cxn ang="0">
                  <a:pos x="40" y="420"/>
                </a:cxn>
                <a:cxn ang="0">
                  <a:pos x="43" y="115"/>
                </a:cxn>
                <a:cxn ang="0">
                  <a:pos x="42" y="28"/>
                </a:cxn>
                <a:cxn ang="0">
                  <a:pos x="40" y="28"/>
                </a:cxn>
                <a:cxn ang="0">
                  <a:pos x="37" y="200"/>
                </a:cxn>
                <a:cxn ang="0">
                  <a:pos x="31" y="672"/>
                </a:cxn>
                <a:cxn ang="0">
                  <a:pos x="26" y="1210"/>
                </a:cxn>
                <a:cxn ang="0">
                  <a:pos x="24" y="1638"/>
                </a:cxn>
                <a:cxn ang="0">
                  <a:pos x="21" y="2087"/>
                </a:cxn>
                <a:cxn ang="0">
                  <a:pos x="11" y="2340"/>
                </a:cxn>
                <a:cxn ang="0">
                  <a:pos x="6" y="2340"/>
                </a:cxn>
                <a:cxn ang="0">
                  <a:pos x="4" y="2429"/>
                </a:cxn>
                <a:cxn ang="0">
                  <a:pos x="2" y="2649"/>
                </a:cxn>
                <a:cxn ang="0">
                  <a:pos x="2" y="2956"/>
                </a:cxn>
                <a:cxn ang="0">
                  <a:pos x="0" y="3329"/>
                </a:cxn>
                <a:cxn ang="0">
                  <a:pos x="0" y="4742"/>
                </a:cxn>
                <a:cxn ang="0">
                  <a:pos x="2" y="5104"/>
                </a:cxn>
                <a:cxn ang="0">
                  <a:pos x="3" y="5358"/>
                </a:cxn>
                <a:cxn ang="0">
                  <a:pos x="5" y="5527"/>
                </a:cxn>
              </a:cxnLst>
              <a:rect l="txL" t="txT" r="txR" b="txB"/>
              <a:pathLst>
                <a:path w="558" h="392">
                  <a:moveTo>
                    <a:pt x="70" y="392"/>
                  </a:moveTo>
                  <a:lnTo>
                    <a:pt x="486" y="392"/>
                  </a:lnTo>
                  <a:lnTo>
                    <a:pt x="500" y="392"/>
                  </a:lnTo>
                  <a:lnTo>
                    <a:pt x="514" y="388"/>
                  </a:lnTo>
                  <a:lnTo>
                    <a:pt x="526" y="380"/>
                  </a:lnTo>
                  <a:lnTo>
                    <a:pt x="536" y="372"/>
                  </a:lnTo>
                  <a:lnTo>
                    <a:pt x="546" y="362"/>
                  </a:lnTo>
                  <a:lnTo>
                    <a:pt x="552" y="350"/>
                  </a:lnTo>
                  <a:lnTo>
                    <a:pt x="556" y="336"/>
                  </a:lnTo>
                  <a:lnTo>
                    <a:pt x="558" y="322"/>
                  </a:lnTo>
                  <a:lnTo>
                    <a:pt x="558" y="236"/>
                  </a:lnTo>
                  <a:lnTo>
                    <a:pt x="556" y="222"/>
                  </a:lnTo>
                  <a:lnTo>
                    <a:pt x="552" y="208"/>
                  </a:lnTo>
                  <a:lnTo>
                    <a:pt x="546" y="196"/>
                  </a:lnTo>
                  <a:lnTo>
                    <a:pt x="536" y="186"/>
                  </a:lnTo>
                  <a:lnTo>
                    <a:pt x="526" y="178"/>
                  </a:lnTo>
                  <a:lnTo>
                    <a:pt x="514" y="172"/>
                  </a:lnTo>
                  <a:lnTo>
                    <a:pt x="500" y="168"/>
                  </a:lnTo>
                  <a:lnTo>
                    <a:pt x="486" y="166"/>
                  </a:lnTo>
                  <a:lnTo>
                    <a:pt x="392" y="166"/>
                  </a:lnTo>
                  <a:lnTo>
                    <a:pt x="390" y="150"/>
                  </a:lnTo>
                  <a:lnTo>
                    <a:pt x="390" y="134"/>
                  </a:lnTo>
                  <a:lnTo>
                    <a:pt x="394" y="118"/>
                  </a:lnTo>
                  <a:lnTo>
                    <a:pt x="402" y="102"/>
                  </a:lnTo>
                  <a:lnTo>
                    <a:pt x="410" y="88"/>
                  </a:lnTo>
                  <a:lnTo>
                    <a:pt x="420" y="74"/>
                  </a:lnTo>
                  <a:lnTo>
                    <a:pt x="440" y="50"/>
                  </a:lnTo>
                  <a:lnTo>
                    <a:pt x="460" y="30"/>
                  </a:lnTo>
                  <a:lnTo>
                    <a:pt x="476" y="14"/>
                  </a:lnTo>
                  <a:lnTo>
                    <a:pt x="478" y="8"/>
                  </a:lnTo>
                  <a:lnTo>
                    <a:pt x="480" y="4"/>
                  </a:lnTo>
                  <a:lnTo>
                    <a:pt x="476" y="2"/>
                  </a:lnTo>
                  <a:lnTo>
                    <a:pt x="468" y="0"/>
                  </a:lnTo>
                  <a:lnTo>
                    <a:pt x="456" y="2"/>
                  </a:lnTo>
                  <a:lnTo>
                    <a:pt x="444" y="4"/>
                  </a:lnTo>
                  <a:lnTo>
                    <a:pt x="412" y="14"/>
                  </a:lnTo>
                  <a:lnTo>
                    <a:pt x="378" y="28"/>
                  </a:lnTo>
                  <a:lnTo>
                    <a:pt x="342" y="48"/>
                  </a:lnTo>
                  <a:lnTo>
                    <a:pt x="308" y="72"/>
                  </a:lnTo>
                  <a:lnTo>
                    <a:pt x="292" y="86"/>
                  </a:lnTo>
                  <a:lnTo>
                    <a:pt x="276" y="100"/>
                  </a:lnTo>
                  <a:lnTo>
                    <a:pt x="262" y="116"/>
                  </a:lnTo>
                  <a:lnTo>
                    <a:pt x="250" y="132"/>
                  </a:lnTo>
                  <a:lnTo>
                    <a:pt x="240" y="148"/>
                  </a:lnTo>
                  <a:lnTo>
                    <a:pt x="232" y="166"/>
                  </a:lnTo>
                  <a:lnTo>
                    <a:pt x="118" y="166"/>
                  </a:lnTo>
                  <a:lnTo>
                    <a:pt x="106" y="164"/>
                  </a:lnTo>
                  <a:lnTo>
                    <a:pt x="66" y="166"/>
                  </a:lnTo>
                  <a:lnTo>
                    <a:pt x="54" y="168"/>
                  </a:lnTo>
                  <a:lnTo>
                    <a:pt x="40" y="172"/>
                  </a:lnTo>
                  <a:lnTo>
                    <a:pt x="28" y="178"/>
                  </a:lnTo>
                  <a:lnTo>
                    <a:pt x="18" y="188"/>
                  </a:lnTo>
                  <a:lnTo>
                    <a:pt x="10" y="198"/>
                  </a:lnTo>
                  <a:lnTo>
                    <a:pt x="4" y="210"/>
                  </a:lnTo>
                  <a:lnTo>
                    <a:pt x="0" y="222"/>
                  </a:lnTo>
                  <a:lnTo>
                    <a:pt x="0" y="236"/>
                  </a:lnTo>
                  <a:lnTo>
                    <a:pt x="0" y="322"/>
                  </a:lnTo>
                  <a:lnTo>
                    <a:pt x="0" y="336"/>
                  </a:lnTo>
                  <a:lnTo>
                    <a:pt x="4" y="350"/>
                  </a:lnTo>
                  <a:lnTo>
                    <a:pt x="12" y="362"/>
                  </a:lnTo>
                  <a:lnTo>
                    <a:pt x="20" y="372"/>
                  </a:lnTo>
                  <a:lnTo>
                    <a:pt x="30" y="380"/>
                  </a:lnTo>
                  <a:lnTo>
                    <a:pt x="42" y="388"/>
                  </a:lnTo>
                  <a:lnTo>
                    <a:pt x="56" y="392"/>
                  </a:lnTo>
                  <a:lnTo>
                    <a:pt x="70" y="392"/>
                  </a:lnTo>
                  <a:close/>
                </a:path>
              </a:pathLst>
            </a:custGeom>
            <a:solidFill>
              <a:srgbClr val="FFCD34">
                <a:alpha val="72156"/>
              </a:srgbClr>
            </a:solidFill>
            <a:ln w="9525">
              <a:noFill/>
            </a:ln>
          </p:spPr>
          <p:txBody>
            <a:bodyPr/>
            <a:lstStyle/>
            <a:p>
              <a:endParaRPr lang="zh-CN" altLang="en-US"/>
            </a:p>
          </p:txBody>
        </p:sp>
        <p:sp>
          <p:nvSpPr>
            <p:cNvPr id="4111" name="AutoShape 17"/>
            <p:cNvSpPr/>
            <p:nvPr/>
          </p:nvSpPr>
          <p:spPr>
            <a:xfrm>
              <a:off x="0" y="136"/>
              <a:ext cx="2327" cy="680"/>
            </a:xfrm>
            <a:prstGeom prst="flowChartAlternateProcess">
              <a:avLst/>
            </a:prstGeom>
            <a:solidFill>
              <a:srgbClr val="FFCD34">
                <a:alpha val="72156"/>
              </a:srgbClr>
            </a:solidFill>
            <a:ln w="9525">
              <a:noFill/>
            </a:ln>
          </p:spPr>
          <p:txBody>
            <a:bodyPr wrap="none" anchor="ctr"/>
            <a:lstStyle/>
            <a:p>
              <a:pPr algn="ctr"/>
              <a:r>
                <a:rPr lang="zh-CN" altLang="en-US" b="1" dirty="0">
                  <a:latin typeface="楷体_GB2312" panose="02010609030101010101" charset="-122"/>
                  <a:ea typeface="楷体_GB2312" panose="02010609030101010101" charset="-122"/>
                </a:rPr>
                <a:t>概率密度函数</a:t>
              </a:r>
            </a:p>
          </p:txBody>
        </p:sp>
      </p:grpSp>
      <p:graphicFrame>
        <p:nvGraphicFramePr>
          <p:cNvPr id="2" name="对象 1">
            <a:hlinkClick r:id="" action="ppaction://ole?verb=0"/>
          </p:cNvPr>
          <p:cNvGraphicFramePr>
            <a:graphicFrameLocks noChangeAspect="1"/>
          </p:cNvGraphicFramePr>
          <p:nvPr/>
        </p:nvGraphicFramePr>
        <p:xfrm>
          <a:off x="5922010" y="4238625"/>
          <a:ext cx="1627505" cy="631825"/>
        </p:xfrm>
        <a:graphic>
          <a:graphicData uri="http://schemas.openxmlformats.org/presentationml/2006/ole">
            <mc:AlternateContent xmlns:mc="http://schemas.openxmlformats.org/markup-compatibility/2006">
              <mc:Choice xmlns:v="urn:schemas-microsoft-com:vml" Requires="v">
                <p:oleObj spid="_x0000_s155501" r:id="rId9" imgW="850900" imgH="330200" progId="Equation.KSEE3">
                  <p:embed/>
                </p:oleObj>
              </mc:Choice>
              <mc:Fallback>
                <p:oleObj r:id="rId9" imgW="850900" imgH="330200" progId="Equation.KSEE3">
                  <p:embed/>
                  <p:pic>
                    <p:nvPicPr>
                      <p:cNvPr id="0" name="图片 2048"/>
                      <p:cNvPicPr/>
                      <p:nvPr/>
                    </p:nvPicPr>
                    <p:blipFill>
                      <a:blip r:embed="rId10"/>
                      <a:stretch>
                        <a:fillRect/>
                      </a:stretch>
                    </p:blipFill>
                    <p:spPr>
                      <a:xfrm>
                        <a:off x="5922010" y="4238625"/>
                        <a:ext cx="1627505" cy="631825"/>
                      </a:xfrm>
                      <a:prstGeom prst="rect">
                        <a:avLst/>
                      </a:prstGeom>
                    </p:spPr>
                  </p:pic>
                </p:oleObj>
              </mc:Fallback>
            </mc:AlternateContent>
          </a:graphicData>
        </a:graphic>
      </p:graphicFrame>
      <p:sp>
        <p:nvSpPr>
          <p:cNvPr id="3" name="Text Box 9"/>
          <p:cNvSpPr txBox="1"/>
          <p:nvPr/>
        </p:nvSpPr>
        <p:spPr>
          <a:xfrm>
            <a:off x="4792345" y="4440555"/>
            <a:ext cx="872490" cy="368300"/>
          </a:xfrm>
          <a:prstGeom prst="rect">
            <a:avLst/>
          </a:prstGeom>
          <a:noFill/>
          <a:ln w="9525">
            <a:noFill/>
          </a:ln>
        </p:spPr>
        <p:txBody>
          <a:bodyPr wrap="none">
            <a:spAutoFit/>
          </a:bodyPr>
          <a:lstStyle/>
          <a:p>
            <a:pPr eaLnBrk="0" hangingPunct="0"/>
            <a:r>
              <a:rPr lang="zh-CN" altLang="en-US" b="1" dirty="0">
                <a:latin typeface="楷体_GB2312" panose="02010609030101010101" charset="-122"/>
                <a:ea typeface="楷体_GB2312" panose="02010609030101010101" charset="-122"/>
              </a:rPr>
              <a:t>其中，</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2339787" y="1700394"/>
          <a:ext cx="4779198" cy="4607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圆角矩形 7"/>
          <p:cNvSpPr/>
          <p:nvPr/>
        </p:nvSpPr>
        <p:spPr>
          <a:xfrm>
            <a:off x="1558290" y="4796790"/>
            <a:ext cx="2516505" cy="864235"/>
          </a:xfrm>
          <a:prstGeom prst="roundRect">
            <a:avLst/>
          </a:prstGeom>
          <a:gradFill>
            <a:gsLst>
              <a:gs pos="0">
                <a:srgbClr val="14CD68"/>
              </a:gs>
              <a:gs pos="100000">
                <a:srgbClr val="035C7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rot="3540000">
            <a:off x="5731510" y="3466465"/>
            <a:ext cx="2225040" cy="706755"/>
          </a:xfrm>
          <a:prstGeom prst="rect">
            <a:avLst/>
          </a:prstGeom>
          <a:noFill/>
        </p:spPr>
        <p:txBody>
          <a:bodyPr wrap="none" rtlCol="0">
            <a:spAutoFit/>
          </a:bodyPr>
          <a:lstStyle/>
          <a:p>
            <a:pPr algn="ctr"/>
            <a:r>
              <a:rPr lang="zh-CN" altLang="en-US" sz="2000" b="1"/>
              <a:t>数学期望是真值的</a:t>
            </a:r>
          </a:p>
          <a:p>
            <a:pPr algn="ctr"/>
            <a:r>
              <a:rPr lang="zh-CN" altLang="en-US" sz="2000" b="1"/>
              <a:t>最佳估计</a:t>
            </a:r>
          </a:p>
        </p:txBody>
      </p:sp>
      <p:sp>
        <p:nvSpPr>
          <p:cNvPr id="12" name="文本框 11"/>
          <p:cNvSpPr txBox="1"/>
          <p:nvPr/>
        </p:nvSpPr>
        <p:spPr>
          <a:xfrm>
            <a:off x="1835785" y="4965700"/>
            <a:ext cx="1970405" cy="521970"/>
          </a:xfrm>
          <a:prstGeom prst="rect">
            <a:avLst/>
          </a:prstGeom>
          <a:noFill/>
        </p:spPr>
        <p:txBody>
          <a:bodyPr wrap="none" rtlCol="0">
            <a:spAutoFit/>
          </a:bodyPr>
          <a:lstStyle/>
          <a:p>
            <a:r>
              <a:rPr lang="zh-CN" altLang="en-US" sz="2800" b="1">
                <a:solidFill>
                  <a:schemeClr val="bg1"/>
                </a:solidFill>
              </a:rPr>
              <a:t>算术平均值</a:t>
            </a:r>
          </a:p>
        </p:txBody>
      </p:sp>
      <p:sp>
        <p:nvSpPr>
          <p:cNvPr id="13" name="文本框 12"/>
          <p:cNvSpPr txBox="1"/>
          <p:nvPr/>
        </p:nvSpPr>
        <p:spPr>
          <a:xfrm>
            <a:off x="3417570" y="5923915"/>
            <a:ext cx="2990850" cy="706755"/>
          </a:xfrm>
          <a:prstGeom prst="rect">
            <a:avLst/>
          </a:prstGeom>
          <a:noFill/>
        </p:spPr>
        <p:txBody>
          <a:bodyPr wrap="none" rtlCol="0">
            <a:spAutoFit/>
          </a:bodyPr>
          <a:lstStyle/>
          <a:p>
            <a:pPr algn="ctr"/>
            <a:r>
              <a:rPr lang="zh-CN" altLang="en-US" sz="2000" b="1"/>
              <a:t>算术平均值是数学期望的</a:t>
            </a:r>
          </a:p>
          <a:p>
            <a:pPr algn="ctr"/>
            <a:r>
              <a:rPr lang="zh-CN" altLang="en-US" sz="2000" b="1"/>
              <a:t>最佳估计</a:t>
            </a:r>
          </a:p>
        </p:txBody>
      </p:sp>
      <p:sp>
        <p:nvSpPr>
          <p:cNvPr id="14" name="圆角矩形 13"/>
          <p:cNvSpPr/>
          <p:nvPr/>
        </p:nvSpPr>
        <p:spPr>
          <a:xfrm>
            <a:off x="4140200" y="2249805"/>
            <a:ext cx="2096135" cy="819150"/>
          </a:xfrm>
          <a:prstGeom prst="roundRect">
            <a:avLst/>
          </a:prstGeom>
          <a:gradFill>
            <a:gsLst>
              <a:gs pos="0">
                <a:srgbClr val="FE4444"/>
              </a:gs>
              <a:gs pos="100000">
                <a:srgbClr val="832B2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787900" y="2398395"/>
            <a:ext cx="897890" cy="521970"/>
          </a:xfrm>
          <a:prstGeom prst="rect">
            <a:avLst/>
          </a:prstGeom>
          <a:noFill/>
        </p:spPr>
        <p:txBody>
          <a:bodyPr wrap="none" rtlCol="0">
            <a:spAutoFit/>
          </a:bodyPr>
          <a:lstStyle/>
          <a:p>
            <a:r>
              <a:rPr lang="zh-CN" altLang="en-US" sz="2800" b="1">
                <a:solidFill>
                  <a:schemeClr val="bg1"/>
                </a:solidFill>
              </a:rPr>
              <a:t>真值</a:t>
            </a:r>
          </a:p>
        </p:txBody>
      </p:sp>
      <p:sp>
        <p:nvSpPr>
          <p:cNvPr id="16" name="圆角矩形 15"/>
          <p:cNvSpPr/>
          <p:nvPr/>
        </p:nvSpPr>
        <p:spPr>
          <a:xfrm>
            <a:off x="5796280" y="4794250"/>
            <a:ext cx="2160270" cy="864235"/>
          </a:xfrm>
          <a:prstGeom prst="roundRect">
            <a:avLst/>
          </a:prstGeom>
          <a:gradFill>
            <a:gsLst>
              <a:gs pos="0">
                <a:srgbClr val="007BD3"/>
              </a:gs>
              <a:gs pos="100000">
                <a:srgbClr val="034373"/>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868035" y="4968240"/>
            <a:ext cx="1970405" cy="521970"/>
          </a:xfrm>
          <a:prstGeom prst="rect">
            <a:avLst/>
          </a:prstGeom>
          <a:noFill/>
        </p:spPr>
        <p:txBody>
          <a:bodyPr wrap="none" rtlCol="0">
            <a:spAutoFit/>
          </a:bodyPr>
          <a:lstStyle/>
          <a:p>
            <a:r>
              <a:rPr lang="zh-CN" altLang="en-US" sz="2800" b="1">
                <a:solidFill>
                  <a:schemeClr val="bg1"/>
                </a:solidFill>
              </a:rPr>
              <a:t>数学期望值</a:t>
            </a:r>
          </a:p>
        </p:txBody>
      </p:sp>
      <p:sp>
        <p:nvSpPr>
          <p:cNvPr id="18" name="上箭头 17"/>
          <p:cNvSpPr/>
          <p:nvPr/>
        </p:nvSpPr>
        <p:spPr>
          <a:xfrm rot="19620000">
            <a:off x="6184265" y="3469640"/>
            <a:ext cx="325755" cy="1061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上箭头 18"/>
          <p:cNvSpPr/>
          <p:nvPr/>
        </p:nvSpPr>
        <p:spPr>
          <a:xfrm rot="5400000">
            <a:off x="4808220" y="4692650"/>
            <a:ext cx="325755" cy="10617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54305" y="4762500"/>
            <a:ext cx="1412240" cy="922020"/>
          </a:xfrm>
          <a:prstGeom prst="rect">
            <a:avLst/>
          </a:prstGeom>
          <a:noFill/>
        </p:spPr>
        <p:txBody>
          <a:bodyPr wrap="none" rtlCol="0" anchor="t">
            <a:spAutoFit/>
          </a:bodyPr>
          <a:lstStyle/>
          <a:p>
            <a:pPr algn="just" eaLnBrk="0" hangingPunct="0">
              <a:lnSpc>
                <a:spcPct val="150000"/>
              </a:lnSpc>
            </a:pPr>
            <a:r>
              <a:rPr lang="zh-CN" altLang="en-US" b="1" dirty="0">
                <a:latin typeface="Times New Roman" panose="02020603050405020304" pitchFamily="18" charset="0"/>
                <a:ea typeface="楷体_GB2312" panose="02010609030101010101" charset="-122"/>
                <a:cs typeface="Times New Roman" panose="02020603050405020304" pitchFamily="18" charset="0"/>
                <a:sym typeface="+mn-ea"/>
              </a:rPr>
              <a:t>是个</a:t>
            </a:r>
            <a:r>
              <a:rPr lang="zh-CN" altLang="en-US" b="1" dirty="0">
                <a:solidFill>
                  <a:srgbClr val="FF00FF"/>
                </a:solidFill>
                <a:latin typeface="Times New Roman" panose="02020603050405020304" pitchFamily="18" charset="0"/>
                <a:ea typeface="楷体_GB2312" panose="02010609030101010101" charset="-122"/>
                <a:cs typeface="Times New Roman" panose="02020603050405020304" pitchFamily="18" charset="0"/>
                <a:sym typeface="+mn-ea"/>
              </a:rPr>
              <a:t>试验值</a:t>
            </a:r>
            <a:endParaRPr lang="zh-CN" altLang="en-US" b="1" dirty="0">
              <a:latin typeface="Times New Roman" panose="02020603050405020304" pitchFamily="18" charset="0"/>
              <a:ea typeface="楷体_GB2312" panose="02010609030101010101" charset="-122"/>
              <a:cs typeface="Times New Roman" panose="02020603050405020304" pitchFamily="18" charset="0"/>
              <a:sym typeface="+mn-ea"/>
            </a:endParaRPr>
          </a:p>
          <a:p>
            <a:pPr algn="just" eaLnBrk="0" hangingPunct="0">
              <a:lnSpc>
                <a:spcPct val="150000"/>
              </a:lnSpc>
            </a:pPr>
            <a:r>
              <a:rPr lang="zh-CN" altLang="en-US" b="1" dirty="0">
                <a:latin typeface="Times New Roman" panose="02020603050405020304" pitchFamily="18" charset="0"/>
                <a:ea typeface="楷体_GB2312" panose="02010609030101010101" charset="-122"/>
                <a:cs typeface="Times New Roman" panose="02020603050405020304" pitchFamily="18" charset="0"/>
                <a:sym typeface="+mn-ea"/>
              </a:rPr>
              <a:t>具有</a:t>
            </a:r>
            <a:r>
              <a:rPr lang="zh-CN" altLang="en-US" b="1" dirty="0">
                <a:solidFill>
                  <a:srgbClr val="FF00FF"/>
                </a:solidFill>
                <a:latin typeface="Times New Roman" panose="02020603050405020304" pitchFamily="18" charset="0"/>
                <a:ea typeface="楷体_GB2312" panose="02010609030101010101" charset="-122"/>
                <a:cs typeface="Times New Roman" panose="02020603050405020304" pitchFamily="18" charset="0"/>
                <a:sym typeface="+mn-ea"/>
              </a:rPr>
              <a:t>随机性</a:t>
            </a:r>
            <a:endParaRPr lang="zh-CN" altLang="en-US"/>
          </a:p>
        </p:txBody>
      </p:sp>
      <p:sp>
        <p:nvSpPr>
          <p:cNvPr id="21" name="文本框 20"/>
          <p:cNvSpPr txBox="1"/>
          <p:nvPr/>
        </p:nvSpPr>
        <p:spPr>
          <a:xfrm>
            <a:off x="4114165" y="4662170"/>
            <a:ext cx="1714500" cy="398780"/>
          </a:xfrm>
          <a:prstGeom prst="rect">
            <a:avLst/>
          </a:prstGeom>
          <a:noFill/>
        </p:spPr>
        <p:txBody>
          <a:bodyPr wrap="none" rtlCol="0">
            <a:spAutoFit/>
          </a:bodyPr>
          <a:lstStyle/>
          <a:p>
            <a:r>
              <a:rPr lang="zh-CN" altLang="en-US" sz="2000" b="1" dirty="0"/>
              <a:t>无限多次测量</a:t>
            </a:r>
          </a:p>
        </p:txBody>
      </p:sp>
      <p:sp>
        <p:nvSpPr>
          <p:cNvPr id="22" name="文本框 21"/>
          <p:cNvSpPr txBox="1"/>
          <p:nvPr/>
        </p:nvSpPr>
        <p:spPr>
          <a:xfrm>
            <a:off x="356235" y="1628775"/>
            <a:ext cx="3660775" cy="2585323"/>
          </a:xfrm>
          <a:prstGeom prst="rect">
            <a:avLst/>
          </a:prstGeom>
          <a:noFill/>
        </p:spPr>
        <p:txBody>
          <a:bodyPr wrap="square" rtlCol="0" anchor="t">
            <a:spAutoFit/>
          </a:bodyPr>
          <a:lstStyle/>
          <a:p>
            <a:pPr marL="342900" indent="-342900">
              <a:lnSpc>
                <a:spcPct val="150000"/>
              </a:lnSpc>
              <a:buFont typeface="Arial" panose="020B0604020202020204" pitchFamily="34" charset="0"/>
              <a:buChar char="•"/>
            </a:pPr>
            <a:r>
              <a:rPr lang="zh-CN" altLang="en-US" b="1" dirty="0">
                <a:latin typeface="+mn-lt"/>
                <a:ea typeface="+mn-ea"/>
                <a:cs typeface="+mn-ea"/>
                <a:sym typeface="+mn-lt"/>
              </a:rPr>
              <a:t>真值，通过</a:t>
            </a:r>
            <a:r>
              <a:rPr lang="zh-CN" altLang="en-US" b="1" dirty="0">
                <a:solidFill>
                  <a:srgbClr val="FF33CC"/>
                </a:solidFill>
                <a:latin typeface="+mn-lt"/>
                <a:ea typeface="+mn-ea"/>
                <a:cs typeface="+mn-ea"/>
                <a:sym typeface="+mn-lt"/>
              </a:rPr>
              <a:t>完善的测量</a:t>
            </a:r>
            <a:r>
              <a:rPr lang="zh-CN" altLang="en-US" b="1" dirty="0">
                <a:latin typeface="+mn-lt"/>
                <a:ea typeface="+mn-ea"/>
                <a:cs typeface="+mn-ea"/>
                <a:sym typeface="+mn-lt"/>
              </a:rPr>
              <a:t>得到</a:t>
            </a:r>
            <a:endParaRPr lang="en-US" altLang="zh-CN" b="1" dirty="0">
              <a:latin typeface="+mn-lt"/>
              <a:ea typeface="+mn-ea"/>
              <a:cs typeface="+mn-ea"/>
              <a:sym typeface="+mn-lt"/>
            </a:endParaRPr>
          </a:p>
          <a:p>
            <a:pPr marL="342900" indent="-342900">
              <a:lnSpc>
                <a:spcPct val="150000"/>
              </a:lnSpc>
              <a:buFont typeface="Arial" panose="020B0604020202020204" pitchFamily="34" charset="0"/>
              <a:buChar char="•"/>
            </a:pPr>
            <a:r>
              <a:rPr lang="zh-CN" altLang="en-US" b="1" dirty="0">
                <a:latin typeface="+mn-lt"/>
                <a:ea typeface="+mn-ea"/>
                <a:cs typeface="+mn-ea"/>
                <a:sym typeface="+mn-lt"/>
              </a:rPr>
              <a:t>完善的测量极其困难，大多数场合</a:t>
            </a:r>
            <a:r>
              <a:rPr lang="zh-CN" altLang="en-US" b="1" dirty="0">
                <a:solidFill>
                  <a:srgbClr val="FF33CC"/>
                </a:solidFill>
                <a:latin typeface="+mn-lt"/>
                <a:ea typeface="+mn-ea"/>
                <a:cs typeface="+mn-ea"/>
                <a:sym typeface="+mn-lt"/>
              </a:rPr>
              <a:t>真值未知</a:t>
            </a:r>
            <a:endParaRPr lang="en-US" altLang="zh-CN" b="1" dirty="0">
              <a:solidFill>
                <a:srgbClr val="FF33CC"/>
              </a:solidFill>
              <a:latin typeface="+mn-lt"/>
              <a:ea typeface="+mn-ea"/>
              <a:cs typeface="+mn-ea"/>
              <a:sym typeface="+mn-lt"/>
            </a:endParaRPr>
          </a:p>
          <a:p>
            <a:pPr marL="342900" indent="-342900">
              <a:lnSpc>
                <a:spcPct val="150000"/>
              </a:lnSpc>
              <a:buFont typeface="Arial" panose="020B0604020202020204" pitchFamily="34" charset="0"/>
              <a:buChar char="•"/>
            </a:pPr>
            <a:r>
              <a:rPr lang="zh-CN" altLang="en-US" b="1" dirty="0">
                <a:latin typeface="+mn-lt"/>
                <a:ea typeface="+mn-ea"/>
                <a:cs typeface="+mn-ea"/>
                <a:sym typeface="+mn-lt"/>
              </a:rPr>
              <a:t>使用的是</a:t>
            </a:r>
            <a:r>
              <a:rPr lang="zh-CN" altLang="en-US" b="1" dirty="0">
                <a:solidFill>
                  <a:srgbClr val="FF33CC"/>
                </a:solidFill>
                <a:latin typeface="+mn-lt"/>
                <a:ea typeface="+mn-ea"/>
                <a:cs typeface="+mn-ea"/>
                <a:sym typeface="+mn-lt"/>
              </a:rPr>
              <a:t>约定真值</a:t>
            </a:r>
            <a:r>
              <a:rPr lang="zh-CN" altLang="en-US" b="1" dirty="0">
                <a:latin typeface="+mn-lt"/>
                <a:ea typeface="+mn-ea"/>
                <a:cs typeface="+mn-ea"/>
                <a:sym typeface="+mn-lt"/>
              </a:rPr>
              <a:t>（计量约定值、标准器件值、算术平均值）</a:t>
            </a:r>
            <a:r>
              <a:rPr lang="zh-CN" altLang="en-US" b="1" dirty="0">
                <a:solidFill>
                  <a:srgbClr val="FF33CC"/>
                </a:solidFill>
                <a:latin typeface="+mn-lt"/>
                <a:ea typeface="+mn-ea"/>
                <a:cs typeface="+mn-ea"/>
                <a:sym typeface="+mn-lt"/>
              </a:rPr>
              <a:t>或理论真值</a:t>
            </a:r>
            <a:endParaRPr lang="zh-CN" altLang="en-US" b="1" dirty="0"/>
          </a:p>
        </p:txBody>
      </p:sp>
      <p:sp>
        <p:nvSpPr>
          <p:cNvPr id="3073" name="标题 5121"/>
          <p:cNvSpPr>
            <a:spLocks noGrp="1"/>
          </p:cNvSpPr>
          <p:nvPr/>
        </p:nvSpPr>
        <p:spPr>
          <a:xfrm>
            <a:off x="3556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4104" name="Text Box 7"/>
          <p:cNvSpPr txBox="1"/>
          <p:nvPr/>
        </p:nvSpPr>
        <p:spPr>
          <a:xfrm>
            <a:off x="107315" y="1124268"/>
            <a:ext cx="4176713" cy="521970"/>
          </a:xfrm>
          <a:prstGeom prst="rect">
            <a:avLst/>
          </a:prstGeom>
          <a:noFill/>
          <a:ln w="9525">
            <a:noFill/>
          </a:ln>
        </p:spPr>
        <p:txBody>
          <a:bodyPr>
            <a:spAutoFit/>
          </a:bodyPr>
          <a:lstStyle/>
          <a:p>
            <a:pPr eaLnBrk="0" hangingPunct="0">
              <a:buClr>
                <a:srgbClr val="FF0000"/>
              </a:buClr>
              <a:buFont typeface="Wingdings" panose="05000000000000000000" pitchFamily="2" charset="2"/>
              <a:buChar char="p"/>
            </a:pPr>
            <a:r>
              <a:rPr lang="zh-CN" altLang="zh-CN" sz="2800" b="1" dirty="0">
                <a:solidFill>
                  <a:srgbClr val="FF0000"/>
                </a:solidFill>
                <a:latin typeface="Arial" panose="020B0604020202020204" pitchFamily="34" charset="0"/>
              </a:rPr>
              <a:t> </a:t>
            </a:r>
            <a:r>
              <a:rPr lang="zh-CN" altLang="en-US" sz="2800" b="1" dirty="0">
                <a:solidFill>
                  <a:srgbClr val="FF0000"/>
                </a:solidFill>
                <a:latin typeface="黑体" panose="02010609060101010101" pitchFamily="2" charset="-122"/>
                <a:ea typeface="黑体" panose="02010609060101010101" pitchFamily="2" charset="-122"/>
              </a:rPr>
              <a:t>小结</a:t>
            </a:r>
          </a:p>
        </p:txBody>
      </p:sp>
      <p:sp>
        <p:nvSpPr>
          <p:cNvPr id="24" name="文本框 23"/>
          <p:cNvSpPr txBox="1"/>
          <p:nvPr/>
        </p:nvSpPr>
        <p:spPr>
          <a:xfrm>
            <a:off x="8047990" y="4534535"/>
            <a:ext cx="1102360" cy="2306955"/>
          </a:xfrm>
          <a:prstGeom prst="rect">
            <a:avLst/>
          </a:prstGeom>
          <a:noFill/>
        </p:spPr>
        <p:txBody>
          <a:bodyPr wrap="none" rtlCol="0" anchor="t">
            <a:spAutoFit/>
          </a:bodyPr>
          <a:lstStyle/>
          <a:p>
            <a:r>
              <a:rPr lang="zh-CN" altLang="en-US" b="1" dirty="0">
                <a:solidFill>
                  <a:srgbClr val="3241FE"/>
                </a:solidFill>
                <a:latin typeface="Times New Roman" panose="02020603050405020304" pitchFamily="18" charset="0"/>
                <a:ea typeface="楷体_GB2312" panose="02010609030101010101" charset="-122"/>
                <a:cs typeface="Times New Roman" panose="02020603050405020304" pitchFamily="18" charset="0"/>
                <a:sym typeface="+mn-ea"/>
              </a:rPr>
              <a:t>如果消除</a:t>
            </a:r>
          </a:p>
          <a:p>
            <a:r>
              <a:rPr lang="zh-CN" altLang="en-US" b="1" dirty="0">
                <a:solidFill>
                  <a:srgbClr val="3241FE"/>
                </a:solidFill>
                <a:latin typeface="Times New Roman" panose="02020603050405020304" pitchFamily="18" charset="0"/>
                <a:ea typeface="楷体_GB2312" panose="02010609030101010101" charset="-122"/>
                <a:cs typeface="Times New Roman" panose="02020603050405020304" pitchFamily="18" charset="0"/>
                <a:sym typeface="+mn-ea"/>
              </a:rPr>
              <a:t>了系统误</a:t>
            </a:r>
          </a:p>
          <a:p>
            <a:r>
              <a:rPr lang="zh-CN" altLang="en-US" b="1" dirty="0">
                <a:solidFill>
                  <a:srgbClr val="3241FE"/>
                </a:solidFill>
                <a:latin typeface="Times New Roman" panose="02020603050405020304" pitchFamily="18" charset="0"/>
                <a:ea typeface="楷体_GB2312" panose="02010609030101010101" charset="-122"/>
                <a:cs typeface="Times New Roman" panose="02020603050405020304" pitchFamily="18" charset="0"/>
                <a:sym typeface="+mn-ea"/>
              </a:rPr>
              <a:t>差，</a:t>
            </a:r>
            <a:r>
              <a:rPr lang="en-US" altLang="zh-CN" b="1" i="1" dirty="0">
                <a:solidFill>
                  <a:srgbClr val="3241FE"/>
                </a:solidFill>
                <a:latin typeface="Times New Roman" panose="02020603050405020304" pitchFamily="18" charset="0"/>
                <a:ea typeface="楷体_GB2312" panose="02010609030101010101" charset="-122"/>
                <a:cs typeface="Times New Roman" panose="02020603050405020304" pitchFamily="18" charset="0"/>
                <a:sym typeface="+mn-ea"/>
              </a:rPr>
              <a:t>E(x)</a:t>
            </a:r>
          </a:p>
          <a:p>
            <a:r>
              <a:rPr lang="zh-CN" altLang="en-US" b="1" dirty="0">
                <a:solidFill>
                  <a:srgbClr val="3241FE"/>
                </a:solidFill>
                <a:latin typeface="Times New Roman" panose="02020603050405020304" pitchFamily="18" charset="0"/>
                <a:ea typeface="楷体_GB2312" panose="02010609030101010101" charset="-122"/>
                <a:cs typeface="Times New Roman" panose="02020603050405020304" pitchFamily="18" charset="0"/>
                <a:sym typeface="+mn-ea"/>
              </a:rPr>
              <a:t>的物理意</a:t>
            </a:r>
          </a:p>
          <a:p>
            <a:r>
              <a:rPr lang="zh-CN" altLang="en-US" b="1" dirty="0">
                <a:solidFill>
                  <a:srgbClr val="3241FE"/>
                </a:solidFill>
                <a:latin typeface="Times New Roman" panose="02020603050405020304" pitchFamily="18" charset="0"/>
                <a:ea typeface="楷体_GB2312" panose="02010609030101010101" charset="-122"/>
                <a:cs typeface="Times New Roman" panose="02020603050405020304" pitchFamily="18" charset="0"/>
                <a:sym typeface="+mn-ea"/>
              </a:rPr>
              <a:t>义就是概</a:t>
            </a:r>
          </a:p>
          <a:p>
            <a:r>
              <a:rPr lang="zh-CN" altLang="en-US" b="1" dirty="0">
                <a:solidFill>
                  <a:srgbClr val="3241FE"/>
                </a:solidFill>
                <a:latin typeface="Times New Roman" panose="02020603050405020304" pitchFamily="18" charset="0"/>
                <a:ea typeface="楷体_GB2312" panose="02010609030101010101" charset="-122"/>
                <a:cs typeface="Times New Roman" panose="02020603050405020304" pitchFamily="18" charset="0"/>
                <a:sym typeface="+mn-ea"/>
              </a:rPr>
              <a:t>率理论下</a:t>
            </a:r>
          </a:p>
          <a:p>
            <a:r>
              <a:rPr lang="zh-CN" altLang="en-US" b="1" dirty="0">
                <a:solidFill>
                  <a:srgbClr val="3241FE"/>
                </a:solidFill>
                <a:latin typeface="Times New Roman" panose="02020603050405020304" pitchFamily="18" charset="0"/>
                <a:ea typeface="楷体_GB2312" panose="02010609030101010101" charset="-122"/>
                <a:cs typeface="Times New Roman" panose="02020603050405020304" pitchFamily="18" charset="0"/>
                <a:sym typeface="+mn-ea"/>
              </a:rPr>
              <a:t>待测物理</a:t>
            </a:r>
          </a:p>
          <a:p>
            <a:r>
              <a:rPr lang="zh-CN" altLang="en-US" b="1" dirty="0">
                <a:solidFill>
                  <a:srgbClr val="3241FE"/>
                </a:solidFill>
                <a:latin typeface="Times New Roman" panose="02020603050405020304" pitchFamily="18" charset="0"/>
                <a:ea typeface="楷体_GB2312" panose="02010609030101010101" charset="-122"/>
                <a:cs typeface="Times New Roman" panose="02020603050405020304" pitchFamily="18" charset="0"/>
                <a:sym typeface="+mn-ea"/>
              </a:rPr>
              <a:t>量的</a:t>
            </a:r>
            <a:r>
              <a:rPr lang="zh-CN" altLang="en-US" b="1" dirty="0">
                <a:solidFill>
                  <a:srgbClr val="FF00FF"/>
                </a:solidFill>
                <a:latin typeface="Times New Roman" panose="02020603050405020304" pitchFamily="18" charset="0"/>
                <a:ea typeface="楷体_GB2312" panose="02010609030101010101" charset="-122"/>
                <a:cs typeface="Times New Roman" panose="02020603050405020304" pitchFamily="18" charset="0"/>
                <a:sym typeface="+mn-ea"/>
              </a:rPr>
              <a:t>真值</a:t>
            </a:r>
          </a:p>
        </p:txBody>
      </p:sp>
      <p:sp>
        <p:nvSpPr>
          <p:cNvPr id="2" name="上箭头 1"/>
          <p:cNvSpPr/>
          <p:nvPr/>
        </p:nvSpPr>
        <p:spPr>
          <a:xfrm rot="2010599">
            <a:off x="3830027" y="3474780"/>
            <a:ext cx="360040" cy="10801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rot="18187560">
            <a:off x="3583350" y="3842885"/>
            <a:ext cx="1714500" cy="398780"/>
          </a:xfrm>
          <a:prstGeom prst="rect">
            <a:avLst/>
          </a:prstGeom>
          <a:noFill/>
        </p:spPr>
        <p:txBody>
          <a:bodyPr wrap="none" rtlCol="0">
            <a:spAutoFit/>
          </a:bodyPr>
          <a:lstStyle/>
          <a:p>
            <a:r>
              <a:rPr lang="zh-CN" altLang="en-US" sz="2000" b="1" dirty="0"/>
              <a:t>无限多次测量</a:t>
            </a:r>
          </a:p>
        </p:txBody>
      </p:sp>
      <p:sp>
        <p:nvSpPr>
          <p:cNvPr id="3" name="文本框 2"/>
          <p:cNvSpPr txBox="1"/>
          <p:nvPr/>
        </p:nvSpPr>
        <p:spPr>
          <a:xfrm>
            <a:off x="6359525" y="2026285"/>
            <a:ext cx="2251710" cy="645160"/>
          </a:xfrm>
          <a:prstGeom prst="rect">
            <a:avLst/>
          </a:prstGeom>
          <a:noFill/>
        </p:spPr>
        <p:txBody>
          <a:bodyPr wrap="none" rtlCol="0">
            <a:spAutoFit/>
          </a:bodyPr>
          <a:lstStyle/>
          <a:p>
            <a:r>
              <a:rPr lang="zh-CN" altLang="en-US" b="1">
                <a:solidFill>
                  <a:srgbClr val="3241FE"/>
                </a:solidFill>
              </a:rPr>
              <a:t>期望值与真值之差即</a:t>
            </a:r>
          </a:p>
          <a:p>
            <a:r>
              <a:rPr lang="zh-CN" altLang="en-US" b="1">
                <a:solidFill>
                  <a:srgbClr val="3241FE"/>
                </a:solidFill>
              </a:rPr>
              <a:t>系统误差</a:t>
            </a:r>
          </a:p>
        </p:txBody>
      </p:sp>
      <p:sp>
        <p:nvSpPr>
          <p:cNvPr id="4" name="文本框 3"/>
          <p:cNvSpPr txBox="1"/>
          <p:nvPr/>
        </p:nvSpPr>
        <p:spPr>
          <a:xfrm>
            <a:off x="955040" y="5985510"/>
            <a:ext cx="2481580" cy="645160"/>
          </a:xfrm>
          <a:prstGeom prst="rect">
            <a:avLst/>
          </a:prstGeom>
          <a:noFill/>
        </p:spPr>
        <p:txBody>
          <a:bodyPr wrap="none" rtlCol="0">
            <a:spAutoFit/>
          </a:bodyPr>
          <a:lstStyle/>
          <a:p>
            <a:r>
              <a:rPr lang="zh-CN" altLang="en-US" b="1">
                <a:solidFill>
                  <a:srgbClr val="3241FE"/>
                </a:solidFill>
              </a:rPr>
              <a:t>测量值与期望值之差即</a:t>
            </a:r>
          </a:p>
          <a:p>
            <a:r>
              <a:rPr lang="zh-CN" altLang="en-US" b="1">
                <a:solidFill>
                  <a:srgbClr val="3241FE"/>
                </a:solidFill>
              </a:rPr>
              <a:t>随机误差</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graphicFrame>
        <p:nvGraphicFramePr>
          <p:cNvPr id="5122" name="Object 2"/>
          <p:cNvGraphicFramePr>
            <a:graphicFrameLocks noChangeAspect="1"/>
          </p:cNvGraphicFramePr>
          <p:nvPr/>
        </p:nvGraphicFramePr>
        <p:xfrm>
          <a:off x="1812925" y="2754010"/>
          <a:ext cx="4198938" cy="1663700"/>
        </p:xfrm>
        <a:graphic>
          <a:graphicData uri="http://schemas.openxmlformats.org/presentationml/2006/ole">
            <mc:AlternateContent xmlns:mc="http://schemas.openxmlformats.org/markup-compatibility/2006">
              <mc:Choice xmlns:v="urn:schemas-microsoft-com:vml" Requires="v">
                <p:oleObj spid="_x0000_s123749" name="Equation" r:id="rId3" imgW="44805600" imgH="17068800" progId="Equation.DSMT4">
                  <p:embed/>
                </p:oleObj>
              </mc:Choice>
              <mc:Fallback>
                <p:oleObj name="Equation" r:id="rId3" imgW="44805600" imgH="17068800" progId="Equation.DSMT4">
                  <p:embed/>
                  <p:pic>
                    <p:nvPicPr>
                      <p:cNvPr id="0" name="图片 3078"/>
                      <p:cNvPicPr/>
                      <p:nvPr/>
                    </p:nvPicPr>
                    <p:blipFill>
                      <a:blip r:embed="rId4"/>
                      <a:stretch>
                        <a:fillRect/>
                      </a:stretch>
                    </p:blipFill>
                    <p:spPr>
                      <a:xfrm>
                        <a:off x="1812925" y="2754010"/>
                        <a:ext cx="4198938" cy="1663700"/>
                      </a:xfrm>
                      <a:prstGeom prst="rect">
                        <a:avLst/>
                      </a:prstGeom>
                      <a:noFill/>
                      <a:ln w="38100">
                        <a:noFill/>
                        <a:miter/>
                      </a:ln>
                    </p:spPr>
                  </p:pic>
                </p:oleObj>
              </mc:Fallback>
            </mc:AlternateContent>
          </a:graphicData>
        </a:graphic>
      </p:graphicFrame>
      <p:sp>
        <p:nvSpPr>
          <p:cNvPr id="5124" name="Text Box 3"/>
          <p:cNvSpPr txBox="1"/>
          <p:nvPr/>
        </p:nvSpPr>
        <p:spPr>
          <a:xfrm>
            <a:off x="252094" y="2348880"/>
            <a:ext cx="7632274" cy="400110"/>
          </a:xfrm>
          <a:prstGeom prst="rect">
            <a:avLst/>
          </a:prstGeom>
          <a:noFill/>
          <a:ln w="9525">
            <a:noFill/>
          </a:ln>
        </p:spPr>
        <p:txBody>
          <a:bodyPr wrap="square">
            <a:spAutoFit/>
          </a:bodyPr>
          <a:lstStyle/>
          <a:p>
            <a:pPr eaLnBrk="0" hangingPunct="0">
              <a:buClr>
                <a:srgbClr val="00B0F0"/>
              </a:buClr>
              <a:buFont typeface="Wingdings" panose="05000000000000000000" pitchFamily="2" charset="2"/>
              <a:buChar char="p"/>
            </a:pPr>
            <a:r>
              <a:rPr lang="zh-CN" altLang="en-US" sz="2000" b="1" dirty="0">
                <a:latin typeface="Arial" panose="020B0604020202020204" pitchFamily="34" charset="0"/>
              </a:rPr>
              <a:t>　</a:t>
            </a:r>
            <a:r>
              <a:rPr lang="zh-CN" altLang="en-US" sz="2000" b="1" dirty="0">
                <a:solidFill>
                  <a:srgbClr val="00B0F0"/>
                </a:solidFill>
                <a:latin typeface="Arial" panose="020B0604020202020204" pitchFamily="34" charset="0"/>
              </a:rPr>
              <a:t>测量列的标准误差（或称实验标准误差、样本标准误差）：</a:t>
            </a:r>
          </a:p>
        </p:txBody>
      </p:sp>
      <p:sp>
        <p:nvSpPr>
          <p:cNvPr id="27652" name="Text Box 4"/>
          <p:cNvSpPr txBox="1"/>
          <p:nvPr/>
        </p:nvSpPr>
        <p:spPr>
          <a:xfrm>
            <a:off x="252095" y="4869160"/>
            <a:ext cx="4897438" cy="396875"/>
          </a:xfrm>
          <a:prstGeom prst="rect">
            <a:avLst/>
          </a:prstGeom>
          <a:noFill/>
          <a:ln w="9525">
            <a:noFill/>
          </a:ln>
        </p:spPr>
        <p:txBody>
          <a:bodyPr>
            <a:spAutoFit/>
          </a:bodyPr>
          <a:lstStyle/>
          <a:p>
            <a:pPr eaLnBrk="0" hangingPunct="0">
              <a:buClr>
                <a:srgbClr val="00B0F0"/>
              </a:buClr>
              <a:buFont typeface="Wingdings" panose="05000000000000000000" pitchFamily="2" charset="2"/>
              <a:buChar char="p"/>
            </a:pPr>
            <a:r>
              <a:rPr lang="zh-CN" altLang="en-US" sz="2000" b="1" dirty="0">
                <a:latin typeface="Arial" panose="020B0604020202020204" pitchFamily="34" charset="0"/>
              </a:rPr>
              <a:t>　</a:t>
            </a:r>
            <a:r>
              <a:rPr lang="zh-CN" altLang="en-US" sz="2000" b="1" dirty="0">
                <a:solidFill>
                  <a:srgbClr val="00B0F0"/>
                </a:solidFill>
                <a:latin typeface="Arial" panose="020B0604020202020204" pitchFamily="34" charset="0"/>
              </a:rPr>
              <a:t>测量列平均值的标准误差：</a:t>
            </a:r>
          </a:p>
        </p:txBody>
      </p:sp>
      <p:graphicFrame>
        <p:nvGraphicFramePr>
          <p:cNvPr id="27653" name="Object 5"/>
          <p:cNvGraphicFramePr>
            <a:graphicFrameLocks noChangeAspect="1"/>
          </p:cNvGraphicFramePr>
          <p:nvPr/>
        </p:nvGraphicFramePr>
        <p:xfrm>
          <a:off x="2267903" y="5342235"/>
          <a:ext cx="3527425" cy="1549400"/>
        </p:xfrm>
        <a:graphic>
          <a:graphicData uri="http://schemas.openxmlformats.org/presentationml/2006/ole">
            <mc:AlternateContent xmlns:mc="http://schemas.openxmlformats.org/markup-compatibility/2006">
              <mc:Choice xmlns:v="urn:schemas-microsoft-com:vml" Requires="v">
                <p:oleObj spid="_x0000_s123750" r:id="rId5" imgW="1563370" imgH="686435" progId="Equation.3">
                  <p:embed/>
                </p:oleObj>
              </mc:Choice>
              <mc:Fallback>
                <p:oleObj r:id="rId5" imgW="1563370" imgH="686435" progId="Equation.3">
                  <p:embed/>
                  <p:pic>
                    <p:nvPicPr>
                      <p:cNvPr id="0" name="图片 3077"/>
                      <p:cNvPicPr/>
                      <p:nvPr/>
                    </p:nvPicPr>
                    <p:blipFill>
                      <a:blip r:embed="rId6"/>
                      <a:stretch>
                        <a:fillRect/>
                      </a:stretch>
                    </p:blipFill>
                    <p:spPr>
                      <a:xfrm>
                        <a:off x="2267903" y="5342235"/>
                        <a:ext cx="3527425" cy="1549400"/>
                      </a:xfrm>
                      <a:prstGeom prst="rect">
                        <a:avLst/>
                      </a:prstGeom>
                      <a:noFill/>
                      <a:ln w="38100">
                        <a:noFill/>
                        <a:miter/>
                      </a:ln>
                    </p:spPr>
                  </p:pic>
                </p:oleObj>
              </mc:Fallback>
            </mc:AlternateContent>
          </a:graphicData>
        </a:graphic>
      </p:graphicFrame>
      <p:sp>
        <p:nvSpPr>
          <p:cNvPr id="5126" name="Rectangle 6"/>
          <p:cNvSpPr>
            <a:spLocks noGrp="1"/>
          </p:cNvSpPr>
          <p:nvPr/>
        </p:nvSpPr>
        <p:spPr>
          <a:xfrm>
            <a:off x="-34925" y="1074420"/>
            <a:ext cx="8965565" cy="1189990"/>
          </a:xfrm>
          <a:prstGeom prst="rect">
            <a:avLst/>
          </a:prstGeom>
          <a:noFill/>
          <a:ln w="9525">
            <a:noFill/>
          </a:ln>
        </p:spPr>
        <p:txBody>
          <a:bodyPr/>
          <a:lstStyle/>
          <a:p>
            <a:pPr marL="609600" indent="-609600" eaLnBrk="0" hangingPunct="0">
              <a:lnSpc>
                <a:spcPct val="150000"/>
              </a:lnSpc>
              <a:spcBef>
                <a:spcPts val="0"/>
              </a:spcBef>
            </a:pP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a:t>
            </a:r>
            <a:r>
              <a:rPr lang="zh-CN"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2</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）测量列及测量列平均值的标准误差</a:t>
            </a:r>
            <a:endParaRPr lang="zh-CN" altLang="en-US" sz="2000" b="1" dirty="0">
              <a:solidFill>
                <a:srgbClr val="FF00FF"/>
              </a:solidFill>
              <a:latin typeface="黑体" panose="02010609060101010101" pitchFamily="2" charset="-122"/>
              <a:ea typeface="黑体" panose="02010609060101010101" pitchFamily="2" charset="-122"/>
              <a:cs typeface="黑体" panose="02010609060101010101" pitchFamily="2" charset="-122"/>
            </a:endParaRPr>
          </a:p>
        </p:txBody>
      </p:sp>
      <p:sp>
        <p:nvSpPr>
          <p:cNvPr id="2" name="右箭头 1"/>
          <p:cNvSpPr/>
          <p:nvPr/>
        </p:nvSpPr>
        <p:spPr>
          <a:xfrm>
            <a:off x="6156176" y="3720475"/>
            <a:ext cx="648072" cy="360040"/>
          </a:xfrm>
          <a:prstGeom prst="rightArrow">
            <a:avLst/>
          </a:prstGeom>
          <a:solidFill>
            <a:srgbClr val="FF99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29945" y="3398832"/>
            <a:ext cx="2286000" cy="1015663"/>
          </a:xfrm>
          <a:prstGeom prst="rect">
            <a:avLst/>
          </a:prstGeom>
        </p:spPr>
        <p:txBody>
          <a:bodyPr wrap="square">
            <a:spAutoFit/>
          </a:bodyPr>
          <a:lstStyle/>
          <a:p>
            <a:pPr marL="609600" indent="-609600" eaLnBrk="0" hangingPunct="0">
              <a:lnSpc>
                <a:spcPct val="150000"/>
              </a:lnSpc>
              <a:spcBef>
                <a:spcPts val="0"/>
              </a:spcBef>
            </a:pPr>
            <a:r>
              <a:rPr lang="zh-CN" altLang="en-US" sz="2000" b="1" dirty="0">
                <a:solidFill>
                  <a:srgbClr val="FF00FF"/>
                </a:solidFill>
                <a:latin typeface="黑体" panose="02010609060101010101" pitchFamily="2" charset="-122"/>
                <a:ea typeface="黑体" panose="02010609060101010101" pitchFamily="2" charset="-122"/>
                <a:cs typeface="黑体" panose="02010609060101010101" pitchFamily="2" charset="-122"/>
              </a:rPr>
              <a:t>反映随机变量所有</a:t>
            </a:r>
            <a:endParaRPr lang="en-US" altLang="zh-CN" sz="2000" b="1" dirty="0">
              <a:solidFill>
                <a:srgbClr val="FF00FF"/>
              </a:solidFill>
              <a:latin typeface="黑体" panose="02010609060101010101" pitchFamily="2" charset="-122"/>
              <a:ea typeface="黑体" panose="02010609060101010101" pitchFamily="2" charset="-122"/>
              <a:cs typeface="黑体" panose="02010609060101010101" pitchFamily="2" charset="-122"/>
            </a:endParaRPr>
          </a:p>
          <a:p>
            <a:pPr marL="609600" indent="-609600" eaLnBrk="0" hangingPunct="0">
              <a:lnSpc>
                <a:spcPct val="150000"/>
              </a:lnSpc>
              <a:spcBef>
                <a:spcPts val="0"/>
              </a:spcBef>
            </a:pPr>
            <a:r>
              <a:rPr lang="zh-CN" altLang="en-US" sz="2000" b="1" dirty="0">
                <a:solidFill>
                  <a:srgbClr val="FF00FF"/>
                </a:solidFill>
                <a:latin typeface="黑体" panose="02010609060101010101" pitchFamily="2" charset="-122"/>
                <a:ea typeface="黑体" panose="02010609060101010101" pitchFamily="2" charset="-122"/>
                <a:cs typeface="黑体" panose="02010609060101010101" pitchFamily="2" charset="-122"/>
              </a:rPr>
              <a:t>可能值的分散程度</a:t>
            </a:r>
            <a:endParaRPr lang="zh-CN" altLang="en-US" sz="2000" dirty="0"/>
          </a:p>
        </p:txBody>
      </p:sp>
      <p:sp>
        <p:nvSpPr>
          <p:cNvPr id="12" name="矩形 11"/>
          <p:cNvSpPr/>
          <p:nvPr/>
        </p:nvSpPr>
        <p:spPr>
          <a:xfrm>
            <a:off x="6804198" y="5517232"/>
            <a:ext cx="2286000" cy="1384995"/>
          </a:xfrm>
          <a:prstGeom prst="rect">
            <a:avLst/>
          </a:prstGeom>
        </p:spPr>
        <p:txBody>
          <a:bodyPr wrap="square">
            <a:spAutoFit/>
          </a:bodyPr>
          <a:lstStyle/>
          <a:p>
            <a:pPr marL="609600" indent="-609600" eaLnBrk="0" hangingPunct="0">
              <a:lnSpc>
                <a:spcPct val="150000"/>
              </a:lnSpc>
              <a:spcBef>
                <a:spcPts val="0"/>
              </a:spcBef>
            </a:pPr>
            <a:r>
              <a:rPr lang="zh-CN" altLang="en-US" sz="2000" b="1" dirty="0">
                <a:solidFill>
                  <a:srgbClr val="FF00FF"/>
                </a:solidFill>
                <a:latin typeface="黑体" panose="02010609060101010101" pitchFamily="2" charset="-122"/>
                <a:ea typeface="黑体" panose="02010609060101010101" pitchFamily="2" charset="-122"/>
                <a:cs typeface="黑体" panose="02010609060101010101" pitchFamily="2" charset="-122"/>
              </a:rPr>
              <a:t>反映算术平均值</a:t>
            </a:r>
            <a:endParaRPr lang="en-US" altLang="zh-CN" sz="2000" b="1" dirty="0">
              <a:solidFill>
                <a:srgbClr val="FF00FF"/>
              </a:solidFill>
              <a:latin typeface="黑体" panose="02010609060101010101" pitchFamily="2" charset="-122"/>
              <a:ea typeface="黑体" panose="02010609060101010101" pitchFamily="2" charset="-122"/>
              <a:cs typeface="黑体" panose="02010609060101010101" pitchFamily="2" charset="-122"/>
            </a:endParaRPr>
          </a:p>
          <a:p>
            <a:pPr marL="609600" indent="-609600" eaLnBrk="0" hangingPunct="0">
              <a:lnSpc>
                <a:spcPct val="150000"/>
              </a:lnSpc>
              <a:spcBef>
                <a:spcPts val="0"/>
              </a:spcBef>
            </a:pPr>
            <a:r>
              <a:rPr lang="zh-CN" altLang="en-US" sz="2000" b="1" dirty="0">
                <a:solidFill>
                  <a:srgbClr val="FF00FF"/>
                </a:solidFill>
                <a:latin typeface="黑体" panose="02010609060101010101" pitchFamily="2" charset="-122"/>
                <a:ea typeface="黑体" panose="02010609060101010101" pitchFamily="2" charset="-122"/>
                <a:cs typeface="黑体" panose="02010609060101010101" pitchFamily="2" charset="-122"/>
              </a:rPr>
              <a:t>的离散性</a:t>
            </a:r>
            <a:endParaRPr lang="en-US" altLang="zh-CN" sz="2000" b="1" dirty="0">
              <a:solidFill>
                <a:srgbClr val="FF00FF"/>
              </a:solidFill>
              <a:latin typeface="黑体" panose="02010609060101010101" pitchFamily="2" charset="-122"/>
              <a:ea typeface="黑体" panose="02010609060101010101" pitchFamily="2" charset="-122"/>
              <a:cs typeface="黑体" panose="02010609060101010101" pitchFamily="2" charset="-122"/>
            </a:endParaRPr>
          </a:p>
          <a:p>
            <a:pPr marL="609600" indent="-609600" eaLnBrk="0" hangingPunct="0">
              <a:lnSpc>
                <a:spcPct val="150000"/>
              </a:lnSpc>
              <a:spcBef>
                <a:spcPts val="0"/>
              </a:spcBef>
            </a:pPr>
            <a:r>
              <a:rPr lang="zh-CN" altLang="en-US" sz="1600" b="1" dirty="0">
                <a:latin typeface="黑体" panose="02010609060101010101" pitchFamily="2" charset="-122"/>
                <a:ea typeface="黑体" panose="02010609060101010101" pitchFamily="2" charset="-122"/>
                <a:cs typeface="黑体" panose="02010609060101010101" pitchFamily="2" charset="-122"/>
              </a:rPr>
              <a:t>（通常取</a:t>
            </a:r>
            <a:r>
              <a:rPr lang="en-US" altLang="zh-CN" sz="1600" b="1" dirty="0">
                <a:latin typeface="黑体" panose="02010609060101010101" pitchFamily="2" charset="-122"/>
                <a:ea typeface="黑体" panose="02010609060101010101" pitchFamily="2" charset="-122"/>
                <a:cs typeface="黑体" panose="02010609060101010101" pitchFamily="2" charset="-122"/>
              </a:rPr>
              <a:t>n=6</a:t>
            </a:r>
            <a:r>
              <a:rPr lang="zh-CN" altLang="en-US" sz="1600" b="1" dirty="0">
                <a:latin typeface="黑体" panose="02010609060101010101" pitchFamily="2" charset="-122"/>
                <a:ea typeface="黑体" panose="02010609060101010101" pitchFamily="2" charset="-122"/>
                <a:cs typeface="黑体" panose="02010609060101010101" pitchFamily="2" charset="-122"/>
              </a:rPr>
              <a:t>～</a:t>
            </a:r>
            <a:r>
              <a:rPr lang="en-US" altLang="zh-CN" sz="1600" b="1" dirty="0">
                <a:latin typeface="黑体" panose="02010609060101010101" pitchFamily="2" charset="-122"/>
                <a:ea typeface="黑体" panose="02010609060101010101" pitchFamily="2" charset="-122"/>
                <a:cs typeface="黑体" panose="02010609060101010101" pitchFamily="2" charset="-122"/>
              </a:rPr>
              <a:t>10</a:t>
            </a:r>
            <a:r>
              <a:rPr lang="zh-CN" altLang="en-US" sz="1600" b="1" dirty="0">
                <a:latin typeface="黑体" panose="02010609060101010101" pitchFamily="2" charset="-122"/>
                <a:ea typeface="黑体" panose="02010609060101010101" pitchFamily="2" charset="-122"/>
                <a:cs typeface="黑体" panose="02010609060101010101" pitchFamily="2" charset="-122"/>
              </a:rPr>
              <a:t>）</a:t>
            </a:r>
            <a:endParaRPr lang="en-US" altLang="zh-CN" sz="1600" b="1" dirty="0">
              <a:latin typeface="黑体" panose="02010609060101010101" pitchFamily="2" charset="-122"/>
              <a:ea typeface="黑体" panose="02010609060101010101" pitchFamily="2" charset="-122"/>
              <a:cs typeface="黑体" panose="02010609060101010101" pitchFamily="2" charset="-122"/>
            </a:endParaRPr>
          </a:p>
        </p:txBody>
      </p:sp>
      <p:sp>
        <p:nvSpPr>
          <p:cNvPr id="13" name="右箭头 12"/>
          <p:cNvSpPr/>
          <p:nvPr/>
        </p:nvSpPr>
        <p:spPr>
          <a:xfrm>
            <a:off x="6151059" y="6030921"/>
            <a:ext cx="648072" cy="360040"/>
          </a:xfrm>
          <a:prstGeom prst="rightArrow">
            <a:avLst/>
          </a:prstGeom>
          <a:solidFill>
            <a:srgbClr val="FF99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55576" y="1556792"/>
            <a:ext cx="8280920" cy="869533"/>
          </a:xfrm>
          <a:prstGeom prst="rect">
            <a:avLst/>
          </a:prstGeom>
        </p:spPr>
        <p:txBody>
          <a:bodyPr wrap="square">
            <a:spAutoFit/>
          </a:bodyPr>
          <a:lstStyle/>
          <a:p>
            <a:pPr>
              <a:lnSpc>
                <a:spcPct val="150000"/>
              </a:lnSpc>
            </a:pPr>
            <a:r>
              <a:rPr lang="zh-CN" altLang="en-US" dirty="0">
                <a:solidFill>
                  <a:srgbClr val="FF0000"/>
                </a:solidFill>
              </a:rPr>
              <a:t>当测量次数趋于无限，算术平均值将无限接近真值，那么测量列平均值的标准误差也反映了算术平均值接近真值的程度。</a:t>
            </a:r>
          </a:p>
        </p:txBody>
      </p:sp>
      <p:grpSp>
        <p:nvGrpSpPr>
          <p:cNvPr id="15" name="组合 14"/>
          <p:cNvGrpSpPr/>
          <p:nvPr/>
        </p:nvGrpSpPr>
        <p:grpSpPr>
          <a:xfrm>
            <a:off x="180340" y="5135245"/>
            <a:ext cx="2000885" cy="1734820"/>
            <a:chOff x="284" y="8087"/>
            <a:chExt cx="3151" cy="2732"/>
          </a:xfrm>
        </p:grpSpPr>
        <p:graphicFrame>
          <p:nvGraphicFramePr>
            <p:cNvPr id="8" name="对象 7"/>
            <p:cNvGraphicFramePr/>
            <p:nvPr/>
          </p:nvGraphicFramePr>
          <p:xfrm>
            <a:off x="284" y="8087"/>
            <a:ext cx="530" cy="868"/>
          </p:xfrm>
          <a:graphic>
            <a:graphicData uri="http://schemas.openxmlformats.org/presentationml/2006/ole">
              <mc:AlternateContent xmlns:mc="http://schemas.openxmlformats.org/markup-compatibility/2006">
                <mc:Choice xmlns:v="urn:schemas-microsoft-com:vml" Requires="v">
                  <p:oleObj spid="_x0000_s123751" r:id="rId7" imgW="495300" imgH="621665" progId="Equation.DSMT4">
                    <p:embed/>
                  </p:oleObj>
                </mc:Choice>
                <mc:Fallback>
                  <p:oleObj r:id="rId7" imgW="495300" imgH="621665" progId="Equation.DSMT4">
                    <p:embed/>
                    <p:pic>
                      <p:nvPicPr>
                        <p:cNvPr id="0" name="图片 8"/>
                        <p:cNvPicPr/>
                        <p:nvPr/>
                      </p:nvPicPr>
                      <p:blipFill>
                        <a:blip r:embed="rId8"/>
                        <a:stretch>
                          <a:fillRect/>
                        </a:stretch>
                      </p:blipFill>
                      <p:spPr>
                        <a:xfrm>
                          <a:off x="284" y="8087"/>
                          <a:ext cx="530" cy="868"/>
                        </a:xfrm>
                        <a:prstGeom prst="rect">
                          <a:avLst/>
                        </a:prstGeom>
                      </p:spPr>
                    </p:pic>
                  </p:oleObj>
                </mc:Fallback>
              </mc:AlternateContent>
            </a:graphicData>
          </a:graphic>
        </p:graphicFrame>
        <p:sp>
          <p:nvSpPr>
            <p:cNvPr id="10" name="文本框 9"/>
            <p:cNvSpPr txBox="1"/>
            <p:nvPr/>
          </p:nvSpPr>
          <p:spPr>
            <a:xfrm>
              <a:off x="613" y="8388"/>
              <a:ext cx="2822" cy="2325"/>
            </a:xfrm>
            <a:prstGeom prst="rect">
              <a:avLst/>
            </a:prstGeom>
            <a:noFill/>
          </p:spPr>
          <p:txBody>
            <a:bodyPr wrap="none" rtlCol="0">
              <a:spAutoFit/>
            </a:bodyPr>
            <a:lstStyle/>
            <a:p>
              <a:r>
                <a:rPr lang="zh-CN" altLang="en-US" b="1"/>
                <a:t>也是随机变量，</a:t>
              </a:r>
            </a:p>
            <a:p>
              <a:r>
                <a:rPr lang="zh-CN" altLang="en-US" b="1"/>
                <a:t>围绕真值的分布</a:t>
              </a:r>
            </a:p>
            <a:p>
              <a:r>
                <a:rPr lang="zh-CN" altLang="en-US" b="1"/>
                <a:t>也是正态分布；</a:t>
              </a:r>
            </a:p>
            <a:p>
              <a:r>
                <a:rPr lang="zh-CN" altLang="en-US" b="1"/>
                <a:t>概率密度函数的</a:t>
              </a:r>
            </a:p>
            <a:p>
              <a:r>
                <a:rPr lang="zh-CN" altLang="en-US" b="1"/>
                <a:t>分布参数为</a:t>
              </a:r>
            </a:p>
          </p:txBody>
        </p:sp>
        <p:graphicFrame>
          <p:nvGraphicFramePr>
            <p:cNvPr id="11" name="对象 10"/>
            <p:cNvGraphicFramePr/>
            <p:nvPr/>
          </p:nvGraphicFramePr>
          <p:xfrm>
            <a:off x="2467" y="9949"/>
            <a:ext cx="649" cy="871"/>
          </p:xfrm>
          <a:graphic>
            <a:graphicData uri="http://schemas.openxmlformats.org/presentationml/2006/ole">
              <mc:AlternateContent xmlns:mc="http://schemas.openxmlformats.org/markup-compatibility/2006">
                <mc:Choice xmlns:v="urn:schemas-microsoft-com:vml" Requires="v">
                  <p:oleObj spid="_x0000_s123752" r:id="rId9" imgW="280035" imgH="365125" progId="Equation.DSMT4">
                    <p:embed/>
                  </p:oleObj>
                </mc:Choice>
                <mc:Fallback>
                  <p:oleObj r:id="rId9" imgW="280035" imgH="365125" progId="Equation.DSMT4">
                    <p:embed/>
                    <p:pic>
                      <p:nvPicPr>
                        <p:cNvPr id="0" name="图片 13"/>
                        <p:cNvPicPr/>
                        <p:nvPr/>
                      </p:nvPicPr>
                      <p:blipFill>
                        <a:blip r:embed="rId10"/>
                        <a:stretch>
                          <a:fillRect/>
                        </a:stretch>
                      </p:blipFill>
                      <p:spPr>
                        <a:xfrm>
                          <a:off x="2467" y="9949"/>
                          <a:ext cx="649" cy="871"/>
                        </a:xfrm>
                        <a:prstGeom prst="rect">
                          <a:avLst/>
                        </a:prstGeom>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7653"/>
                                        </p:tgtEl>
                                        <p:attrNameLst>
                                          <p:attrName>style.visibility</p:attrName>
                                        </p:attrNameLst>
                                      </p:cBhvr>
                                      <p:to>
                                        <p:strVal val="visible"/>
                                      </p:to>
                                    </p:set>
                                    <p:animEffect transition="in" filter="dissolve">
                                      <p:cBhvr>
                                        <p:cTn id="22" dur="500"/>
                                        <p:tgtEl>
                                          <p:spTgt spid="2765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randombar(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2" grpId="0"/>
      <p:bldP spid="13" grpId="0" animBg="1"/>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6153" name="Text Box 2"/>
          <p:cNvSpPr txBox="1"/>
          <p:nvPr/>
        </p:nvSpPr>
        <p:spPr>
          <a:xfrm>
            <a:off x="4976813" y="790575"/>
            <a:ext cx="184150" cy="366713"/>
          </a:xfrm>
          <a:prstGeom prst="rect">
            <a:avLst/>
          </a:prstGeom>
          <a:noFill/>
          <a:ln w="9525">
            <a:noFill/>
          </a:ln>
        </p:spPr>
        <p:txBody>
          <a:bodyPr wrap="none">
            <a:spAutoFit/>
          </a:bodyPr>
          <a:lstStyle/>
          <a:p>
            <a:pPr eaLnBrk="0" hangingPunct="0"/>
            <a:endParaRPr lang="zh-CN" altLang="zh-CN" b="1" dirty="0">
              <a:solidFill>
                <a:srgbClr val="000000"/>
              </a:solidFill>
            </a:endParaRPr>
          </a:p>
        </p:txBody>
      </p:sp>
      <p:sp>
        <p:nvSpPr>
          <p:cNvPr id="6156" name="Text Box 6"/>
          <p:cNvSpPr txBox="1"/>
          <p:nvPr/>
        </p:nvSpPr>
        <p:spPr>
          <a:xfrm>
            <a:off x="1304925" y="6262688"/>
            <a:ext cx="184150" cy="366712"/>
          </a:xfrm>
          <a:prstGeom prst="rect">
            <a:avLst/>
          </a:prstGeom>
          <a:noFill/>
          <a:ln w="9525">
            <a:noFill/>
          </a:ln>
        </p:spPr>
        <p:txBody>
          <a:bodyPr wrap="none">
            <a:spAutoFit/>
          </a:bodyPr>
          <a:lstStyle/>
          <a:p>
            <a:pPr eaLnBrk="0" hangingPunct="0"/>
            <a:endParaRPr lang="zh-CN" altLang="zh-CN" b="1" dirty="0">
              <a:solidFill>
                <a:srgbClr val="000000"/>
              </a:solidFill>
            </a:endParaRPr>
          </a:p>
        </p:txBody>
      </p:sp>
      <p:grpSp>
        <p:nvGrpSpPr>
          <p:cNvPr id="6166" name="Group 9"/>
          <p:cNvGrpSpPr/>
          <p:nvPr/>
        </p:nvGrpSpPr>
        <p:grpSpPr>
          <a:xfrm>
            <a:off x="532130" y="3330575"/>
            <a:ext cx="5645544" cy="3168650"/>
            <a:chOff x="0" y="0"/>
            <a:chExt cx="3655" cy="1996"/>
          </a:xfrm>
        </p:grpSpPr>
        <p:grpSp>
          <p:nvGrpSpPr>
            <p:cNvPr id="6168" name="Group 10"/>
            <p:cNvGrpSpPr/>
            <p:nvPr/>
          </p:nvGrpSpPr>
          <p:grpSpPr>
            <a:xfrm>
              <a:off x="0" y="0"/>
              <a:ext cx="3655" cy="1996"/>
              <a:chOff x="0" y="0"/>
              <a:chExt cx="3655" cy="1996"/>
            </a:xfrm>
          </p:grpSpPr>
          <p:grpSp>
            <p:nvGrpSpPr>
              <p:cNvPr id="6177" name="Group 11"/>
              <p:cNvGrpSpPr/>
              <p:nvPr/>
            </p:nvGrpSpPr>
            <p:grpSpPr>
              <a:xfrm>
                <a:off x="0" y="80"/>
                <a:ext cx="3655" cy="1916"/>
                <a:chOff x="0" y="0"/>
                <a:chExt cx="3655" cy="1916"/>
              </a:xfrm>
            </p:grpSpPr>
            <p:grpSp>
              <p:nvGrpSpPr>
                <p:cNvPr id="6178" name="Group 12"/>
                <p:cNvGrpSpPr/>
                <p:nvPr/>
              </p:nvGrpSpPr>
              <p:grpSpPr>
                <a:xfrm>
                  <a:off x="0" y="0"/>
                  <a:ext cx="3447" cy="1770"/>
                  <a:chOff x="0" y="0"/>
                  <a:chExt cx="3447" cy="1770"/>
                </a:xfrm>
              </p:grpSpPr>
              <p:sp>
                <p:nvSpPr>
                  <p:cNvPr id="6181" name="Line 13"/>
                  <p:cNvSpPr/>
                  <p:nvPr/>
                </p:nvSpPr>
                <p:spPr>
                  <a:xfrm>
                    <a:off x="0" y="1770"/>
                    <a:ext cx="3447" cy="0"/>
                  </a:xfrm>
                  <a:prstGeom prst="line">
                    <a:avLst/>
                  </a:prstGeom>
                  <a:ln w="28575" cap="flat" cmpd="sng">
                    <a:solidFill>
                      <a:schemeClr val="tx1"/>
                    </a:solidFill>
                    <a:prstDash val="solid"/>
                    <a:headEnd type="none" w="med" len="med"/>
                    <a:tailEnd type="triangle" w="med" len="med"/>
                  </a:ln>
                </p:spPr>
              </p:sp>
              <p:sp>
                <p:nvSpPr>
                  <p:cNvPr id="6182" name="Line 14"/>
                  <p:cNvSpPr/>
                  <p:nvPr/>
                </p:nvSpPr>
                <p:spPr>
                  <a:xfrm flipV="1">
                    <a:off x="1633" y="0"/>
                    <a:ext cx="0" cy="1770"/>
                  </a:xfrm>
                  <a:prstGeom prst="line">
                    <a:avLst/>
                  </a:prstGeom>
                  <a:ln w="28575" cap="flat" cmpd="sng">
                    <a:solidFill>
                      <a:schemeClr val="tx1"/>
                    </a:solidFill>
                    <a:prstDash val="solid"/>
                    <a:headEnd type="none" w="med" len="med"/>
                    <a:tailEnd type="triangle" w="med" len="med"/>
                  </a:ln>
                </p:spPr>
              </p:sp>
            </p:grpSp>
            <p:sp>
              <p:nvSpPr>
                <p:cNvPr id="6179" name="未知"/>
                <p:cNvSpPr/>
                <p:nvPr/>
              </p:nvSpPr>
              <p:spPr>
                <a:xfrm>
                  <a:off x="78" y="228"/>
                  <a:ext cx="3130" cy="1497"/>
                </a:xfrm>
                <a:custGeom>
                  <a:avLst/>
                  <a:gdLst>
                    <a:gd name="txL" fmla="*/ 0 w 2540"/>
                    <a:gd name="txT" fmla="*/ 0 h 1361"/>
                    <a:gd name="txR" fmla="*/ 2540 w 2540"/>
                    <a:gd name="txB" fmla="*/ 1361 h 1361"/>
                  </a:gdLst>
                  <a:ahLst/>
                  <a:cxnLst>
                    <a:cxn ang="0">
                      <a:pos x="0" y="3208"/>
                    </a:cxn>
                    <a:cxn ang="0">
                      <a:pos x="4163" y="2673"/>
                    </a:cxn>
                    <a:cxn ang="0">
                      <a:pos x="8322" y="0"/>
                    </a:cxn>
                    <a:cxn ang="0">
                      <a:pos x="11883" y="2673"/>
                    </a:cxn>
                    <a:cxn ang="0">
                      <a:pos x="16642" y="3208"/>
                    </a:cxn>
                  </a:cxnLst>
                  <a:rect l="txL" t="txT" r="txR" b="txB"/>
                  <a:pathLst>
                    <a:path w="2540" h="1361">
                      <a:moveTo>
                        <a:pt x="0" y="1361"/>
                      </a:moveTo>
                      <a:cubicBezTo>
                        <a:pt x="211" y="1361"/>
                        <a:pt x="423" y="1361"/>
                        <a:pt x="635" y="1134"/>
                      </a:cubicBezTo>
                      <a:cubicBezTo>
                        <a:pt x="847" y="907"/>
                        <a:pt x="1074" y="0"/>
                        <a:pt x="1270" y="0"/>
                      </a:cubicBezTo>
                      <a:cubicBezTo>
                        <a:pt x="1466" y="0"/>
                        <a:pt x="1602" y="907"/>
                        <a:pt x="1814" y="1134"/>
                      </a:cubicBezTo>
                      <a:cubicBezTo>
                        <a:pt x="2026" y="1361"/>
                        <a:pt x="2283" y="1361"/>
                        <a:pt x="2540" y="1361"/>
                      </a:cubicBezTo>
                    </a:path>
                  </a:pathLst>
                </a:custGeom>
                <a:noFill/>
                <a:ln w="38100" cap="flat" cmpd="sng">
                  <a:solidFill>
                    <a:srgbClr val="0000FF">
                      <a:alpha val="100000"/>
                    </a:srgbClr>
                  </a:solidFill>
                  <a:prstDash val="solid"/>
                  <a:round/>
                  <a:headEnd type="none" w="med" len="med"/>
                  <a:tailEnd type="none" w="med" len="med"/>
                </a:ln>
              </p:spPr>
              <p:txBody>
                <a:bodyPr/>
                <a:lstStyle/>
                <a:p>
                  <a:endParaRPr lang="zh-CN" altLang="en-US">
                    <a:solidFill>
                      <a:srgbClr val="000000"/>
                    </a:solidFill>
                  </a:endParaRPr>
                </a:p>
              </p:txBody>
            </p:sp>
            <p:sp>
              <p:nvSpPr>
                <p:cNvPr id="6180" name="Text Box 16"/>
                <p:cNvSpPr txBox="1"/>
                <p:nvPr/>
              </p:nvSpPr>
              <p:spPr>
                <a:xfrm>
                  <a:off x="3481" y="1654"/>
                  <a:ext cx="116" cy="231"/>
                </a:xfrm>
                <a:prstGeom prst="rect">
                  <a:avLst/>
                </a:prstGeom>
                <a:noFill/>
                <a:ln w="9525">
                  <a:noFill/>
                </a:ln>
              </p:spPr>
              <p:txBody>
                <a:bodyPr wrap="square">
                  <a:spAutoFit/>
                </a:bodyPr>
                <a:lstStyle/>
                <a:p>
                  <a:pPr eaLnBrk="0" hangingPunct="0"/>
                  <a:endParaRPr lang="zh-CN" altLang="zh-CN" b="1" dirty="0">
                    <a:solidFill>
                      <a:srgbClr val="000000"/>
                    </a:solidFill>
                  </a:endParaRPr>
                </a:p>
              </p:txBody>
            </p:sp>
            <p:graphicFrame>
              <p:nvGraphicFramePr>
                <p:cNvPr id="6152" name="Object 17"/>
                <p:cNvGraphicFramePr>
                  <a:graphicFrameLocks noChangeAspect="1"/>
                </p:cNvGraphicFramePr>
                <p:nvPr/>
              </p:nvGraphicFramePr>
              <p:xfrm>
                <a:off x="3448" y="1689"/>
                <a:ext cx="207" cy="227"/>
              </p:xfrm>
              <a:graphic>
                <a:graphicData uri="http://schemas.openxmlformats.org/presentationml/2006/ole">
                  <mc:AlternateContent xmlns:mc="http://schemas.openxmlformats.org/markup-compatibility/2006">
                    <mc:Choice xmlns:v="urn:schemas-microsoft-com:vml" Requires="v">
                      <p:oleObj spid="_x0000_s156021" r:id="rId4" imgW="136525" imgH="150495" progId="Equation.3">
                        <p:embed/>
                      </p:oleObj>
                    </mc:Choice>
                    <mc:Fallback>
                      <p:oleObj r:id="rId4" imgW="136525" imgH="150495" progId="Equation.3">
                        <p:embed/>
                        <p:pic>
                          <p:nvPicPr>
                            <p:cNvPr id="0" name="图片 150795"/>
                            <p:cNvPicPr/>
                            <p:nvPr/>
                          </p:nvPicPr>
                          <p:blipFill>
                            <a:blip r:embed="rId5"/>
                            <a:stretch>
                              <a:fillRect/>
                            </a:stretch>
                          </p:blipFill>
                          <p:spPr>
                            <a:xfrm>
                              <a:off x="3448" y="1689"/>
                              <a:ext cx="207" cy="227"/>
                            </a:xfrm>
                            <a:prstGeom prst="rect">
                              <a:avLst/>
                            </a:prstGeom>
                            <a:noFill/>
                            <a:ln w="38100">
                              <a:noFill/>
                              <a:miter/>
                            </a:ln>
                          </p:spPr>
                        </p:pic>
                      </p:oleObj>
                    </mc:Fallback>
                  </mc:AlternateContent>
                </a:graphicData>
              </a:graphic>
            </p:graphicFrame>
          </p:grpSp>
          <p:graphicFrame>
            <p:nvGraphicFramePr>
              <p:cNvPr id="6151" name="Object 18"/>
              <p:cNvGraphicFramePr>
                <a:graphicFrameLocks noChangeAspect="1"/>
              </p:cNvGraphicFramePr>
              <p:nvPr/>
            </p:nvGraphicFramePr>
            <p:xfrm>
              <a:off x="1724" y="0"/>
              <a:ext cx="363" cy="264"/>
            </p:xfrm>
            <a:graphic>
              <a:graphicData uri="http://schemas.openxmlformats.org/presentationml/2006/ole">
                <mc:AlternateContent xmlns:mc="http://schemas.openxmlformats.org/markup-compatibility/2006">
                  <mc:Choice xmlns:v="urn:schemas-microsoft-com:vml" Requires="v">
                    <p:oleObj spid="_x0000_s156022" r:id="rId6" imgW="290195" imgH="210820" progId="Equation.3">
                      <p:embed/>
                    </p:oleObj>
                  </mc:Choice>
                  <mc:Fallback>
                    <p:oleObj r:id="rId6" imgW="290195" imgH="210820" progId="Equation.3">
                      <p:embed/>
                      <p:pic>
                        <p:nvPicPr>
                          <p:cNvPr id="0" name="图片 150796"/>
                          <p:cNvPicPr/>
                          <p:nvPr/>
                        </p:nvPicPr>
                        <p:blipFill>
                          <a:blip r:embed="rId7"/>
                          <a:stretch>
                            <a:fillRect/>
                          </a:stretch>
                        </p:blipFill>
                        <p:spPr>
                          <a:xfrm>
                            <a:off x="1724" y="0"/>
                            <a:ext cx="363" cy="264"/>
                          </a:xfrm>
                          <a:prstGeom prst="rect">
                            <a:avLst/>
                          </a:prstGeom>
                          <a:noFill/>
                          <a:ln w="38100">
                            <a:noFill/>
                            <a:miter/>
                          </a:ln>
                        </p:spPr>
                      </p:pic>
                    </p:oleObj>
                  </mc:Fallback>
                </mc:AlternateContent>
              </a:graphicData>
            </a:graphic>
          </p:graphicFrame>
        </p:grpSp>
        <p:grpSp>
          <p:nvGrpSpPr>
            <p:cNvPr id="6169" name="Group 19"/>
            <p:cNvGrpSpPr/>
            <p:nvPr/>
          </p:nvGrpSpPr>
          <p:grpSpPr>
            <a:xfrm>
              <a:off x="689" y="758"/>
              <a:ext cx="1833" cy="1107"/>
              <a:chOff x="-18" y="214"/>
              <a:chExt cx="1833" cy="1107"/>
            </a:xfrm>
          </p:grpSpPr>
          <p:grpSp>
            <p:nvGrpSpPr>
              <p:cNvPr id="6170" name="Group 20"/>
              <p:cNvGrpSpPr/>
              <p:nvPr/>
            </p:nvGrpSpPr>
            <p:grpSpPr>
              <a:xfrm>
                <a:off x="590" y="214"/>
                <a:ext cx="643" cy="1107"/>
                <a:chOff x="0" y="0"/>
                <a:chExt cx="643" cy="1107"/>
              </a:xfrm>
            </p:grpSpPr>
            <p:sp>
              <p:nvSpPr>
                <p:cNvPr id="6175" name="Line 21"/>
                <p:cNvSpPr/>
                <p:nvPr/>
              </p:nvSpPr>
              <p:spPr>
                <a:xfrm flipH="1">
                  <a:off x="642" y="13"/>
                  <a:ext cx="1" cy="1069"/>
                </a:xfrm>
                <a:prstGeom prst="line">
                  <a:avLst/>
                </a:prstGeom>
                <a:ln w="28575" cap="flat" cmpd="sng">
                  <a:solidFill>
                    <a:srgbClr val="0000FF"/>
                  </a:solidFill>
                  <a:prstDash val="dash"/>
                  <a:headEnd type="none" w="med" len="med"/>
                  <a:tailEnd type="none" w="med" len="med"/>
                </a:ln>
              </p:spPr>
            </p:sp>
            <p:sp>
              <p:nvSpPr>
                <p:cNvPr id="6176" name="Line 22"/>
                <p:cNvSpPr/>
                <p:nvPr/>
              </p:nvSpPr>
              <p:spPr>
                <a:xfrm flipH="1">
                  <a:off x="0" y="0"/>
                  <a:ext cx="1" cy="1107"/>
                </a:xfrm>
                <a:prstGeom prst="line">
                  <a:avLst/>
                </a:prstGeom>
                <a:ln w="28575" cap="flat" cmpd="sng">
                  <a:solidFill>
                    <a:srgbClr val="0000FF"/>
                  </a:solidFill>
                  <a:prstDash val="dash"/>
                  <a:headEnd type="none" w="med" len="med"/>
                  <a:tailEnd type="none" w="med" len="med"/>
                </a:ln>
              </p:spPr>
            </p:sp>
          </p:grpSp>
          <p:grpSp>
            <p:nvGrpSpPr>
              <p:cNvPr id="6172" name="Group 24"/>
              <p:cNvGrpSpPr/>
              <p:nvPr/>
            </p:nvGrpSpPr>
            <p:grpSpPr>
              <a:xfrm>
                <a:off x="-18" y="1174"/>
                <a:ext cx="1833" cy="142"/>
                <a:chOff x="-18" y="-6"/>
                <a:chExt cx="1833" cy="142"/>
              </a:xfrm>
            </p:grpSpPr>
            <p:sp>
              <p:nvSpPr>
                <p:cNvPr id="6173" name="Line 25"/>
                <p:cNvSpPr/>
                <p:nvPr/>
              </p:nvSpPr>
              <p:spPr>
                <a:xfrm>
                  <a:off x="-18" y="-6"/>
                  <a:ext cx="0" cy="136"/>
                </a:xfrm>
                <a:prstGeom prst="line">
                  <a:avLst/>
                </a:prstGeom>
                <a:ln w="34925" cap="flat" cmpd="sng">
                  <a:solidFill>
                    <a:srgbClr val="0000FF"/>
                  </a:solidFill>
                  <a:prstDash val="sysDot"/>
                  <a:headEnd type="none" w="med" len="med"/>
                  <a:tailEnd type="none" w="med" len="med"/>
                </a:ln>
              </p:spPr>
            </p:sp>
            <p:sp>
              <p:nvSpPr>
                <p:cNvPr id="6174" name="Line 26"/>
                <p:cNvSpPr/>
                <p:nvPr/>
              </p:nvSpPr>
              <p:spPr>
                <a:xfrm>
                  <a:off x="1815" y="0"/>
                  <a:ext cx="0" cy="136"/>
                </a:xfrm>
                <a:prstGeom prst="line">
                  <a:avLst/>
                </a:prstGeom>
                <a:ln w="34925" cap="flat" cmpd="sng">
                  <a:solidFill>
                    <a:srgbClr val="0000FF"/>
                  </a:solidFill>
                  <a:prstDash val="sysDot"/>
                  <a:headEnd type="none" w="med" len="med"/>
                  <a:tailEnd type="none" w="med" len="med"/>
                </a:ln>
              </p:spPr>
            </p:sp>
          </p:grpSp>
        </p:grpSp>
      </p:grpSp>
      <p:sp>
        <p:nvSpPr>
          <p:cNvPr id="6159" name="Rectangle 37"/>
          <p:cNvSpPr>
            <a:spLocks noGrp="1"/>
          </p:cNvSpPr>
          <p:nvPr/>
        </p:nvSpPr>
        <p:spPr>
          <a:xfrm>
            <a:off x="-37147" y="1273493"/>
            <a:ext cx="7823200" cy="511175"/>
          </a:xfrm>
          <a:prstGeom prst="rect">
            <a:avLst/>
          </a:prstGeom>
          <a:noFill/>
          <a:ln w="9525">
            <a:noFill/>
          </a:ln>
        </p:spPr>
        <p:txBody>
          <a:bodyPr/>
          <a:lstStyle/>
          <a:p>
            <a:pPr marL="609600" indent="-609600" eaLnBrk="0" hangingPunct="0">
              <a:lnSpc>
                <a:spcPct val="90000"/>
              </a:lnSpc>
              <a:spcBef>
                <a:spcPct val="20000"/>
              </a:spcBef>
            </a:pP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a:t>
            </a:r>
            <a:r>
              <a:rPr lang="zh-CN"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3</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）正态分布</a:t>
            </a:r>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rPr>
              <a:t>最常见的随机变量的分布规律</a:t>
            </a:r>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rPr>
              <a:t>)</a:t>
            </a:r>
          </a:p>
        </p:txBody>
      </p:sp>
      <p:grpSp>
        <p:nvGrpSpPr>
          <p:cNvPr id="12" name="组合 11"/>
          <p:cNvGrpSpPr/>
          <p:nvPr/>
        </p:nvGrpSpPr>
        <p:grpSpPr>
          <a:xfrm>
            <a:off x="2536984" y="3933056"/>
            <a:ext cx="1002344" cy="2334394"/>
            <a:chOff x="2536984" y="3933056"/>
            <a:chExt cx="1002344" cy="2334394"/>
          </a:xfrm>
        </p:grpSpPr>
        <p:cxnSp>
          <p:nvCxnSpPr>
            <p:cNvPr id="3" name="直接连接符 2"/>
            <p:cNvCxnSpPr>
              <a:endCxn id="6176" idx="0"/>
            </p:cNvCxnSpPr>
            <p:nvPr/>
          </p:nvCxnSpPr>
          <p:spPr>
            <a:xfrm flipH="1">
              <a:off x="2536984" y="3933056"/>
              <a:ext cx="657988" cy="60084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557649" y="4157062"/>
              <a:ext cx="796129" cy="790791"/>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80233" y="4469954"/>
              <a:ext cx="895079" cy="91084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571268" y="4926136"/>
              <a:ext cx="895079" cy="91084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597249" y="5320892"/>
              <a:ext cx="895079" cy="91084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endCxn id="6182" idx="0"/>
            </p:cNvCxnSpPr>
            <p:nvPr/>
          </p:nvCxnSpPr>
          <p:spPr>
            <a:xfrm flipH="1">
              <a:off x="3054416" y="5776312"/>
              <a:ext cx="484912" cy="491138"/>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8675" name="Group 6"/>
          <p:cNvGrpSpPr/>
          <p:nvPr/>
        </p:nvGrpSpPr>
        <p:grpSpPr bwMode="auto">
          <a:xfrm>
            <a:off x="41910" y="1787525"/>
            <a:ext cx="9206230" cy="1564005"/>
            <a:chOff x="92" y="45"/>
            <a:chExt cx="1538" cy="2174"/>
          </a:xfrm>
        </p:grpSpPr>
        <p:sp>
          <p:nvSpPr>
            <p:cNvPr id="4" name="Text Box 7"/>
            <p:cNvSpPr txBox="1">
              <a:spLocks noChangeArrowheads="1"/>
            </p:cNvSpPr>
            <p:nvPr/>
          </p:nvSpPr>
          <p:spPr bwMode="auto">
            <a:xfrm>
              <a:off x="136" y="45"/>
              <a:ext cx="1494" cy="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rgbClr val="006600"/>
                  </a:solidFill>
                  <a:latin typeface="Arial" panose="020B0604020202020204" pitchFamily="34" charset="0"/>
                </a:defRPr>
              </a:lvl1pPr>
              <a:lvl2pPr marL="742950" indent="-285750">
                <a:spcBef>
                  <a:spcPct val="20000"/>
                </a:spcBef>
                <a:buChar char="–"/>
                <a:defRPr sz="2800">
                  <a:solidFill>
                    <a:srgbClr val="006600"/>
                  </a:solidFill>
                  <a:latin typeface="Arial" panose="020B0604020202020204" pitchFamily="34" charset="0"/>
                </a:defRPr>
              </a:lvl2pPr>
              <a:lvl3pPr marL="1143000" indent="-228600">
                <a:spcBef>
                  <a:spcPct val="20000"/>
                </a:spcBef>
                <a:buChar char="•"/>
                <a:defRPr sz="2400">
                  <a:solidFill>
                    <a:srgbClr val="006600"/>
                  </a:solidFill>
                  <a:latin typeface="Arial" panose="020B0604020202020204" pitchFamily="34" charset="0"/>
                </a:defRPr>
              </a:lvl3pPr>
              <a:lvl4pPr marL="1600200" indent="-228600">
                <a:spcBef>
                  <a:spcPct val="20000"/>
                </a:spcBef>
                <a:buChar char="–"/>
                <a:defRPr sz="2000">
                  <a:solidFill>
                    <a:srgbClr val="006600"/>
                  </a:solidFill>
                  <a:latin typeface="Arial" panose="020B0604020202020204" pitchFamily="34" charset="0"/>
                </a:defRPr>
              </a:lvl4pPr>
              <a:lvl5pPr marL="2057400" indent="-228600">
                <a:spcBef>
                  <a:spcPct val="20000"/>
                </a:spcBef>
                <a:buChar char="»"/>
                <a:defRPr sz="2000">
                  <a:solidFill>
                    <a:srgbClr val="006600"/>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006600"/>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006600"/>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006600"/>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006600"/>
                  </a:solidFill>
                  <a:latin typeface="Arial" panose="020B0604020202020204" pitchFamily="34" charset="0"/>
                </a:defRPr>
              </a:lvl9pPr>
            </a:lstStyle>
            <a:p>
              <a:pPr eaLnBrk="1" hangingPunct="1">
                <a:lnSpc>
                  <a:spcPct val="114000"/>
                </a:lnSpc>
                <a:spcBef>
                  <a:spcPct val="0"/>
                </a:spcBef>
                <a:buClr>
                  <a:srgbClr val="FF9900"/>
                </a:buClr>
                <a:buFont typeface="Wingdings" panose="05000000000000000000" pitchFamily="2" charset="2"/>
                <a:buChar char="l"/>
                <a:defRPr/>
              </a:pPr>
              <a:r>
                <a:rPr lang="zh-CN" altLang="en-US" sz="2000" dirty="0">
                  <a:solidFill>
                    <a:schemeClr val="tx1"/>
                  </a:solidFill>
                  <a:latin typeface="+mj-ea"/>
                  <a:ea typeface="+mj-ea"/>
                </a:rPr>
                <a:t>　单峰性：</a:t>
              </a:r>
              <a:r>
                <a:rPr lang="zh-CN" altLang="en-US" sz="2000" kern="0" dirty="0">
                  <a:solidFill>
                    <a:schemeClr val="tx1"/>
                  </a:solidFill>
                  <a:latin typeface="+mj-ea"/>
                  <a:ea typeface="+mj-ea"/>
                </a:rPr>
                <a:t>小误差出现的概率比大误差出现的概率大。</a:t>
              </a:r>
              <a:endParaRPr lang="zh-CN" altLang="en-US" sz="2000" dirty="0">
                <a:solidFill>
                  <a:schemeClr val="tx1"/>
                </a:solidFill>
                <a:latin typeface="+mj-ea"/>
                <a:ea typeface="+mj-ea"/>
              </a:endParaRPr>
            </a:p>
            <a:p>
              <a:pPr eaLnBrk="1" hangingPunct="1">
                <a:lnSpc>
                  <a:spcPct val="114000"/>
                </a:lnSpc>
                <a:spcBef>
                  <a:spcPct val="0"/>
                </a:spcBef>
                <a:buClr>
                  <a:srgbClr val="FF9900"/>
                </a:buClr>
                <a:buFont typeface="Wingdings" panose="05000000000000000000" pitchFamily="2" charset="2"/>
                <a:buChar char="l"/>
                <a:defRPr/>
              </a:pPr>
              <a:r>
                <a:rPr lang="zh-CN" altLang="en-US" sz="2000" dirty="0">
                  <a:solidFill>
                    <a:schemeClr val="tx1"/>
                  </a:solidFill>
                  <a:latin typeface="+mj-ea"/>
                  <a:ea typeface="+mj-ea"/>
                </a:rPr>
                <a:t>　对称性：</a:t>
              </a:r>
              <a:r>
                <a:rPr lang="zh-CN" altLang="en-US" sz="2000" kern="0" dirty="0">
                  <a:solidFill>
                    <a:schemeClr val="tx1"/>
                  </a:solidFill>
                  <a:latin typeface="+mj-ea"/>
                  <a:ea typeface="+mj-ea"/>
                </a:rPr>
                <a:t>绝对值相同的正、负误差出现的概率相等。</a:t>
              </a:r>
              <a:endParaRPr lang="zh-CN" altLang="en-US" sz="2000" dirty="0">
                <a:solidFill>
                  <a:schemeClr val="tx1"/>
                </a:solidFill>
                <a:latin typeface="+mj-ea"/>
                <a:ea typeface="+mj-ea"/>
              </a:endParaRPr>
            </a:p>
            <a:p>
              <a:pPr eaLnBrk="1" hangingPunct="1">
                <a:lnSpc>
                  <a:spcPct val="114000"/>
                </a:lnSpc>
                <a:spcBef>
                  <a:spcPct val="0"/>
                </a:spcBef>
                <a:buClr>
                  <a:srgbClr val="FF9900"/>
                </a:buClr>
                <a:buFont typeface="Wingdings" panose="05000000000000000000" pitchFamily="2" charset="2"/>
                <a:buChar char="l"/>
                <a:defRPr/>
              </a:pPr>
              <a:r>
                <a:rPr lang="zh-CN" altLang="en-US" sz="2000" dirty="0">
                  <a:solidFill>
                    <a:schemeClr val="tx1"/>
                  </a:solidFill>
                  <a:latin typeface="+mj-ea"/>
                  <a:ea typeface="+mj-ea"/>
                </a:rPr>
                <a:t>　有界性：极大正、负误差</a:t>
              </a:r>
              <a:r>
                <a:rPr lang="zh-CN" altLang="en-US" sz="2000" kern="0" dirty="0">
                  <a:solidFill>
                    <a:schemeClr val="tx1"/>
                  </a:solidFill>
                  <a:latin typeface="+mj-ea"/>
                  <a:ea typeface="+mj-ea"/>
                </a:rPr>
                <a:t>出现的概率很小。</a:t>
              </a:r>
            </a:p>
            <a:p>
              <a:pPr eaLnBrk="1" hangingPunct="1">
                <a:lnSpc>
                  <a:spcPct val="114000"/>
                </a:lnSpc>
                <a:spcBef>
                  <a:spcPct val="0"/>
                </a:spcBef>
                <a:buClr>
                  <a:srgbClr val="FF9900"/>
                </a:buClr>
                <a:buFont typeface="Wingdings" panose="05000000000000000000" pitchFamily="2" charset="2"/>
                <a:buChar char="l"/>
                <a:defRPr/>
              </a:pPr>
              <a:r>
                <a:rPr lang="zh-CN" altLang="en-US" sz="2000" dirty="0">
                  <a:solidFill>
                    <a:schemeClr val="tx1"/>
                  </a:solidFill>
                  <a:latin typeface="+mj-ea"/>
                  <a:ea typeface="+mj-ea"/>
                </a:rPr>
                <a:t>　抵偿性：</a:t>
              </a:r>
              <a:r>
                <a:rPr lang="zh-CN" altLang="en-US" sz="2000" kern="0" dirty="0">
                  <a:solidFill>
                    <a:schemeClr val="tx1"/>
                  </a:solidFill>
                  <a:latin typeface="+mj-ea"/>
                  <a:ea typeface="+mj-ea"/>
                </a:rPr>
                <a:t>随机误差的算术平均值随着测量次数</a:t>
              </a:r>
              <a:r>
                <a:rPr lang="en-US" altLang="zh-CN" sz="2000" i="1" kern="0" dirty="0">
                  <a:solidFill>
                    <a:schemeClr val="tx1"/>
                  </a:solidFill>
                  <a:latin typeface="+mj-ea"/>
                  <a:ea typeface="+mj-ea"/>
                  <a:cs typeface="Times New Roman" panose="02020603050405020304" pitchFamily="18" charset="0"/>
                </a:rPr>
                <a:t>n</a:t>
              </a:r>
              <a:r>
                <a:rPr lang="zh-CN" altLang="en-US" sz="2000" kern="0" dirty="0">
                  <a:solidFill>
                    <a:schemeClr val="tx1"/>
                  </a:solidFill>
                  <a:latin typeface="+mj-ea"/>
                  <a:ea typeface="+mj-ea"/>
                  <a:cs typeface="Times New Roman" panose="02020603050405020304" pitchFamily="18" charset="0"/>
                </a:rPr>
                <a:t>趋向∞而</a:t>
              </a:r>
              <a:r>
                <a:rPr lang="zh-CN" altLang="en-US" sz="2000" kern="0" dirty="0">
                  <a:solidFill>
                    <a:schemeClr val="tx1"/>
                  </a:solidFill>
                  <a:latin typeface="+mj-ea"/>
                  <a:ea typeface="+mj-ea"/>
                </a:rPr>
                <a:t>趋于零。</a:t>
              </a:r>
              <a:r>
                <a:rPr lang="zh-CN" altLang="en-US" sz="2400" dirty="0">
                  <a:solidFill>
                    <a:schemeClr val="tx1"/>
                  </a:solidFill>
                  <a:latin typeface="+mj-ea"/>
                  <a:ea typeface="+mj-ea"/>
                </a:rPr>
                <a:t>　</a:t>
              </a:r>
            </a:p>
          </p:txBody>
        </p:sp>
        <p:sp>
          <p:nvSpPr>
            <p:cNvPr id="28689" name="Rectangle 8"/>
            <p:cNvSpPr>
              <a:spLocks noChangeArrowheads="1"/>
            </p:cNvSpPr>
            <p:nvPr/>
          </p:nvSpPr>
          <p:spPr bwMode="auto">
            <a:xfrm>
              <a:off x="92" y="124"/>
              <a:ext cx="1454" cy="2087"/>
            </a:xfrm>
            <a:prstGeom prst="rect">
              <a:avLst/>
            </a:prstGeom>
            <a:noFill/>
            <a:ln w="190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006600"/>
                  </a:solidFill>
                  <a:latin typeface="Arial" panose="020B0604020202020204" pitchFamily="34" charset="0"/>
                </a:defRPr>
              </a:lvl1pPr>
              <a:lvl2pPr marL="742950" indent="-285750">
                <a:spcBef>
                  <a:spcPct val="20000"/>
                </a:spcBef>
                <a:buChar char="–"/>
                <a:defRPr sz="2800">
                  <a:solidFill>
                    <a:srgbClr val="006600"/>
                  </a:solidFill>
                  <a:latin typeface="Arial" panose="020B0604020202020204" pitchFamily="34" charset="0"/>
                </a:defRPr>
              </a:lvl2pPr>
              <a:lvl3pPr marL="1143000" indent="-228600">
                <a:spcBef>
                  <a:spcPct val="20000"/>
                </a:spcBef>
                <a:buChar char="•"/>
                <a:defRPr sz="2400">
                  <a:solidFill>
                    <a:srgbClr val="006600"/>
                  </a:solidFill>
                  <a:latin typeface="Arial" panose="020B0604020202020204" pitchFamily="34" charset="0"/>
                </a:defRPr>
              </a:lvl3pPr>
              <a:lvl4pPr marL="1600200" indent="-228600">
                <a:spcBef>
                  <a:spcPct val="20000"/>
                </a:spcBef>
                <a:buChar char="–"/>
                <a:defRPr sz="2000">
                  <a:solidFill>
                    <a:srgbClr val="006600"/>
                  </a:solidFill>
                  <a:latin typeface="Arial" panose="020B0604020202020204" pitchFamily="34" charset="0"/>
                </a:defRPr>
              </a:lvl4pPr>
              <a:lvl5pPr marL="2057400" indent="-228600">
                <a:spcBef>
                  <a:spcPct val="20000"/>
                </a:spcBef>
                <a:buChar char="»"/>
                <a:defRPr sz="2000">
                  <a:solidFill>
                    <a:srgbClr val="006600"/>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006600"/>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006600"/>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006600"/>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006600"/>
                  </a:solidFill>
                  <a:latin typeface="Arial" panose="020B0604020202020204" pitchFamily="34" charset="0"/>
                </a:defRPr>
              </a:lvl9pPr>
            </a:lstStyle>
            <a:p>
              <a:pPr eaLnBrk="1" hangingPunct="1">
                <a:spcBef>
                  <a:spcPct val="0"/>
                </a:spcBef>
                <a:buFontTx/>
                <a:buNone/>
              </a:pPr>
              <a:endParaRPr lang="zh-CN" altLang="en-US" sz="2530">
                <a:solidFill>
                  <a:schemeClr val="tx1"/>
                </a:solidFill>
                <a:latin typeface="Times New Roman" panose="02020603050405020304" pitchFamily="18" charset="0"/>
              </a:endParaRPr>
            </a:p>
          </p:txBody>
        </p:sp>
      </p:grpSp>
      <p:graphicFrame>
        <p:nvGraphicFramePr>
          <p:cNvPr id="2" name="Object 4"/>
          <p:cNvGraphicFramePr>
            <a:graphicFrameLocks noChangeAspect="1"/>
          </p:cNvGraphicFramePr>
          <p:nvPr/>
        </p:nvGraphicFramePr>
        <p:xfrm>
          <a:off x="4715828" y="3428683"/>
          <a:ext cx="4100512" cy="915987"/>
        </p:xfrm>
        <a:graphic>
          <a:graphicData uri="http://schemas.openxmlformats.org/presentationml/2006/ole">
            <mc:AlternateContent xmlns:mc="http://schemas.openxmlformats.org/markup-compatibility/2006">
              <mc:Choice xmlns:v="urn:schemas-microsoft-com:vml" Requires="v">
                <p:oleObj spid="_x0000_s156023" name="Equation" r:id="rId8" imgW="45110400" imgH="10058400" progId="Equation.DSMT4">
                  <p:embed/>
                </p:oleObj>
              </mc:Choice>
              <mc:Fallback>
                <p:oleObj name="Equation" r:id="rId8" imgW="45110400" imgH="10058400" progId="Equation.DSMT4">
                  <p:embed/>
                  <p:pic>
                    <p:nvPicPr>
                      <p:cNvPr id="0" name="图片 150794"/>
                      <p:cNvPicPr/>
                      <p:nvPr/>
                    </p:nvPicPr>
                    <p:blipFill>
                      <a:blip r:embed="rId9"/>
                      <a:stretch>
                        <a:fillRect/>
                      </a:stretch>
                    </p:blipFill>
                    <p:spPr>
                      <a:xfrm>
                        <a:off x="4715828" y="3428683"/>
                        <a:ext cx="4100512" cy="915987"/>
                      </a:xfrm>
                      <a:prstGeom prst="rect">
                        <a:avLst/>
                      </a:prstGeom>
                      <a:noFill/>
                      <a:ln w="38100">
                        <a:noFill/>
                        <a:miter/>
                      </a:ln>
                    </p:spPr>
                  </p:pic>
                </p:oleObj>
              </mc:Fallback>
            </mc:AlternateContent>
          </a:graphicData>
        </a:graphic>
      </p:graphicFrame>
      <p:graphicFrame>
        <p:nvGraphicFramePr>
          <p:cNvPr id="5" name="对象 4"/>
          <p:cNvGraphicFramePr/>
          <p:nvPr/>
        </p:nvGraphicFramePr>
        <p:xfrm>
          <a:off x="1193165" y="6377305"/>
          <a:ext cx="628650" cy="377825"/>
        </p:xfrm>
        <a:graphic>
          <a:graphicData uri="http://schemas.openxmlformats.org/presentationml/2006/ole">
            <mc:AlternateContent xmlns:mc="http://schemas.openxmlformats.org/markup-compatibility/2006">
              <mc:Choice xmlns:v="urn:schemas-microsoft-com:vml" Requires="v">
                <p:oleObj spid="_x0000_s156024" r:id="rId10" imgW="656590" imgH="318135" progId="Equation.KSEE3">
                  <p:embed/>
                </p:oleObj>
              </mc:Choice>
              <mc:Fallback>
                <p:oleObj r:id="rId10" imgW="656590" imgH="318135" progId="Equation.KSEE3">
                  <p:embed/>
                  <p:pic>
                    <p:nvPicPr>
                      <p:cNvPr id="0" name="图片 3"/>
                      <p:cNvPicPr/>
                      <p:nvPr/>
                    </p:nvPicPr>
                    <p:blipFill>
                      <a:blip r:embed="rId11"/>
                      <a:stretch>
                        <a:fillRect/>
                      </a:stretch>
                    </p:blipFill>
                    <p:spPr>
                      <a:xfrm>
                        <a:off x="1193165" y="6377305"/>
                        <a:ext cx="628650" cy="377825"/>
                      </a:xfrm>
                      <a:prstGeom prst="rect">
                        <a:avLst/>
                      </a:prstGeom>
                    </p:spPr>
                  </p:pic>
                </p:oleObj>
              </mc:Fallback>
            </mc:AlternateContent>
          </a:graphicData>
        </a:graphic>
      </p:graphicFrame>
      <p:graphicFrame>
        <p:nvGraphicFramePr>
          <p:cNvPr id="7" name="对象 6"/>
          <p:cNvGraphicFramePr/>
          <p:nvPr/>
        </p:nvGraphicFramePr>
        <p:xfrm>
          <a:off x="2225358" y="6375600"/>
          <a:ext cx="643255" cy="361950"/>
        </p:xfrm>
        <a:graphic>
          <a:graphicData uri="http://schemas.openxmlformats.org/presentationml/2006/ole">
            <mc:AlternateContent xmlns:mc="http://schemas.openxmlformats.org/markup-compatibility/2006">
              <mc:Choice xmlns:v="urn:schemas-microsoft-com:vml" Requires="v">
                <p:oleObj spid="_x0000_s156025" r:id="rId12" imgW="414020" imgH="224790" progId="Equation.KSEE3">
                  <p:embed/>
                </p:oleObj>
              </mc:Choice>
              <mc:Fallback>
                <p:oleObj r:id="rId12" imgW="414020" imgH="224790" progId="Equation.KSEE3">
                  <p:embed/>
                  <p:pic>
                    <p:nvPicPr>
                      <p:cNvPr id="0" name="图片 5"/>
                      <p:cNvPicPr/>
                      <p:nvPr/>
                    </p:nvPicPr>
                    <p:blipFill>
                      <a:blip r:embed="rId13"/>
                      <a:stretch>
                        <a:fillRect/>
                      </a:stretch>
                    </p:blipFill>
                    <p:spPr>
                      <a:xfrm>
                        <a:off x="2225358" y="6375600"/>
                        <a:ext cx="643255" cy="361950"/>
                      </a:xfrm>
                      <a:prstGeom prst="rect">
                        <a:avLst/>
                      </a:prstGeom>
                    </p:spPr>
                  </p:pic>
                </p:oleObj>
              </mc:Fallback>
            </mc:AlternateContent>
          </a:graphicData>
        </a:graphic>
      </p:graphicFrame>
      <p:graphicFrame>
        <p:nvGraphicFramePr>
          <p:cNvPr id="9" name="对象 8"/>
          <p:cNvGraphicFramePr/>
          <p:nvPr/>
        </p:nvGraphicFramePr>
        <p:xfrm>
          <a:off x="3272790" y="6375600"/>
          <a:ext cx="512445" cy="368300"/>
        </p:xfrm>
        <a:graphic>
          <a:graphicData uri="http://schemas.openxmlformats.org/presentationml/2006/ole">
            <mc:AlternateContent xmlns:mc="http://schemas.openxmlformats.org/markup-compatibility/2006">
              <mc:Choice xmlns:v="urn:schemas-microsoft-com:vml" Requires="v">
                <p:oleObj spid="_x0000_s156026" r:id="rId14" imgW="456565" imgH="273050" progId="Equation.KSEE3">
                  <p:embed/>
                </p:oleObj>
              </mc:Choice>
              <mc:Fallback>
                <p:oleObj r:id="rId14" imgW="456565" imgH="273050" progId="Equation.KSEE3">
                  <p:embed/>
                  <p:pic>
                    <p:nvPicPr>
                      <p:cNvPr id="0" name="图片 7"/>
                      <p:cNvPicPr/>
                      <p:nvPr/>
                    </p:nvPicPr>
                    <p:blipFill>
                      <a:blip r:embed="rId15"/>
                      <a:stretch>
                        <a:fillRect/>
                      </a:stretch>
                    </p:blipFill>
                    <p:spPr>
                      <a:xfrm>
                        <a:off x="3272790" y="6375600"/>
                        <a:ext cx="512445" cy="368300"/>
                      </a:xfrm>
                      <a:prstGeom prst="rect">
                        <a:avLst/>
                      </a:prstGeom>
                    </p:spPr>
                  </p:pic>
                </p:oleObj>
              </mc:Fallback>
            </mc:AlternateContent>
          </a:graphicData>
        </a:graphic>
      </p:graphicFrame>
      <p:graphicFrame>
        <p:nvGraphicFramePr>
          <p:cNvPr id="11" name="对象 10"/>
          <p:cNvGraphicFramePr/>
          <p:nvPr/>
        </p:nvGraphicFramePr>
        <p:xfrm>
          <a:off x="4189095" y="6375600"/>
          <a:ext cx="657860" cy="373380"/>
        </p:xfrm>
        <a:graphic>
          <a:graphicData uri="http://schemas.openxmlformats.org/presentationml/2006/ole">
            <mc:AlternateContent xmlns:mc="http://schemas.openxmlformats.org/markup-compatibility/2006">
              <mc:Choice xmlns:v="urn:schemas-microsoft-com:vml" Requires="v">
                <p:oleObj spid="_x0000_s156027" r:id="rId16" imgW="539115" imgH="287020" progId="Equation.KSEE3">
                  <p:embed/>
                </p:oleObj>
              </mc:Choice>
              <mc:Fallback>
                <p:oleObj r:id="rId16" imgW="539115" imgH="287020" progId="Equation.KSEE3">
                  <p:embed/>
                  <p:pic>
                    <p:nvPicPr>
                      <p:cNvPr id="0" name="图片 9"/>
                      <p:cNvPicPr/>
                      <p:nvPr/>
                    </p:nvPicPr>
                    <p:blipFill>
                      <a:blip r:embed="rId17"/>
                      <a:stretch>
                        <a:fillRect/>
                      </a:stretch>
                    </p:blipFill>
                    <p:spPr>
                      <a:xfrm>
                        <a:off x="4189095" y="6375600"/>
                        <a:ext cx="657860" cy="373380"/>
                      </a:xfrm>
                      <a:prstGeom prst="rect">
                        <a:avLst/>
                      </a:prstGeom>
                    </p:spPr>
                  </p:pic>
                </p:oleObj>
              </mc:Fallback>
            </mc:AlternateContent>
          </a:graphicData>
        </a:graphic>
      </p:graphicFrame>
      <p:grpSp>
        <p:nvGrpSpPr>
          <p:cNvPr id="19" name="组合 18"/>
          <p:cNvGrpSpPr/>
          <p:nvPr/>
        </p:nvGrpSpPr>
        <p:grpSpPr>
          <a:xfrm>
            <a:off x="1602105" y="3968750"/>
            <a:ext cx="2825750" cy="2314575"/>
            <a:chOff x="2523" y="6250"/>
            <a:chExt cx="4450" cy="3645"/>
          </a:xfrm>
        </p:grpSpPr>
        <p:cxnSp>
          <p:nvCxnSpPr>
            <p:cNvPr id="6" name="直接连接符 5"/>
            <p:cNvCxnSpPr/>
            <p:nvPr/>
          </p:nvCxnSpPr>
          <p:spPr>
            <a:xfrm>
              <a:off x="4446" y="6250"/>
              <a:ext cx="940" cy="3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252" y="6647"/>
              <a:ext cx="1247" cy="5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942" y="7101"/>
              <a:ext cx="1798" cy="7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799" y="7554"/>
              <a:ext cx="2267" cy="9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572" y="8008"/>
              <a:ext cx="3061" cy="12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45" y="8453"/>
              <a:ext cx="3628" cy="14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079" y="8865"/>
              <a:ext cx="2420" cy="9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891" y="9255"/>
              <a:ext cx="1588" cy="6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523" y="9544"/>
              <a:ext cx="709" cy="2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2050415" y="5816600"/>
            <a:ext cx="1923415" cy="398780"/>
          </a:xfrm>
          <a:prstGeom prst="rect">
            <a:avLst/>
          </a:prstGeom>
          <a:noFill/>
        </p:spPr>
        <p:txBody>
          <a:bodyPr wrap="none" rtlCol="0">
            <a:spAutoFit/>
          </a:bodyPr>
          <a:lstStyle/>
          <a:p>
            <a:pPr algn="l"/>
            <a:r>
              <a:rPr lang="zh-CN" altLang="en-US" sz="2000" b="1" dirty="0">
                <a:solidFill>
                  <a:srgbClr val="FF3300"/>
                </a:solidFill>
                <a:sym typeface="+mn-ea"/>
              </a:rPr>
              <a:t>概率含量</a:t>
            </a:r>
            <a:r>
              <a:rPr lang="en-US" altLang="zh-CN" sz="2000" b="1" dirty="0">
                <a:solidFill>
                  <a:srgbClr val="FF3300"/>
                </a:solidFill>
                <a:sym typeface="+mn-ea"/>
              </a:rPr>
              <a:t>99.7%</a:t>
            </a:r>
            <a:endParaRPr lang="zh-CN" altLang="en-US" sz="2000"/>
          </a:p>
        </p:txBody>
      </p:sp>
      <p:sp>
        <p:nvSpPr>
          <p:cNvPr id="22" name="文本框 21"/>
          <p:cNvSpPr txBox="1"/>
          <p:nvPr/>
        </p:nvSpPr>
        <p:spPr>
          <a:xfrm>
            <a:off x="2482850" y="4371975"/>
            <a:ext cx="1254760" cy="922020"/>
          </a:xfrm>
          <a:prstGeom prst="rect">
            <a:avLst/>
          </a:prstGeom>
          <a:noFill/>
        </p:spPr>
        <p:txBody>
          <a:bodyPr wrap="none" rtlCol="0">
            <a:spAutoFit/>
          </a:bodyPr>
          <a:lstStyle/>
          <a:p>
            <a:pPr algn="l"/>
            <a:r>
              <a:rPr lang="zh-CN" altLang="en-US" b="1" dirty="0">
                <a:solidFill>
                  <a:srgbClr val="00B050"/>
                </a:solidFill>
                <a:sym typeface="+mn-ea"/>
              </a:rPr>
              <a:t>概率含量</a:t>
            </a:r>
          </a:p>
          <a:p>
            <a:pPr algn="l"/>
            <a:r>
              <a:rPr lang="en-US" altLang="zh-CN" b="1" dirty="0">
                <a:solidFill>
                  <a:srgbClr val="00B050"/>
                </a:solidFill>
                <a:sym typeface="+mn-ea"/>
              </a:rPr>
              <a:t>(</a:t>
            </a:r>
            <a:r>
              <a:rPr lang="zh-CN" altLang="en-US" b="1" dirty="0">
                <a:solidFill>
                  <a:srgbClr val="00B050"/>
                </a:solidFill>
                <a:sym typeface="+mn-ea"/>
              </a:rPr>
              <a:t>置信概率</a:t>
            </a:r>
            <a:r>
              <a:rPr lang="en-US" altLang="zh-CN" b="1" dirty="0">
                <a:solidFill>
                  <a:srgbClr val="00B050"/>
                </a:solidFill>
                <a:sym typeface="+mn-ea"/>
              </a:rPr>
              <a:t>)</a:t>
            </a:r>
            <a:endParaRPr lang="zh-CN" altLang="en-US" b="1" dirty="0">
              <a:solidFill>
                <a:srgbClr val="00B050"/>
              </a:solidFill>
              <a:sym typeface="+mn-ea"/>
            </a:endParaRPr>
          </a:p>
          <a:p>
            <a:pPr algn="l"/>
            <a:r>
              <a:rPr lang="en-US" altLang="zh-CN" b="1" dirty="0">
                <a:solidFill>
                  <a:srgbClr val="00B050"/>
                </a:solidFill>
                <a:sym typeface="+mn-ea"/>
              </a:rPr>
              <a:t>68.3%</a:t>
            </a:r>
            <a:endParaRPr lang="zh-CN" altLang="en-US"/>
          </a:p>
        </p:txBody>
      </p:sp>
      <p:sp>
        <p:nvSpPr>
          <p:cNvPr id="23" name="文本框 22"/>
          <p:cNvSpPr txBox="1"/>
          <p:nvPr/>
        </p:nvSpPr>
        <p:spPr>
          <a:xfrm>
            <a:off x="6211570" y="5911850"/>
            <a:ext cx="1230630" cy="368300"/>
          </a:xfrm>
          <a:prstGeom prst="rect">
            <a:avLst/>
          </a:prstGeom>
          <a:noFill/>
        </p:spPr>
        <p:txBody>
          <a:bodyPr wrap="none" rtlCol="0">
            <a:spAutoFit/>
          </a:bodyPr>
          <a:lstStyle/>
          <a:p>
            <a:r>
              <a:rPr lang="zh-CN" altLang="en-US"/>
              <a:t>误差极限</a:t>
            </a:r>
            <a:r>
              <a:rPr lang="en-US" altLang="zh-CN"/>
              <a:t>=</a:t>
            </a:r>
          </a:p>
        </p:txBody>
      </p:sp>
      <p:graphicFrame>
        <p:nvGraphicFramePr>
          <p:cNvPr id="24" name="对象 23"/>
          <p:cNvGraphicFramePr/>
          <p:nvPr/>
        </p:nvGraphicFramePr>
        <p:xfrm>
          <a:off x="7362190" y="5929630"/>
          <a:ext cx="365760" cy="279400"/>
        </p:xfrm>
        <a:graphic>
          <a:graphicData uri="http://schemas.openxmlformats.org/presentationml/2006/ole">
            <mc:AlternateContent xmlns:mc="http://schemas.openxmlformats.org/markup-compatibility/2006">
              <mc:Choice xmlns:v="urn:schemas-microsoft-com:vml" Requires="v">
                <p:oleObj spid="_x0000_s156028" r:id="rId18" imgW="215900" imgH="177165" progId="Equation.KSEE3">
                  <p:embed/>
                </p:oleObj>
              </mc:Choice>
              <mc:Fallback>
                <p:oleObj r:id="rId18" imgW="215900" imgH="177165" progId="Equation.KSEE3">
                  <p:embed/>
                  <p:pic>
                    <p:nvPicPr>
                      <p:cNvPr id="0" name="图片 9"/>
                      <p:cNvPicPr/>
                      <p:nvPr/>
                    </p:nvPicPr>
                    <p:blipFill>
                      <a:blip r:embed="rId19"/>
                      <a:stretch>
                        <a:fillRect/>
                      </a:stretch>
                    </p:blipFill>
                    <p:spPr>
                      <a:xfrm>
                        <a:off x="7362190" y="5929630"/>
                        <a:ext cx="365760" cy="279400"/>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4788535" y="4517390"/>
          <a:ext cx="1627505" cy="631825"/>
        </p:xfrm>
        <a:graphic>
          <a:graphicData uri="http://schemas.openxmlformats.org/presentationml/2006/ole">
            <mc:AlternateContent xmlns:mc="http://schemas.openxmlformats.org/markup-compatibility/2006">
              <mc:Choice xmlns:v="urn:schemas-microsoft-com:vml" Requires="v">
                <p:oleObj spid="_x0000_s156029" r:id="rId20" imgW="850900" imgH="330200" progId="Equation.KSEE3">
                  <p:embed/>
                </p:oleObj>
              </mc:Choice>
              <mc:Fallback>
                <p:oleObj r:id="rId20" imgW="850900" imgH="330200" progId="Equation.KSEE3">
                  <p:embed/>
                  <p:pic>
                    <p:nvPicPr>
                      <p:cNvPr id="0" name="图片 2048"/>
                      <p:cNvPicPr/>
                      <p:nvPr/>
                    </p:nvPicPr>
                    <p:blipFill>
                      <a:blip r:embed="rId21"/>
                      <a:stretch>
                        <a:fillRect/>
                      </a:stretch>
                    </p:blipFill>
                    <p:spPr>
                      <a:xfrm>
                        <a:off x="4788535" y="4517390"/>
                        <a:ext cx="1627505" cy="631825"/>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121"/>
          <p:cNvSpPr>
            <a:spLocks noGrp="1"/>
          </p:cNvSpPr>
          <p:nvPr/>
        </p:nvSpPr>
        <p:spPr>
          <a:xfrm>
            <a:off x="41910" y="260350"/>
            <a:ext cx="643318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§1-1</a:t>
            </a:r>
            <a:r>
              <a:rPr lang="zh-CN" altLang="en-US" sz="4000" b="1" dirty="0">
                <a:solidFill>
                  <a:srgbClr val="0070C0"/>
                </a:solidFill>
                <a:sym typeface="+mn-ea"/>
              </a:rPr>
              <a:t>实验测量的基本知识</a:t>
            </a:r>
            <a:endParaRPr lang="zh-CN" altLang="en-US" sz="4000" b="1" dirty="0">
              <a:solidFill>
                <a:srgbClr val="0070C0"/>
              </a:solidFill>
              <a:latin typeface="微软雅黑" panose="020B0503020204020204" charset="-122"/>
              <a:ea typeface="微软雅黑" panose="020B0503020204020204" charset="-122"/>
              <a:sym typeface="+mn-ea"/>
            </a:endParaRPr>
          </a:p>
        </p:txBody>
      </p:sp>
      <p:pic>
        <p:nvPicPr>
          <p:cNvPr id="134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420888"/>
            <a:ext cx="8784976"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矩形 37"/>
          <p:cNvSpPr/>
          <p:nvPr/>
        </p:nvSpPr>
        <p:spPr>
          <a:xfrm>
            <a:off x="5292080" y="5525636"/>
            <a:ext cx="3744416" cy="1200329"/>
          </a:xfrm>
          <a:prstGeom prst="rect">
            <a:avLst/>
          </a:prstGeom>
        </p:spPr>
        <p:txBody>
          <a:bodyPr wrap="square">
            <a:spAutoFit/>
          </a:bodyPr>
          <a:lstStyle/>
          <a:p>
            <a:r>
              <a:rPr lang="zh-CN" altLang="en-US" sz="2400" b="1" dirty="0">
                <a:solidFill>
                  <a:srgbClr val="3241FE"/>
                </a:solidFill>
                <a:latin typeface="宋体" panose="02010600030101010101" pitchFamily="2" charset="-122"/>
                <a:cs typeface="Verdana" panose="020B0604030504040204"/>
              </a:rPr>
              <a:t>固定</a:t>
            </a:r>
            <a:r>
              <a:rPr lang="el-GR" altLang="zh-CN" sz="2400" i="1" dirty="0">
                <a:solidFill>
                  <a:srgbClr val="3241FE"/>
                </a:solidFill>
                <a:latin typeface="Verdana" panose="020B0604030504040204"/>
                <a:ea typeface="Verdana" panose="020B0604030504040204"/>
                <a:cs typeface="Verdana" panose="020B0604030504040204"/>
              </a:rPr>
              <a:t>μ</a:t>
            </a:r>
            <a:r>
              <a:rPr lang="zh-CN" altLang="en-US" sz="2400" dirty="0">
                <a:solidFill>
                  <a:srgbClr val="3241FE"/>
                </a:solidFill>
                <a:latin typeface="Verdana" panose="020B0604030504040204"/>
                <a:ea typeface="Verdana" panose="020B0604030504040204"/>
                <a:cs typeface="Verdana" panose="020B0604030504040204"/>
              </a:rPr>
              <a:t>，</a:t>
            </a:r>
            <a:r>
              <a:rPr lang="zh-CN" altLang="en-US" sz="2400" b="1" dirty="0">
                <a:solidFill>
                  <a:srgbClr val="3241FE"/>
                </a:solidFill>
                <a:latin typeface="宋体" panose="02010600030101010101" pitchFamily="2" charset="-122"/>
                <a:cs typeface="Verdana" panose="020B0604030504040204"/>
              </a:rPr>
              <a:t>改变</a:t>
            </a:r>
            <a:r>
              <a:rPr lang="el-GR" altLang="zh-CN" sz="2400" dirty="0">
                <a:solidFill>
                  <a:srgbClr val="3241FE"/>
                </a:solidFill>
                <a:latin typeface="Verdana" panose="020B0604030504040204"/>
                <a:ea typeface="Verdana" panose="020B0604030504040204"/>
                <a:cs typeface="Verdana" panose="020B0604030504040204"/>
              </a:rPr>
              <a:t>σ</a:t>
            </a:r>
            <a:r>
              <a:rPr lang="zh-CN" altLang="en-US" sz="2400" dirty="0">
                <a:solidFill>
                  <a:srgbClr val="3241FE"/>
                </a:solidFill>
                <a:latin typeface="Verdana" panose="020B0604030504040204"/>
                <a:ea typeface="Verdana" panose="020B0604030504040204"/>
                <a:cs typeface="Verdana" panose="020B0604030504040204"/>
              </a:rPr>
              <a:t>，</a:t>
            </a:r>
            <a:endParaRPr lang="en-US" altLang="zh-CN" sz="2400" dirty="0">
              <a:solidFill>
                <a:srgbClr val="3241FE"/>
              </a:solidFill>
              <a:latin typeface="Verdana" panose="020B0604030504040204"/>
              <a:ea typeface="Verdana" panose="020B0604030504040204"/>
              <a:cs typeface="Verdana" panose="020B0604030504040204"/>
            </a:endParaRPr>
          </a:p>
          <a:p>
            <a:r>
              <a:rPr lang="el-GR" altLang="zh-CN" sz="2400" dirty="0">
                <a:solidFill>
                  <a:srgbClr val="FF00FF"/>
                </a:solidFill>
                <a:latin typeface="Verdana" panose="020B0604030504040204"/>
                <a:ea typeface="Verdana" panose="020B0604030504040204"/>
                <a:cs typeface="Verdana" panose="020B0604030504040204"/>
              </a:rPr>
              <a:t>σ</a:t>
            </a:r>
            <a:r>
              <a:rPr lang="zh-CN" altLang="en-US" sz="2400" b="1" dirty="0">
                <a:solidFill>
                  <a:srgbClr val="FF00FF"/>
                </a:solidFill>
                <a:latin typeface="宋体" panose="02010600030101010101" pitchFamily="2" charset="-122"/>
                <a:cs typeface="Verdana" panose="020B0604030504040204"/>
              </a:rPr>
              <a:t>越小，图形越尖，</a:t>
            </a:r>
            <a:endParaRPr lang="en-US" altLang="zh-CN" sz="2400" b="1" dirty="0">
              <a:solidFill>
                <a:srgbClr val="FF00FF"/>
              </a:solidFill>
              <a:latin typeface="宋体" panose="02010600030101010101" pitchFamily="2" charset="-122"/>
              <a:cs typeface="Verdana" panose="020B0604030504040204"/>
            </a:endParaRPr>
          </a:p>
          <a:p>
            <a:r>
              <a:rPr lang="en-US" altLang="zh-CN" sz="2400" dirty="0">
                <a:solidFill>
                  <a:srgbClr val="FF00FF"/>
                </a:solidFill>
                <a:latin typeface="Verdana" panose="020B0604030504040204"/>
                <a:ea typeface="Verdana" panose="020B0604030504040204"/>
                <a:cs typeface="Verdana" panose="020B0604030504040204"/>
              </a:rPr>
              <a:t>x</a:t>
            </a:r>
            <a:r>
              <a:rPr lang="zh-CN" altLang="en-US" sz="2400" b="1" dirty="0">
                <a:solidFill>
                  <a:srgbClr val="FF00FF"/>
                </a:solidFill>
                <a:latin typeface="宋体" panose="02010600030101010101" pitchFamily="2" charset="-122"/>
                <a:cs typeface="Verdana" panose="020B0604030504040204"/>
              </a:rPr>
              <a:t>落在</a:t>
            </a:r>
            <a:r>
              <a:rPr lang="el-GR" altLang="zh-CN" sz="2400" i="1" dirty="0">
                <a:solidFill>
                  <a:srgbClr val="FF00FF"/>
                </a:solidFill>
                <a:latin typeface="Verdana" panose="020B0604030504040204"/>
                <a:ea typeface="Verdana" panose="020B0604030504040204"/>
                <a:cs typeface="Verdana" panose="020B0604030504040204"/>
              </a:rPr>
              <a:t>μ</a:t>
            </a:r>
            <a:r>
              <a:rPr lang="zh-CN" altLang="en-US" sz="2400" b="1" dirty="0">
                <a:solidFill>
                  <a:srgbClr val="FF00FF"/>
                </a:solidFill>
                <a:latin typeface="宋体" panose="02010600030101010101" pitchFamily="2" charset="-122"/>
                <a:cs typeface="Verdana" panose="020B0604030504040204"/>
              </a:rPr>
              <a:t>附近的概率越大</a:t>
            </a:r>
          </a:p>
        </p:txBody>
      </p:sp>
      <p:sp>
        <p:nvSpPr>
          <p:cNvPr id="40" name="Text Box 5"/>
          <p:cNvSpPr txBox="1"/>
          <p:nvPr/>
        </p:nvSpPr>
        <p:spPr>
          <a:xfrm>
            <a:off x="73387" y="1196752"/>
            <a:ext cx="3529012" cy="461665"/>
          </a:xfrm>
          <a:prstGeom prst="rect">
            <a:avLst/>
          </a:prstGeom>
          <a:noFill/>
          <a:ln w="9525">
            <a:noFill/>
          </a:ln>
        </p:spPr>
        <p:txBody>
          <a:bodyPr>
            <a:spAutoFit/>
          </a:bodyPr>
          <a:lstStyle/>
          <a:p>
            <a:pPr eaLnBrk="0" hangingPunct="0">
              <a:buClr>
                <a:srgbClr val="00B0F0"/>
              </a:buClr>
              <a:buFont typeface="Wingdings" panose="05000000000000000000" pitchFamily="2" charset="2"/>
              <a:buChar char="u"/>
            </a:pPr>
            <a:r>
              <a:rPr lang="zh-CN" altLang="en-US" sz="2000" b="1" dirty="0">
                <a:solidFill>
                  <a:srgbClr val="00B0F0"/>
                </a:solidFill>
              </a:rPr>
              <a:t>　</a:t>
            </a:r>
            <a:r>
              <a:rPr lang="zh-CN" altLang="en-US" sz="2400" b="1" dirty="0">
                <a:solidFill>
                  <a:srgbClr val="00B0F0"/>
                </a:solidFill>
              </a:rPr>
              <a:t>正态分布曲线：</a:t>
            </a:r>
          </a:p>
        </p:txBody>
      </p:sp>
      <p:sp>
        <p:nvSpPr>
          <p:cNvPr id="6" name="矩形 5"/>
          <p:cNvSpPr/>
          <p:nvPr/>
        </p:nvSpPr>
        <p:spPr>
          <a:xfrm>
            <a:off x="395536" y="5541039"/>
            <a:ext cx="4176464" cy="1200329"/>
          </a:xfrm>
          <a:prstGeom prst="rect">
            <a:avLst/>
          </a:prstGeom>
        </p:spPr>
        <p:txBody>
          <a:bodyPr wrap="square">
            <a:spAutoFit/>
          </a:bodyPr>
          <a:lstStyle/>
          <a:p>
            <a:r>
              <a:rPr lang="zh-CN" altLang="en-US" sz="2400" b="1" dirty="0">
                <a:solidFill>
                  <a:srgbClr val="3241FE"/>
                </a:solidFill>
                <a:latin typeface="宋体" panose="02010600030101010101" pitchFamily="2" charset="-122"/>
                <a:cs typeface="Verdana" panose="020B0604030504040204"/>
              </a:rPr>
              <a:t>固定</a:t>
            </a:r>
            <a:r>
              <a:rPr lang="el-GR" altLang="zh-CN" sz="2400" dirty="0">
                <a:solidFill>
                  <a:srgbClr val="3241FE"/>
                </a:solidFill>
                <a:latin typeface="Verdana" panose="020B0604030504040204"/>
                <a:ea typeface="Verdana" panose="020B0604030504040204"/>
                <a:cs typeface="Verdana" panose="020B0604030504040204"/>
              </a:rPr>
              <a:t>σ</a:t>
            </a:r>
            <a:r>
              <a:rPr lang="zh-CN" altLang="en-US" sz="2400" dirty="0">
                <a:solidFill>
                  <a:srgbClr val="3241FE"/>
                </a:solidFill>
                <a:latin typeface="Verdana" panose="020B0604030504040204"/>
                <a:ea typeface="Verdana" panose="020B0604030504040204"/>
                <a:cs typeface="Verdana" panose="020B0604030504040204"/>
              </a:rPr>
              <a:t>，</a:t>
            </a:r>
            <a:r>
              <a:rPr lang="zh-CN" altLang="en-US" sz="2400" b="1" dirty="0">
                <a:solidFill>
                  <a:srgbClr val="3241FE"/>
                </a:solidFill>
                <a:latin typeface="宋体" panose="02010600030101010101" pitchFamily="2" charset="-122"/>
                <a:cs typeface="Verdana" panose="020B0604030504040204"/>
              </a:rPr>
              <a:t>改变</a:t>
            </a:r>
            <a:r>
              <a:rPr lang="el-GR" altLang="zh-CN" sz="2400" i="1" dirty="0">
                <a:solidFill>
                  <a:srgbClr val="3241FE"/>
                </a:solidFill>
                <a:latin typeface="Verdana" panose="020B0604030504040204"/>
                <a:ea typeface="Verdana" panose="020B0604030504040204"/>
                <a:cs typeface="Verdana" panose="020B0604030504040204"/>
              </a:rPr>
              <a:t>μ</a:t>
            </a:r>
            <a:r>
              <a:rPr lang="zh-CN" altLang="en-US" sz="2400" dirty="0">
                <a:solidFill>
                  <a:srgbClr val="3241FE"/>
                </a:solidFill>
                <a:latin typeface="Verdana" panose="020B0604030504040204"/>
                <a:ea typeface="Verdana" panose="020B0604030504040204"/>
                <a:cs typeface="Verdana" panose="020B0604030504040204"/>
              </a:rPr>
              <a:t>，</a:t>
            </a:r>
            <a:endParaRPr lang="en-US" altLang="zh-CN" sz="2400" dirty="0">
              <a:solidFill>
                <a:srgbClr val="3241FE"/>
              </a:solidFill>
              <a:latin typeface="Verdana" panose="020B0604030504040204"/>
              <a:ea typeface="Verdana" panose="020B0604030504040204"/>
              <a:cs typeface="Verdana" panose="020B0604030504040204"/>
            </a:endParaRPr>
          </a:p>
          <a:p>
            <a:r>
              <a:rPr lang="zh-CN" altLang="en-US" sz="2400" b="1" dirty="0">
                <a:solidFill>
                  <a:srgbClr val="FF00FF"/>
                </a:solidFill>
                <a:latin typeface="宋体" panose="02010600030101010101" pitchFamily="2" charset="-122"/>
                <a:cs typeface="Verdana" panose="020B0604030504040204"/>
              </a:rPr>
              <a:t>图形不改变形状，</a:t>
            </a:r>
            <a:endParaRPr lang="en-US" altLang="zh-CN" sz="2400" b="1" dirty="0">
              <a:solidFill>
                <a:srgbClr val="FF00FF"/>
              </a:solidFill>
              <a:latin typeface="宋体" panose="02010600030101010101" pitchFamily="2" charset="-122"/>
              <a:cs typeface="Verdana" panose="020B0604030504040204"/>
            </a:endParaRPr>
          </a:p>
          <a:p>
            <a:r>
              <a:rPr lang="zh-CN" altLang="en-US" sz="2400" b="1" dirty="0">
                <a:solidFill>
                  <a:srgbClr val="FF00FF"/>
                </a:solidFill>
                <a:latin typeface="宋体" panose="02010600030101010101" pitchFamily="2" charset="-122"/>
                <a:cs typeface="Verdana" panose="020B0604030504040204"/>
              </a:rPr>
              <a:t>曲线的位置由</a:t>
            </a:r>
            <a:r>
              <a:rPr lang="el-GR" altLang="zh-CN" sz="2400" i="1" dirty="0">
                <a:solidFill>
                  <a:srgbClr val="FF00FF"/>
                </a:solidFill>
                <a:latin typeface="Verdana" panose="020B0604030504040204"/>
                <a:ea typeface="Verdana" panose="020B0604030504040204"/>
                <a:cs typeface="Verdana" panose="020B0604030504040204"/>
              </a:rPr>
              <a:t>μ</a:t>
            </a:r>
            <a:r>
              <a:rPr lang="zh-CN" altLang="en-US" sz="2400" b="1" dirty="0">
                <a:solidFill>
                  <a:srgbClr val="FF00FF"/>
                </a:solidFill>
                <a:latin typeface="宋体" panose="02010600030101010101" pitchFamily="2" charset="-122"/>
                <a:cs typeface="Verdana" panose="020B0604030504040204"/>
              </a:rPr>
              <a:t>决定</a:t>
            </a:r>
            <a:endParaRPr lang="en-US" altLang="zh-CN" sz="2400" b="1" dirty="0">
              <a:solidFill>
                <a:srgbClr val="FF00FF"/>
              </a:solidFill>
              <a:latin typeface="宋体" panose="02010600030101010101" pitchFamily="2" charset="-122"/>
              <a:cs typeface="Verdana" panose="020B0604030504040204"/>
            </a:endParaRPr>
          </a:p>
        </p:txBody>
      </p:sp>
      <p:graphicFrame>
        <p:nvGraphicFramePr>
          <p:cNvPr id="2" name="对象 1"/>
          <p:cNvGraphicFramePr>
            <a:graphicFrameLocks noChangeAspect="1"/>
          </p:cNvGraphicFramePr>
          <p:nvPr/>
        </p:nvGraphicFramePr>
        <p:xfrm>
          <a:off x="2979738" y="1376363"/>
          <a:ext cx="4100512" cy="915987"/>
        </p:xfrm>
        <a:graphic>
          <a:graphicData uri="http://schemas.openxmlformats.org/presentationml/2006/ole">
            <mc:AlternateContent xmlns:mc="http://schemas.openxmlformats.org/markup-compatibility/2006">
              <mc:Choice xmlns:v="urn:schemas-microsoft-com:vml" Requires="v">
                <p:oleObj spid="_x0000_s134524" name="Equation" r:id="rId4" imgW="45110400" imgH="10058400" progId="Equation.DSMT4">
                  <p:embed/>
                </p:oleObj>
              </mc:Choice>
              <mc:Fallback>
                <p:oleObj name="Equation" r:id="rId4" imgW="45110400" imgH="10058400" progId="Equation.DSMT4">
                  <p:embed/>
                  <p:pic>
                    <p:nvPicPr>
                      <p:cNvPr id="0" name="Object 4"/>
                      <p:cNvPicPr>
                        <a:picLocks noChangeAspect="1" noChangeArrowheads="1"/>
                      </p:cNvPicPr>
                      <p:nvPr/>
                    </p:nvPicPr>
                    <p:blipFill>
                      <a:blip r:embed="rId5"/>
                      <a:srcRect/>
                      <a:stretch>
                        <a:fillRect/>
                      </a:stretch>
                    </p:blipFill>
                    <p:spPr bwMode="auto">
                      <a:xfrm>
                        <a:off x="2979738" y="1376363"/>
                        <a:ext cx="4100512" cy="915987"/>
                      </a:xfrm>
                      <a:prstGeom prst="rect">
                        <a:avLst/>
                      </a:prstGeom>
                      <a:noFill/>
                      <a:ln w="25400">
                        <a:solidFill>
                          <a:srgbClr val="FFC000"/>
                        </a:solidFill>
                      </a:ln>
                    </p:spPr>
                  </p:pic>
                </p:oleObj>
              </mc:Fallback>
            </mc:AlternateContent>
          </a:graphicData>
        </a:graphic>
      </p:graphicFrame>
      <p:sp>
        <p:nvSpPr>
          <p:cNvPr id="11" name="TextBox 10"/>
          <p:cNvSpPr txBox="1"/>
          <p:nvPr/>
        </p:nvSpPr>
        <p:spPr>
          <a:xfrm>
            <a:off x="3491230" y="5229225"/>
            <a:ext cx="1661795" cy="1568450"/>
          </a:xfrm>
          <a:prstGeom prst="rect">
            <a:avLst/>
          </a:prstGeom>
          <a:solidFill>
            <a:srgbClr val="FFC000"/>
          </a:solidFill>
        </p:spPr>
        <p:txBody>
          <a:bodyPr wrap="square" rtlCol="0">
            <a:spAutoFit/>
          </a:bodyPr>
          <a:lstStyle/>
          <a:p>
            <a:pPr>
              <a:lnSpc>
                <a:spcPct val="200000"/>
              </a:lnSpc>
            </a:pPr>
            <a:r>
              <a:rPr lang="el-GR" altLang="zh-CN" sz="2400" i="1" dirty="0">
                <a:solidFill>
                  <a:schemeClr val="bg1"/>
                </a:solidFill>
                <a:latin typeface="Verdana" panose="020B0604030504040204"/>
                <a:ea typeface="Verdana" panose="020B0604030504040204"/>
                <a:cs typeface="Verdana" panose="020B0604030504040204"/>
              </a:rPr>
              <a:t>μ</a:t>
            </a:r>
            <a:r>
              <a:rPr lang="en-US" altLang="zh-CN" sz="2400" i="1" dirty="0">
                <a:solidFill>
                  <a:schemeClr val="bg1"/>
                </a:solidFill>
                <a:latin typeface="Verdana" panose="020B0604030504040204"/>
                <a:ea typeface="Verdana" panose="020B0604030504040204"/>
                <a:cs typeface="Verdana" panose="020B0604030504040204"/>
              </a:rPr>
              <a:t>-</a:t>
            </a:r>
            <a:r>
              <a:rPr lang="zh-CN" altLang="en-US" sz="2200" b="1" dirty="0">
                <a:solidFill>
                  <a:schemeClr val="bg1"/>
                </a:solidFill>
                <a:latin typeface="黑体" panose="02010609060101010101" pitchFamily="2" charset="-122"/>
                <a:ea typeface="黑体" panose="02010609060101010101" pitchFamily="2" charset="-122"/>
                <a:cs typeface="+mn-ea"/>
              </a:rPr>
              <a:t>数学期望</a:t>
            </a:r>
            <a:endParaRPr lang="en-US" altLang="zh-CN" sz="2200" b="1" dirty="0">
              <a:solidFill>
                <a:schemeClr val="bg1"/>
              </a:solidFill>
              <a:latin typeface="黑体" panose="02010609060101010101" pitchFamily="2" charset="-122"/>
              <a:ea typeface="黑体" panose="02010609060101010101" pitchFamily="2" charset="-122"/>
            </a:endParaRPr>
          </a:p>
          <a:p>
            <a:pPr>
              <a:lnSpc>
                <a:spcPct val="200000"/>
              </a:lnSpc>
            </a:pPr>
            <a:r>
              <a:rPr lang="en-US" altLang="zh-CN" sz="2400" dirty="0">
                <a:solidFill>
                  <a:schemeClr val="bg1"/>
                </a:solidFill>
                <a:latin typeface="Verdana" panose="020B0604030504040204" pitchFamily="34" charset="0"/>
                <a:ea typeface="Verdana" panose="020B0604030504040204" pitchFamily="34" charset="0"/>
                <a:cs typeface="Verdana" panose="020B0604030504040204" pitchFamily="34" charset="0"/>
              </a:rPr>
              <a:t>σ</a:t>
            </a:r>
            <a:r>
              <a:rPr lang="en-US" altLang="zh-CN" sz="2200" b="1" dirty="0">
                <a:solidFill>
                  <a:schemeClr val="bg1"/>
                </a:solidFill>
                <a:latin typeface="黑体" panose="02010609060101010101" pitchFamily="2" charset="-122"/>
                <a:ea typeface="黑体" panose="02010609060101010101" pitchFamily="2" charset="-122"/>
              </a:rPr>
              <a:t>-</a:t>
            </a:r>
            <a:r>
              <a:rPr lang="zh-CN" altLang="en-US" sz="2200" b="1" dirty="0">
                <a:solidFill>
                  <a:schemeClr val="bg1"/>
                </a:solidFill>
                <a:latin typeface="黑体" panose="02010609060101010101" pitchFamily="2" charset="-122"/>
                <a:ea typeface="黑体" panose="02010609060101010101" pitchFamily="2" charset="-122"/>
              </a:rPr>
              <a:t>离散程度</a:t>
            </a:r>
          </a:p>
        </p:txBody>
      </p:sp>
      <p:sp>
        <p:nvSpPr>
          <p:cNvPr id="5" name="右箭头 4"/>
          <p:cNvSpPr/>
          <p:nvPr/>
        </p:nvSpPr>
        <p:spPr>
          <a:xfrm>
            <a:off x="8100392" y="3645024"/>
            <a:ext cx="288032" cy="216024"/>
          </a:xfrm>
          <a:prstGeom prst="rightArrow">
            <a:avLst/>
          </a:prstGeom>
          <a:solidFill>
            <a:srgbClr val="FFCC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8462173" y="3284984"/>
            <a:ext cx="646331" cy="923330"/>
          </a:xfrm>
          <a:prstGeom prst="rect">
            <a:avLst/>
          </a:prstGeom>
          <a:noFill/>
        </p:spPr>
        <p:txBody>
          <a:bodyPr wrap="none" rtlCol="0">
            <a:spAutoFit/>
          </a:bodyPr>
          <a:lstStyle/>
          <a:p>
            <a:r>
              <a:rPr lang="zh-CN" altLang="en-US" b="1" dirty="0">
                <a:solidFill>
                  <a:srgbClr val="FF0000"/>
                </a:solidFill>
              </a:rPr>
              <a:t>标准</a:t>
            </a:r>
            <a:endParaRPr lang="en-US" altLang="zh-CN" b="1" dirty="0">
              <a:solidFill>
                <a:srgbClr val="FF0000"/>
              </a:solidFill>
            </a:endParaRPr>
          </a:p>
          <a:p>
            <a:r>
              <a:rPr lang="zh-CN" altLang="en-US" b="1" dirty="0">
                <a:solidFill>
                  <a:srgbClr val="FF0000"/>
                </a:solidFill>
              </a:rPr>
              <a:t>正态</a:t>
            </a:r>
            <a:endParaRPr lang="en-US" altLang="zh-CN" b="1" dirty="0">
              <a:solidFill>
                <a:srgbClr val="FF0000"/>
              </a:solidFill>
            </a:endParaRPr>
          </a:p>
          <a:p>
            <a:r>
              <a:rPr lang="zh-CN" altLang="en-US" b="1" dirty="0">
                <a:solidFill>
                  <a:srgbClr val="FF0000"/>
                </a:solidFill>
              </a:rPr>
              <a:t>分布</a:t>
            </a:r>
          </a:p>
        </p:txBody>
      </p:sp>
      <p:sp>
        <p:nvSpPr>
          <p:cNvPr id="12" name="TextBox 10"/>
          <p:cNvSpPr txBox="1"/>
          <p:nvPr/>
        </p:nvSpPr>
        <p:spPr>
          <a:xfrm>
            <a:off x="7371043" y="1234191"/>
            <a:ext cx="1737461" cy="1200329"/>
          </a:xfrm>
          <a:prstGeom prst="rect">
            <a:avLst/>
          </a:prstGeom>
          <a:solidFill>
            <a:srgbClr val="0070C0"/>
          </a:solidFill>
        </p:spPr>
        <p:txBody>
          <a:bodyPr wrap="square" rtlCol="0">
            <a:spAutoFit/>
          </a:bodyPr>
          <a:lstStyle/>
          <a:p>
            <a:pPr>
              <a:lnSpc>
                <a:spcPct val="200000"/>
              </a:lnSpc>
            </a:pPr>
            <a:r>
              <a:rPr lang="el-GR" altLang="zh-CN" i="1" dirty="0">
                <a:solidFill>
                  <a:schemeClr val="bg1"/>
                </a:solidFill>
                <a:latin typeface="Verdana" panose="020B0604030504040204"/>
                <a:ea typeface="Verdana" panose="020B0604030504040204"/>
                <a:cs typeface="Verdana" panose="020B0604030504040204"/>
              </a:rPr>
              <a:t>μ</a:t>
            </a:r>
            <a:r>
              <a:rPr lang="en-US" altLang="zh-CN" i="1" dirty="0">
                <a:solidFill>
                  <a:schemeClr val="bg1"/>
                </a:solidFill>
                <a:latin typeface="Verdana" panose="020B0604030504040204"/>
                <a:ea typeface="Verdana" panose="020B0604030504040204"/>
                <a:cs typeface="Verdana" panose="020B0604030504040204"/>
              </a:rPr>
              <a:t>-</a:t>
            </a:r>
            <a:r>
              <a:rPr lang="zh-CN" altLang="en-US" b="1" dirty="0">
                <a:solidFill>
                  <a:schemeClr val="bg1"/>
                </a:solidFill>
                <a:latin typeface="黑体" panose="02010609060101010101" pitchFamily="2" charset="-122"/>
                <a:ea typeface="黑体" panose="02010609060101010101" pitchFamily="2" charset="-122"/>
              </a:rPr>
              <a:t>位置参数</a:t>
            </a:r>
            <a:endParaRPr lang="en-US" altLang="zh-CN" b="1" dirty="0">
              <a:solidFill>
                <a:schemeClr val="bg1"/>
              </a:solidFill>
              <a:latin typeface="黑体" panose="02010609060101010101" pitchFamily="2" charset="-122"/>
              <a:ea typeface="黑体" panose="02010609060101010101" pitchFamily="2" charset="-122"/>
            </a:endParaRPr>
          </a:p>
          <a:p>
            <a:pPr>
              <a:lnSpc>
                <a:spcPct val="200000"/>
              </a:lnSpc>
            </a:pP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σ</a:t>
            </a:r>
            <a:r>
              <a:rPr lang="en-US" altLang="zh-CN" b="1" dirty="0">
                <a:solidFill>
                  <a:schemeClr val="bg1"/>
                </a:solidFill>
                <a:latin typeface="黑体" panose="02010609060101010101" pitchFamily="2" charset="-122"/>
                <a:ea typeface="黑体" panose="02010609060101010101" pitchFamily="2" charset="-122"/>
              </a:rPr>
              <a:t>-</a:t>
            </a:r>
            <a:r>
              <a:rPr lang="zh-CN" altLang="en-US" b="1" dirty="0">
                <a:solidFill>
                  <a:schemeClr val="bg1"/>
                </a:solidFill>
                <a:latin typeface="黑体" panose="02010609060101010101" pitchFamily="2" charset="-122"/>
                <a:ea typeface="黑体" panose="02010609060101010101" pitchFamily="2" charset="-122"/>
              </a:rPr>
              <a:t>分布参数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3"/>
          <p:cNvSpPr txBox="1"/>
          <p:nvPr/>
        </p:nvSpPr>
        <p:spPr>
          <a:xfrm>
            <a:off x="396240" y="1820863"/>
            <a:ext cx="2197100" cy="521970"/>
          </a:xfrm>
          <a:prstGeom prst="rect">
            <a:avLst/>
          </a:prstGeom>
          <a:noFill/>
          <a:ln w="9525">
            <a:noFill/>
          </a:ln>
        </p:spPr>
        <p:txBody>
          <a:bodyPr>
            <a:spAutoFit/>
          </a:bodyPr>
          <a:lstStyle/>
          <a:p>
            <a:pPr eaLnBrk="0" hangingPunct="0"/>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1</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、定义：</a:t>
            </a:r>
          </a:p>
        </p:txBody>
      </p:sp>
      <p:sp>
        <p:nvSpPr>
          <p:cNvPr id="7175" name="Text Box 5"/>
          <p:cNvSpPr txBox="1"/>
          <p:nvPr/>
        </p:nvSpPr>
        <p:spPr>
          <a:xfrm>
            <a:off x="1952625" y="4862830"/>
            <a:ext cx="1538288" cy="398780"/>
          </a:xfrm>
          <a:prstGeom prst="rect">
            <a:avLst/>
          </a:prstGeom>
          <a:noFill/>
          <a:ln w="9525">
            <a:noFill/>
          </a:ln>
        </p:spPr>
        <p:txBody>
          <a:bodyPr>
            <a:spAutoFit/>
          </a:bodyPr>
          <a:lstStyle/>
          <a:p>
            <a:pPr eaLnBrk="0" hangingPunct="0"/>
            <a:r>
              <a:rPr lang="zh-CN" altLang="en-US" sz="2000" b="1" dirty="0">
                <a:solidFill>
                  <a:srgbClr val="0000FF"/>
                </a:solidFill>
                <a:latin typeface="楷体_GB2312" panose="02010609030101010101" charset="-122"/>
                <a:ea typeface="楷体_GB2312" panose="02010609030101010101" charset="-122"/>
              </a:rPr>
              <a:t>测量值</a:t>
            </a:r>
          </a:p>
        </p:txBody>
      </p:sp>
      <p:sp>
        <p:nvSpPr>
          <p:cNvPr id="7176" name="Text Box 6"/>
          <p:cNvSpPr txBox="1"/>
          <p:nvPr/>
        </p:nvSpPr>
        <p:spPr>
          <a:xfrm>
            <a:off x="3338830" y="4862830"/>
            <a:ext cx="2719705" cy="706755"/>
          </a:xfrm>
          <a:prstGeom prst="rect">
            <a:avLst/>
          </a:prstGeom>
          <a:noFill/>
          <a:ln w="9525">
            <a:noFill/>
          </a:ln>
        </p:spPr>
        <p:txBody>
          <a:bodyPr wrap="square">
            <a:spAutoFit/>
          </a:bodyPr>
          <a:lstStyle/>
          <a:p>
            <a:pPr algn="ctr" eaLnBrk="0" hangingPunct="0"/>
            <a:r>
              <a:rPr lang="zh-CN" altLang="en-US" sz="2000" b="1" dirty="0">
                <a:solidFill>
                  <a:srgbClr val="0000FF"/>
                </a:solidFill>
                <a:latin typeface="楷体_GB2312" panose="02010609030101010101" charset="-122"/>
                <a:ea typeface="楷体_GB2312" panose="02010609030101010101" charset="-122"/>
              </a:rPr>
              <a:t>测量不确定度</a:t>
            </a:r>
            <a:endParaRPr lang="en-US" altLang="zh-CN" sz="2000" b="1" dirty="0">
              <a:solidFill>
                <a:srgbClr val="0000FF"/>
              </a:solidFill>
              <a:latin typeface="楷体_GB2312" panose="02010609030101010101" charset="-122"/>
              <a:ea typeface="楷体_GB2312" panose="02010609030101010101" charset="-122"/>
            </a:endParaRPr>
          </a:p>
          <a:p>
            <a:pPr algn="ctr" eaLnBrk="0" hangingPunct="0"/>
            <a:r>
              <a:rPr lang="zh-CN" altLang="en-US" sz="2000" b="1" dirty="0">
                <a:solidFill>
                  <a:srgbClr val="0000FF"/>
                </a:solidFill>
                <a:latin typeface="楷体_GB2312" panose="02010609030101010101" charset="-122"/>
                <a:ea typeface="楷体_GB2312" panose="02010609030101010101" charset="-122"/>
              </a:rPr>
              <a:t>（一定置信概率下）</a:t>
            </a:r>
          </a:p>
        </p:txBody>
      </p:sp>
      <p:sp>
        <p:nvSpPr>
          <p:cNvPr id="7179" name="Text Box 9"/>
          <p:cNvSpPr txBox="1"/>
          <p:nvPr/>
        </p:nvSpPr>
        <p:spPr>
          <a:xfrm>
            <a:off x="763588" y="5864543"/>
            <a:ext cx="3501390" cy="398780"/>
          </a:xfrm>
          <a:prstGeom prst="rect">
            <a:avLst/>
          </a:prstGeom>
          <a:noFill/>
          <a:ln w="9525">
            <a:noFill/>
          </a:ln>
        </p:spPr>
        <p:txBody>
          <a:bodyPr wrap="none">
            <a:spAutoFit/>
          </a:bodyPr>
          <a:lstStyle/>
          <a:p>
            <a:pPr eaLnBrk="0" hangingPunct="0"/>
            <a:r>
              <a:rPr lang="zh-CN" altLang="en-US" sz="2000" b="1" dirty="0">
                <a:solidFill>
                  <a:srgbClr val="0000FF"/>
                </a:solidFill>
                <a:latin typeface="楷体_GB2312" panose="02010609030101010101" charset="-122"/>
                <a:ea typeface="楷体_GB2312" panose="02010609030101010101" charset="-122"/>
              </a:rPr>
              <a:t>用测量列的算术平均值来表示</a:t>
            </a:r>
          </a:p>
        </p:txBody>
      </p:sp>
      <p:graphicFrame>
        <p:nvGraphicFramePr>
          <p:cNvPr id="7171" name="Object 11"/>
          <p:cNvGraphicFramePr>
            <a:graphicFrameLocks noChangeAspect="1"/>
          </p:cNvGraphicFramePr>
          <p:nvPr/>
        </p:nvGraphicFramePr>
        <p:xfrm>
          <a:off x="4210685" y="5483543"/>
          <a:ext cx="3352800" cy="1181100"/>
        </p:xfrm>
        <a:graphic>
          <a:graphicData uri="http://schemas.openxmlformats.org/presentationml/2006/ole">
            <mc:AlternateContent xmlns:mc="http://schemas.openxmlformats.org/markup-compatibility/2006">
              <mc:Choice xmlns:v="urn:schemas-microsoft-com:vml" Requires="v">
                <p:oleObj spid="_x0000_s118564" r:id="rId4" imgW="37281485" imgH="13129895" progId="Equation.3">
                  <p:embed/>
                </p:oleObj>
              </mc:Choice>
              <mc:Fallback>
                <p:oleObj r:id="rId4" imgW="37281485" imgH="13129895" progId="Equation.3">
                  <p:embed/>
                  <p:pic>
                    <p:nvPicPr>
                      <p:cNvPr id="0" name="图片 3082"/>
                      <p:cNvPicPr/>
                      <p:nvPr/>
                    </p:nvPicPr>
                    <p:blipFill>
                      <a:blip r:embed="rId5">
                        <a:clrChange>
                          <a:clrFrom>
                            <a:srgbClr val="000000"/>
                          </a:clrFrom>
                          <a:clrTo>
                            <a:srgbClr val="FF0000"/>
                          </a:clrTo>
                        </a:clrChange>
                      </a:blip>
                      <a:stretch>
                        <a:fillRect/>
                      </a:stretch>
                    </p:blipFill>
                    <p:spPr>
                      <a:xfrm>
                        <a:off x="4210685" y="5483543"/>
                        <a:ext cx="3352800" cy="1181100"/>
                      </a:xfrm>
                      <a:prstGeom prst="rect">
                        <a:avLst/>
                      </a:prstGeom>
                      <a:noFill/>
                      <a:ln w="38100">
                        <a:noFill/>
                        <a:miter/>
                      </a:ln>
                    </p:spPr>
                  </p:pic>
                </p:oleObj>
              </mc:Fallback>
            </mc:AlternateContent>
          </a:graphicData>
        </a:graphic>
      </p:graphicFrame>
      <p:sp>
        <p:nvSpPr>
          <p:cNvPr id="7180" name="Text Box 12"/>
          <p:cNvSpPr txBox="1"/>
          <p:nvPr/>
        </p:nvSpPr>
        <p:spPr>
          <a:xfrm>
            <a:off x="402590" y="2286000"/>
            <a:ext cx="8531860" cy="1198880"/>
          </a:xfrm>
          <a:prstGeom prst="rect">
            <a:avLst/>
          </a:prstGeom>
          <a:noFill/>
          <a:ln w="9525">
            <a:noFill/>
          </a:ln>
        </p:spPr>
        <p:txBody>
          <a:bodyPr wrap="square">
            <a:spAutoFit/>
          </a:bodyPr>
          <a:lstStyle/>
          <a:p>
            <a:pPr>
              <a:lnSpc>
                <a:spcPct val="150000"/>
              </a:lnSpc>
            </a:pPr>
            <a:r>
              <a:rPr lang="zh-CN" altLang="en-US" sz="2400" b="1" dirty="0">
                <a:latin typeface="楷体_GB2312" panose="02010609030101010101" charset="-122"/>
                <a:ea typeface="楷体_GB2312" panose="02010609030101010101" charset="-122"/>
              </a:rPr>
              <a:t>由于测量误差的存在而对测量值不能肯定的程度，称为</a:t>
            </a:r>
            <a:r>
              <a:rPr lang="zh-CN" altLang="en-US" sz="2400" b="1" dirty="0">
                <a:solidFill>
                  <a:srgbClr val="FF00FF"/>
                </a:solidFill>
                <a:latin typeface="楷体_GB2312" panose="02010609030101010101" charset="-122"/>
                <a:ea typeface="楷体_GB2312" panose="02010609030101010101" charset="-122"/>
              </a:rPr>
              <a:t>不确定度</a:t>
            </a:r>
            <a:r>
              <a:rPr lang="zh-CN" altLang="en-US" sz="2400" b="1" dirty="0">
                <a:latin typeface="楷体_GB2312" panose="02010609030101010101" charset="-122"/>
                <a:ea typeface="楷体_GB2312" panose="02010609030101010101" charset="-122"/>
              </a:rPr>
              <a:t>，它是与测量结果相联系的一个参数。</a:t>
            </a:r>
          </a:p>
        </p:txBody>
      </p:sp>
      <p:sp>
        <p:nvSpPr>
          <p:cNvPr id="7181" name="Text Box 13"/>
          <p:cNvSpPr txBox="1"/>
          <p:nvPr/>
        </p:nvSpPr>
        <p:spPr>
          <a:xfrm>
            <a:off x="252730" y="1168400"/>
            <a:ext cx="5899150" cy="583565"/>
          </a:xfrm>
          <a:prstGeom prst="rect">
            <a:avLst/>
          </a:prstGeom>
          <a:noFill/>
          <a:ln w="9525">
            <a:noFill/>
          </a:ln>
        </p:spPr>
        <p:txBody>
          <a:bodyPr wrap="none">
            <a:spAutoFit/>
          </a:bodyPr>
          <a:lstStyle/>
          <a:p>
            <a:r>
              <a:rPr lang="zh-CN" altLang="en-US" sz="3200" b="1" dirty="0">
                <a:solidFill>
                  <a:srgbClr val="00B0F0"/>
                </a:solidFill>
                <a:latin typeface="黑体" panose="02010609060101010101" pitchFamily="2" charset="-122"/>
                <a:ea typeface="黑体" panose="02010609060101010101" pitchFamily="2" charset="-122"/>
                <a:sym typeface="Arial" panose="020B0604020202020204" pitchFamily="34" charset="0"/>
              </a:rPr>
              <a:t>一、不确定度的定义与物理意义</a:t>
            </a: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graphicFrame>
        <p:nvGraphicFramePr>
          <p:cNvPr id="77833" name="Object 10"/>
          <p:cNvGraphicFramePr>
            <a:graphicFrameLocks noChangeAspect="1"/>
          </p:cNvGraphicFramePr>
          <p:nvPr/>
        </p:nvGraphicFramePr>
        <p:xfrm>
          <a:off x="2267744" y="3611563"/>
          <a:ext cx="2382838" cy="771525"/>
        </p:xfrm>
        <a:graphic>
          <a:graphicData uri="http://schemas.openxmlformats.org/presentationml/2006/ole">
            <mc:AlternateContent xmlns:mc="http://schemas.openxmlformats.org/markup-compatibility/2006">
              <mc:Choice xmlns:v="urn:schemas-microsoft-com:vml" Requires="v">
                <p:oleObj spid="_x0000_s118565" name="公式" r:id="rId6" imgW="18897600" imgH="6096000" progId="Equation.3">
                  <p:embed/>
                </p:oleObj>
              </mc:Choice>
              <mc:Fallback>
                <p:oleObj name="公式" r:id="rId6" imgW="18897600" imgH="6096000" progId="Equation.3">
                  <p:embed/>
                  <p:pic>
                    <p:nvPicPr>
                      <p:cNvPr id="0" name="图片 3124"/>
                      <p:cNvPicPr/>
                      <p:nvPr/>
                    </p:nvPicPr>
                    <p:blipFill>
                      <a:blip r:embed="rId7"/>
                      <a:stretch>
                        <a:fillRect/>
                      </a:stretch>
                    </p:blipFill>
                    <p:spPr>
                      <a:xfrm>
                        <a:off x="2267744" y="3611563"/>
                        <a:ext cx="2382838" cy="771525"/>
                      </a:xfrm>
                      <a:prstGeom prst="rect">
                        <a:avLst/>
                      </a:prstGeom>
                      <a:noFill/>
                      <a:ln w="38100">
                        <a:noFill/>
                        <a:miter/>
                      </a:ln>
                    </p:spPr>
                  </p:pic>
                </p:oleObj>
              </mc:Fallback>
            </mc:AlternateContent>
          </a:graphicData>
        </a:graphic>
      </p:graphicFrame>
      <p:sp>
        <p:nvSpPr>
          <p:cNvPr id="30731" name="Text Box 11"/>
          <p:cNvSpPr txBox="1">
            <a:spLocks noChangeArrowheads="1"/>
          </p:cNvSpPr>
          <p:nvPr/>
        </p:nvSpPr>
        <p:spPr bwMode="auto">
          <a:xfrm>
            <a:off x="539552" y="3706495"/>
            <a:ext cx="18446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0" hangingPunct="0">
              <a:buClrTx/>
              <a:buSzTx/>
              <a:buFont typeface="Arial" panose="020B0604020202020204" pitchFamily="34" charset="0"/>
              <a:buNone/>
              <a:defRPr/>
            </a:pPr>
            <a:r>
              <a:rPr kumimoji="0" lang="zh-CN" altLang="en-US" sz="3200" b="1" kern="1200" cap="none" spc="0" normalizeH="0" baseline="0" noProof="0" dirty="0">
                <a:solidFill>
                  <a:srgbClr val="FF00FF"/>
                </a:solidFill>
                <a:effectLst>
                  <a:outerShdw blurRad="38100" dist="38100" dir="2700000" algn="tl">
                    <a:srgbClr val="C0C0C0"/>
                  </a:outerShdw>
                </a:effectLst>
                <a:latin typeface="Arial" panose="020B0604020202020204" pitchFamily="34" charset="0"/>
                <a:ea typeface="黑体" panose="02010609060101010101" pitchFamily="2" charset="-122"/>
                <a:cs typeface="+mn-cs"/>
                <a:sym typeface="+mn-ea"/>
              </a:rPr>
              <a:t>测量结果</a:t>
            </a:r>
          </a:p>
        </p:txBody>
      </p:sp>
      <p:sp>
        <p:nvSpPr>
          <p:cNvPr id="3" name="右箭头 2"/>
          <p:cNvSpPr/>
          <p:nvPr/>
        </p:nvSpPr>
        <p:spPr>
          <a:xfrm rot="3098211">
            <a:off x="3783274" y="4505514"/>
            <a:ext cx="606557" cy="211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5400000">
            <a:off x="2146733" y="5426714"/>
            <a:ext cx="606557" cy="211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7770620">
            <a:off x="2436520" y="4501683"/>
            <a:ext cx="606557" cy="211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缺角矩形 21"/>
          <p:cNvSpPr/>
          <p:nvPr/>
        </p:nvSpPr>
        <p:spPr>
          <a:xfrm>
            <a:off x="6588125" y="3141345"/>
            <a:ext cx="2555875" cy="575310"/>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588125" y="2843530"/>
            <a:ext cx="2877820" cy="860425"/>
          </a:xfrm>
          <a:prstGeom prst="rect">
            <a:avLst/>
          </a:prstGeom>
          <a:noFill/>
        </p:spPr>
        <p:txBody>
          <a:bodyPr wrap="square" rtlCol="0" anchor="t">
            <a:spAutoFit/>
          </a:bodyPr>
          <a:lstStyle/>
          <a:p>
            <a:r>
              <a:rPr lang="en-US" altLang="zh-CN"/>
              <a:t>       </a:t>
            </a:r>
            <a:r>
              <a:rPr lang="en-US" altLang="zh-CN">
                <a:latin typeface="黑体" panose="02010609060101010101" pitchFamily="2" charset="-122"/>
                <a:ea typeface="黑体" panose="02010609060101010101" pitchFamily="2" charset="-122"/>
                <a:cs typeface="黑体" panose="02010609060101010101" pitchFamily="2" charset="-122"/>
              </a:rPr>
              <a:t>莉泽·迈特纳</a:t>
            </a:r>
            <a:endParaRPr lang="en-US" altLang="zh-CN"/>
          </a:p>
          <a:p>
            <a:pPr>
              <a:buClrTx/>
              <a:buSzTx/>
            </a:pPr>
            <a:r>
              <a:rPr lang="en-US" altLang="zh-CN" sz="1600">
                <a:cs typeface="+mn-ea"/>
              </a:rPr>
              <a:t>         </a:t>
            </a:r>
            <a:r>
              <a:rPr lang="zh-CN" altLang="en-US" sz="1600">
                <a:cs typeface="+mn-ea"/>
              </a:rPr>
              <a:t>原子物理学家</a:t>
            </a:r>
          </a:p>
          <a:p>
            <a:r>
              <a:rPr lang="en-US" altLang="zh-CN" sz="1600"/>
              <a:t>    </a:t>
            </a:r>
            <a:r>
              <a:rPr lang="zh-CN" altLang="en-US" sz="1600"/>
              <a:t>参与发现原子核裂变</a:t>
            </a:r>
          </a:p>
        </p:txBody>
      </p:sp>
      <p:sp>
        <p:nvSpPr>
          <p:cNvPr id="27" name="缺角矩形 26"/>
          <p:cNvSpPr/>
          <p:nvPr/>
        </p:nvSpPr>
        <p:spPr>
          <a:xfrm>
            <a:off x="-635" y="5733415"/>
            <a:ext cx="2348865" cy="647700"/>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5560" y="5446395"/>
            <a:ext cx="2990215" cy="860425"/>
          </a:xfrm>
          <a:prstGeom prst="rect">
            <a:avLst/>
          </a:prstGeom>
          <a:noFill/>
        </p:spPr>
        <p:txBody>
          <a:bodyPr wrap="square" rtlCol="0" anchor="t">
            <a:spAutoFit/>
          </a:bodyPr>
          <a:lstStyle/>
          <a:p>
            <a:r>
              <a:rPr lang="en-US" altLang="zh-CN"/>
              <a:t>       </a:t>
            </a:r>
            <a:r>
              <a:rPr lang="zh-CN" altLang="en-US">
                <a:latin typeface="黑体" panose="02010609060101010101" pitchFamily="2" charset="-122"/>
                <a:ea typeface="黑体" panose="02010609060101010101" pitchFamily="2" charset="-122"/>
              </a:rPr>
              <a:t>爱因斯坦</a:t>
            </a:r>
            <a:endParaRPr lang="zh-CN" altLang="en-US"/>
          </a:p>
          <a:p>
            <a:r>
              <a:rPr lang="en-US" altLang="zh-CN" sz="1600"/>
              <a:t>  </a:t>
            </a:r>
            <a:r>
              <a:rPr lang="zh-CN" altLang="en-US" sz="1600"/>
              <a:t>预言时空是扭曲的</a:t>
            </a:r>
          </a:p>
          <a:p>
            <a:r>
              <a:rPr lang="en-US" altLang="zh-CN" sz="1600"/>
              <a:t>       </a:t>
            </a:r>
            <a:r>
              <a:rPr lang="zh-CN" altLang="en-US" sz="1600"/>
              <a:t>存在引力波</a:t>
            </a:r>
          </a:p>
        </p:txBody>
      </p:sp>
      <p:sp>
        <p:nvSpPr>
          <p:cNvPr id="34" name="缺角矩形 33"/>
          <p:cNvSpPr/>
          <p:nvPr/>
        </p:nvSpPr>
        <p:spPr>
          <a:xfrm>
            <a:off x="7327265" y="6144895"/>
            <a:ext cx="1852930" cy="431800"/>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972300" y="6203950"/>
            <a:ext cx="3048000" cy="368300"/>
          </a:xfrm>
          <a:prstGeom prst="rect">
            <a:avLst/>
          </a:prstGeom>
          <a:noFill/>
        </p:spPr>
        <p:txBody>
          <a:bodyPr wrap="square" rtlCol="0">
            <a:spAutoFit/>
          </a:bodyPr>
          <a:lstStyle/>
          <a:p>
            <a:r>
              <a:rPr lang="en-US" altLang="zh-CN"/>
              <a:t>        </a:t>
            </a:r>
            <a:r>
              <a:rPr lang="zh-CN" altLang="en-US"/>
              <a:t>发现正电子</a:t>
            </a:r>
          </a:p>
        </p:txBody>
      </p:sp>
      <p:sp>
        <p:nvSpPr>
          <p:cNvPr id="30" name="缺角矩形 29"/>
          <p:cNvSpPr/>
          <p:nvPr/>
        </p:nvSpPr>
        <p:spPr>
          <a:xfrm>
            <a:off x="7308215" y="4350385"/>
            <a:ext cx="1848485" cy="431800"/>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缺角矩形 20"/>
          <p:cNvSpPr/>
          <p:nvPr/>
        </p:nvSpPr>
        <p:spPr>
          <a:xfrm>
            <a:off x="4715510" y="3141345"/>
            <a:ext cx="1656715" cy="575310"/>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缺角矩形 19"/>
          <p:cNvSpPr/>
          <p:nvPr/>
        </p:nvSpPr>
        <p:spPr>
          <a:xfrm>
            <a:off x="2555875" y="3141345"/>
            <a:ext cx="1727835" cy="575310"/>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缺角矩形 17"/>
          <p:cNvSpPr/>
          <p:nvPr/>
        </p:nvSpPr>
        <p:spPr>
          <a:xfrm>
            <a:off x="0" y="3140710"/>
            <a:ext cx="2411730" cy="575945"/>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07950" y="1349786"/>
            <a:ext cx="8939341" cy="1405723"/>
            <a:chOff x="170" y="1649"/>
            <a:chExt cx="15527" cy="2214"/>
          </a:xfrm>
        </p:grpSpPr>
        <p:grpSp>
          <p:nvGrpSpPr>
            <p:cNvPr id="8" name="组合 7"/>
            <p:cNvGrpSpPr/>
            <p:nvPr/>
          </p:nvGrpSpPr>
          <p:grpSpPr>
            <a:xfrm>
              <a:off x="4063" y="1649"/>
              <a:ext cx="11634" cy="2214"/>
              <a:chOff x="84" y="4257"/>
              <a:chExt cx="13183" cy="2534"/>
            </a:xfrm>
          </p:grpSpPr>
          <p:pic>
            <p:nvPicPr>
              <p:cNvPr id="6" name="图片 5"/>
              <p:cNvPicPr/>
              <p:nvPr>
                <p:custDataLst>
                  <p:tags r:id="rId7"/>
                </p:custDataLst>
              </p:nvPr>
            </p:nvPicPr>
            <p:blipFill>
              <a:blip r:embed="rId11"/>
              <a:stretch>
                <a:fillRect/>
              </a:stretch>
            </p:blipFill>
            <p:spPr>
              <a:xfrm>
                <a:off x="84" y="4268"/>
                <a:ext cx="4297" cy="2523"/>
              </a:xfrm>
              <a:prstGeom prst="rect">
                <a:avLst/>
              </a:prstGeom>
              <a:ln>
                <a:solidFill>
                  <a:schemeClr val="accent3">
                    <a:lumMod val="65000"/>
                  </a:schemeClr>
                </a:solidFill>
              </a:ln>
            </p:spPr>
          </p:pic>
          <p:pic>
            <p:nvPicPr>
              <p:cNvPr id="7" name="图片 6"/>
              <p:cNvPicPr>
                <a:picLocks noChangeAspect="1"/>
              </p:cNvPicPr>
              <p:nvPr>
                <p:custDataLst>
                  <p:tags r:id="rId8"/>
                </p:custDataLst>
              </p:nvPr>
            </p:nvPicPr>
            <p:blipFill>
              <a:blip r:embed="rId12"/>
              <a:stretch>
                <a:fillRect/>
              </a:stretch>
            </p:blipFill>
            <p:spPr>
              <a:xfrm>
                <a:off x="4511" y="4268"/>
                <a:ext cx="4296" cy="2523"/>
              </a:xfrm>
              <a:prstGeom prst="rect">
                <a:avLst/>
              </a:prstGeom>
              <a:ln>
                <a:solidFill>
                  <a:schemeClr val="accent3">
                    <a:lumMod val="65000"/>
                  </a:schemeClr>
                </a:solidFill>
              </a:ln>
            </p:spPr>
          </p:pic>
          <p:pic>
            <p:nvPicPr>
              <p:cNvPr id="102" name="图片 101"/>
              <p:cNvPicPr/>
              <p:nvPr>
                <p:custDataLst>
                  <p:tags r:id="rId9"/>
                </p:custDataLst>
              </p:nvPr>
            </p:nvPicPr>
            <p:blipFill>
              <a:blip r:embed="rId13"/>
              <a:stretch>
                <a:fillRect/>
              </a:stretch>
            </p:blipFill>
            <p:spPr>
              <a:xfrm>
                <a:off x="8970" y="4257"/>
                <a:ext cx="4297" cy="2523"/>
              </a:xfrm>
              <a:prstGeom prst="rect">
                <a:avLst/>
              </a:prstGeom>
              <a:noFill/>
              <a:ln w="9525">
                <a:solidFill>
                  <a:schemeClr val="accent3">
                    <a:lumMod val="65000"/>
                  </a:schemeClr>
                </a:solidFill>
              </a:ln>
            </p:spPr>
          </p:pic>
        </p:grpSp>
        <p:pic>
          <p:nvPicPr>
            <p:cNvPr id="104" name="图片 103"/>
            <p:cNvPicPr/>
            <p:nvPr>
              <p:custDataLst>
                <p:tags r:id="rId6"/>
              </p:custDataLst>
            </p:nvPr>
          </p:nvPicPr>
          <p:blipFill>
            <a:blip r:embed="rId14"/>
            <a:stretch>
              <a:fillRect/>
            </a:stretch>
          </p:blipFill>
          <p:spPr>
            <a:xfrm>
              <a:off x="170" y="1649"/>
              <a:ext cx="3789" cy="2205"/>
            </a:xfrm>
            <a:prstGeom prst="rect">
              <a:avLst/>
            </a:prstGeom>
            <a:noFill/>
            <a:ln w="9525">
              <a:solidFill>
                <a:schemeClr val="accent3">
                  <a:lumMod val="65000"/>
                </a:schemeClr>
              </a:solidFill>
            </a:ln>
          </p:spPr>
        </p:pic>
      </p:grpSp>
      <p:pic>
        <p:nvPicPr>
          <p:cNvPr id="101" name="图片 100"/>
          <p:cNvPicPr/>
          <p:nvPr>
            <p:custDataLst>
              <p:tags r:id="rId1"/>
            </p:custDataLst>
          </p:nvPr>
        </p:nvPicPr>
        <p:blipFill>
          <a:blip r:embed="rId15"/>
          <a:stretch>
            <a:fillRect/>
          </a:stretch>
        </p:blipFill>
        <p:spPr>
          <a:xfrm>
            <a:off x="7893685" y="1960245"/>
            <a:ext cx="1144905" cy="793115"/>
          </a:xfrm>
          <a:prstGeom prst="rect">
            <a:avLst/>
          </a:prstGeom>
          <a:noFill/>
          <a:ln w="9525">
            <a:noFill/>
          </a:ln>
        </p:spPr>
      </p:pic>
      <p:sp>
        <p:nvSpPr>
          <p:cNvPr id="11" name="文本框 10"/>
          <p:cNvSpPr txBox="1"/>
          <p:nvPr/>
        </p:nvSpPr>
        <p:spPr>
          <a:xfrm>
            <a:off x="2493010" y="2853055"/>
            <a:ext cx="2441575" cy="860425"/>
          </a:xfrm>
          <a:prstGeom prst="rect">
            <a:avLst/>
          </a:prstGeom>
          <a:noFill/>
        </p:spPr>
        <p:txBody>
          <a:bodyPr wrap="square" rtlCol="0" anchor="t">
            <a:spAutoFit/>
          </a:bodyPr>
          <a:lstStyle/>
          <a:p>
            <a:r>
              <a:rPr lang="en-US" altLang="zh-CN"/>
              <a:t>       </a:t>
            </a:r>
            <a:r>
              <a:rPr lang="zh-CN" altLang="en-US">
                <a:latin typeface="黑体" panose="02010609060101010101" pitchFamily="2" charset="-122"/>
                <a:ea typeface="黑体" panose="02010609060101010101" pitchFamily="2" charset="-122"/>
              </a:rPr>
              <a:t>卢瑟福</a:t>
            </a:r>
            <a:endParaRPr lang="zh-CN" altLang="en-US"/>
          </a:p>
          <a:p>
            <a:r>
              <a:rPr lang="en-US" altLang="zh-CN" sz="1600"/>
              <a:t>   </a:t>
            </a:r>
            <a:r>
              <a:rPr lang="zh-CN" altLang="en-US" sz="1600"/>
              <a:t>实验物理学家</a:t>
            </a:r>
            <a:endParaRPr lang="en-US" altLang="zh-CN" sz="1600"/>
          </a:p>
          <a:p>
            <a:r>
              <a:rPr lang="en-US" altLang="zh-CN" sz="1600"/>
              <a:t>  </a:t>
            </a:r>
            <a:r>
              <a:rPr lang="zh-CN" altLang="en-US" sz="1600"/>
              <a:t>给出原子核模型</a:t>
            </a:r>
          </a:p>
        </p:txBody>
      </p:sp>
      <p:sp>
        <p:nvSpPr>
          <p:cNvPr id="12" name="文本框 11"/>
          <p:cNvSpPr txBox="1"/>
          <p:nvPr/>
        </p:nvSpPr>
        <p:spPr>
          <a:xfrm>
            <a:off x="4643755" y="2853055"/>
            <a:ext cx="2185035" cy="860425"/>
          </a:xfrm>
          <a:prstGeom prst="rect">
            <a:avLst/>
          </a:prstGeom>
          <a:noFill/>
        </p:spPr>
        <p:txBody>
          <a:bodyPr wrap="square" rtlCol="0" anchor="t">
            <a:spAutoFit/>
          </a:bodyPr>
          <a:lstStyle/>
          <a:p>
            <a:r>
              <a:rPr lang="en-US" altLang="zh-CN"/>
              <a:t>       </a:t>
            </a:r>
            <a:r>
              <a:rPr lang="zh-CN" altLang="en-US">
                <a:latin typeface="黑体" panose="02010609060101010101" pitchFamily="2" charset="-122"/>
                <a:ea typeface="黑体" panose="02010609060101010101" pitchFamily="2" charset="-122"/>
              </a:rPr>
              <a:t>薛定谔</a:t>
            </a:r>
            <a:endParaRPr lang="zh-CN" altLang="en-US"/>
          </a:p>
          <a:p>
            <a:pPr>
              <a:buClrTx/>
              <a:buSzTx/>
            </a:pPr>
            <a:r>
              <a:rPr lang="en-US" altLang="zh-CN" sz="1600">
                <a:cs typeface="+mn-ea"/>
              </a:rPr>
              <a:t>   </a:t>
            </a:r>
            <a:r>
              <a:rPr lang="zh-CN" altLang="en-US" sz="1600">
                <a:cs typeface="+mn-ea"/>
              </a:rPr>
              <a:t>理论物理学家</a:t>
            </a:r>
          </a:p>
          <a:p>
            <a:pPr>
              <a:buClrTx/>
              <a:buSzTx/>
            </a:pPr>
            <a:r>
              <a:rPr lang="zh-CN" altLang="en-US" sz="1600"/>
              <a:t>给出量子力学方程</a:t>
            </a:r>
          </a:p>
        </p:txBody>
      </p:sp>
      <p:sp>
        <p:nvSpPr>
          <p:cNvPr id="15" name="虚尾箭头 14"/>
          <p:cNvSpPr/>
          <p:nvPr/>
        </p:nvSpPr>
        <p:spPr>
          <a:xfrm>
            <a:off x="4211955" y="3068955"/>
            <a:ext cx="647700" cy="287655"/>
          </a:xfrm>
          <a:prstGeom prst="stripedRightArrow">
            <a:avLst/>
          </a:prstGeom>
          <a:solidFill>
            <a:srgbClr val="FFFF00"/>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虚尾箭头 15"/>
          <p:cNvSpPr/>
          <p:nvPr/>
        </p:nvSpPr>
        <p:spPr>
          <a:xfrm>
            <a:off x="2051685" y="3068955"/>
            <a:ext cx="647700" cy="287655"/>
          </a:xfrm>
          <a:prstGeom prst="stripedRightArrow">
            <a:avLst/>
          </a:prstGeom>
          <a:solidFill>
            <a:srgbClr val="FFFF00"/>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6195" y="2853055"/>
            <a:ext cx="2990215" cy="860425"/>
          </a:xfrm>
          <a:prstGeom prst="rect">
            <a:avLst/>
          </a:prstGeom>
          <a:noFill/>
        </p:spPr>
        <p:txBody>
          <a:bodyPr wrap="square" rtlCol="0" anchor="t">
            <a:spAutoFit/>
          </a:bodyPr>
          <a:lstStyle/>
          <a:p>
            <a:r>
              <a:rPr lang="en-US" altLang="zh-CN"/>
              <a:t>       </a:t>
            </a:r>
            <a:r>
              <a:rPr lang="zh-CN" altLang="en-US">
                <a:latin typeface="黑体" panose="02010609060101010101" pitchFamily="2" charset="-122"/>
                <a:ea typeface="黑体" panose="02010609060101010101" pitchFamily="2" charset="-122"/>
              </a:rPr>
              <a:t>玻尔兹曼</a:t>
            </a:r>
            <a:endParaRPr lang="zh-CN" altLang="en-US"/>
          </a:p>
          <a:p>
            <a:r>
              <a:rPr lang="zh-CN" altLang="en-US" sz="1600"/>
              <a:t>热学、统计物理学奠基人</a:t>
            </a:r>
          </a:p>
          <a:p>
            <a:r>
              <a:rPr lang="en-US" altLang="zh-CN" sz="1600"/>
              <a:t>   </a:t>
            </a:r>
            <a:r>
              <a:rPr lang="zh-CN" altLang="en-US" sz="1600"/>
              <a:t>原子论的提倡者之一</a:t>
            </a:r>
          </a:p>
        </p:txBody>
      </p:sp>
      <p:pic>
        <p:nvPicPr>
          <p:cNvPr id="105" name="图片 104"/>
          <p:cNvPicPr>
            <a:picLocks noChangeAspect="1"/>
          </p:cNvPicPr>
          <p:nvPr/>
        </p:nvPicPr>
        <p:blipFill>
          <a:blip r:embed="rId16"/>
          <a:stretch>
            <a:fillRect/>
          </a:stretch>
        </p:blipFill>
        <p:spPr>
          <a:xfrm>
            <a:off x="107315" y="4004945"/>
            <a:ext cx="2242185" cy="1400400"/>
          </a:xfrm>
          <a:prstGeom prst="rect">
            <a:avLst/>
          </a:prstGeom>
          <a:noFill/>
          <a:ln w="9525">
            <a:noFill/>
          </a:ln>
        </p:spPr>
      </p:pic>
      <p:pic>
        <p:nvPicPr>
          <p:cNvPr id="24" name="图片 23"/>
          <p:cNvPicPr>
            <a:picLocks noChangeAspect="1"/>
          </p:cNvPicPr>
          <p:nvPr/>
        </p:nvPicPr>
        <p:blipFill>
          <a:blip r:embed="rId17"/>
          <a:stretch>
            <a:fillRect/>
          </a:stretch>
        </p:blipFill>
        <p:spPr>
          <a:xfrm>
            <a:off x="2411730" y="4005580"/>
            <a:ext cx="1900391" cy="1400400"/>
          </a:xfrm>
          <a:prstGeom prst="rect">
            <a:avLst/>
          </a:prstGeom>
        </p:spPr>
      </p:pic>
      <p:sp>
        <p:nvSpPr>
          <p:cNvPr id="26" name="文本框 25"/>
          <p:cNvSpPr txBox="1"/>
          <p:nvPr>
            <p:custDataLst>
              <p:tags r:id="rId2"/>
            </p:custDataLst>
          </p:nvPr>
        </p:nvSpPr>
        <p:spPr>
          <a:xfrm>
            <a:off x="2771775" y="4417695"/>
            <a:ext cx="2990215" cy="614045"/>
          </a:xfrm>
          <a:prstGeom prst="rect">
            <a:avLst/>
          </a:prstGeom>
          <a:noFill/>
        </p:spPr>
        <p:txBody>
          <a:bodyPr wrap="square" rtlCol="0" anchor="t">
            <a:spAutoFit/>
          </a:bodyPr>
          <a:lstStyle/>
          <a:p>
            <a:r>
              <a:rPr lang="en-US" altLang="zh-CN"/>
              <a:t>    </a:t>
            </a:r>
            <a:r>
              <a:rPr lang="zh-CN" altLang="en-US" sz="1600">
                <a:solidFill>
                  <a:schemeClr val="bg1"/>
                </a:solidFill>
                <a:latin typeface="黑体" panose="02010609060101010101" pitchFamily="2" charset="-122"/>
                <a:ea typeface="黑体" panose="02010609060101010101" pitchFamily="2" charset="-122"/>
              </a:rPr>
              <a:t>日全食</a:t>
            </a:r>
            <a:endParaRPr lang="zh-CN" altLang="en-US" sz="1600">
              <a:solidFill>
                <a:schemeClr val="bg1"/>
              </a:solidFill>
            </a:endParaRPr>
          </a:p>
          <a:p>
            <a:r>
              <a:rPr lang="en-US" altLang="zh-CN" sz="1600">
                <a:solidFill>
                  <a:schemeClr val="bg1"/>
                </a:solidFill>
              </a:rPr>
              <a:t>     1919</a:t>
            </a:r>
            <a:r>
              <a:rPr lang="zh-CN" altLang="en-US" sz="1600">
                <a:solidFill>
                  <a:schemeClr val="bg1"/>
                </a:solidFill>
              </a:rPr>
              <a:t>年</a:t>
            </a:r>
          </a:p>
        </p:txBody>
      </p:sp>
      <p:pic>
        <p:nvPicPr>
          <p:cNvPr id="106" name="图片 105"/>
          <p:cNvPicPr/>
          <p:nvPr/>
        </p:nvPicPr>
        <p:blipFill>
          <a:blip r:embed="rId18"/>
          <a:stretch>
            <a:fillRect/>
          </a:stretch>
        </p:blipFill>
        <p:spPr>
          <a:xfrm>
            <a:off x="2411730" y="5445760"/>
            <a:ext cx="1899920" cy="1372235"/>
          </a:xfrm>
          <a:prstGeom prst="rect">
            <a:avLst/>
          </a:prstGeom>
          <a:noFill/>
          <a:ln w="9525">
            <a:noFill/>
          </a:ln>
        </p:spPr>
      </p:pic>
      <p:sp>
        <p:nvSpPr>
          <p:cNvPr id="28" name="文本框 27"/>
          <p:cNvSpPr txBox="1"/>
          <p:nvPr>
            <p:custDataLst>
              <p:tags r:id="rId3"/>
            </p:custDataLst>
          </p:nvPr>
        </p:nvSpPr>
        <p:spPr>
          <a:xfrm>
            <a:off x="2289175" y="5589270"/>
            <a:ext cx="2990215" cy="368300"/>
          </a:xfrm>
          <a:prstGeom prst="rect">
            <a:avLst/>
          </a:prstGeom>
          <a:noFill/>
        </p:spPr>
        <p:txBody>
          <a:bodyPr wrap="square" rtlCol="0" anchor="t">
            <a:spAutoFit/>
          </a:bodyPr>
          <a:lstStyle/>
          <a:p>
            <a:r>
              <a:rPr lang="en-US" altLang="zh-CN"/>
              <a:t>   </a:t>
            </a:r>
            <a:r>
              <a:rPr lang="en-US" altLang="zh-CN">
                <a:solidFill>
                  <a:schemeClr val="bg1"/>
                </a:solidFill>
              </a:rPr>
              <a:t> </a:t>
            </a:r>
            <a:r>
              <a:rPr lang="zh-CN" altLang="en-US">
                <a:solidFill>
                  <a:schemeClr val="bg1"/>
                </a:solidFill>
                <a:latin typeface="黑体" panose="02010609060101010101" pitchFamily="2" charset="-122"/>
                <a:ea typeface="黑体" panose="02010609060101010101" pitchFamily="2" charset="-122"/>
              </a:rPr>
              <a:t>引力波探测台</a:t>
            </a:r>
            <a:endParaRPr lang="zh-CN" altLang="en-US" sz="1600">
              <a:solidFill>
                <a:schemeClr val="bg1"/>
              </a:solidFill>
              <a:latin typeface="黑体" panose="02010609060101010101" pitchFamily="2" charset="-122"/>
              <a:ea typeface="黑体" panose="02010609060101010101" pitchFamily="2" charset="-122"/>
            </a:endParaRPr>
          </a:p>
        </p:txBody>
      </p:sp>
      <p:pic>
        <p:nvPicPr>
          <p:cNvPr id="107" name="图片 106"/>
          <p:cNvPicPr/>
          <p:nvPr/>
        </p:nvPicPr>
        <p:blipFill>
          <a:blip r:embed="rId19"/>
          <a:stretch>
            <a:fillRect/>
          </a:stretch>
        </p:blipFill>
        <p:spPr>
          <a:xfrm>
            <a:off x="4499610" y="3987800"/>
            <a:ext cx="2765425" cy="1417955"/>
          </a:xfrm>
          <a:prstGeom prst="rect">
            <a:avLst/>
          </a:prstGeom>
          <a:noFill/>
          <a:ln w="9525">
            <a:noFill/>
          </a:ln>
        </p:spPr>
      </p:pic>
      <p:sp>
        <p:nvSpPr>
          <p:cNvPr id="29" name="文本框 28"/>
          <p:cNvSpPr txBox="1"/>
          <p:nvPr/>
        </p:nvSpPr>
        <p:spPr>
          <a:xfrm>
            <a:off x="7308215" y="4076700"/>
            <a:ext cx="3048000" cy="922020"/>
          </a:xfrm>
          <a:prstGeom prst="rect">
            <a:avLst/>
          </a:prstGeom>
          <a:noFill/>
        </p:spPr>
        <p:txBody>
          <a:bodyPr wrap="square" rtlCol="0">
            <a:spAutoFit/>
          </a:bodyPr>
          <a:lstStyle/>
          <a:p>
            <a:r>
              <a:rPr lang="en-US" altLang="zh-CN"/>
              <a:t>    </a:t>
            </a:r>
            <a:r>
              <a:rPr lang="en-US" altLang="zh-CN">
                <a:latin typeface="黑体" panose="02010609060101010101" pitchFamily="2" charset="-122"/>
                <a:ea typeface="黑体" panose="02010609060101010101" pitchFamily="2" charset="-122"/>
                <a:cs typeface="黑体" panose="02010609060101010101" pitchFamily="2" charset="-122"/>
              </a:rPr>
              <a:t> </a:t>
            </a:r>
            <a:r>
              <a:rPr lang="zh-CN" altLang="en-US">
                <a:latin typeface="黑体" panose="02010609060101010101" pitchFamily="2" charset="-122"/>
                <a:ea typeface="黑体" panose="02010609060101010101" pitchFamily="2" charset="-122"/>
                <a:cs typeface="黑体" panose="02010609060101010101" pitchFamily="2" charset="-122"/>
              </a:rPr>
              <a:t>狄拉克</a:t>
            </a:r>
            <a:endParaRPr lang="zh-CN" altLang="en-US"/>
          </a:p>
          <a:p>
            <a:r>
              <a:rPr lang="zh-CN" altLang="en-US"/>
              <a:t>预言正电子存在</a:t>
            </a:r>
          </a:p>
          <a:p>
            <a:endParaRPr lang="en-US" altLang="zh-CN"/>
          </a:p>
        </p:txBody>
      </p:sp>
      <p:pic>
        <p:nvPicPr>
          <p:cNvPr id="31" name="图片 30"/>
          <p:cNvPicPr>
            <a:picLocks noChangeAspect="1"/>
          </p:cNvPicPr>
          <p:nvPr/>
        </p:nvPicPr>
        <p:blipFill>
          <a:blip r:embed="rId20"/>
          <a:stretch>
            <a:fillRect/>
          </a:stretch>
        </p:blipFill>
        <p:spPr>
          <a:xfrm>
            <a:off x="4499610" y="5483225"/>
            <a:ext cx="1373505" cy="1335405"/>
          </a:xfrm>
          <a:prstGeom prst="rect">
            <a:avLst/>
          </a:prstGeom>
          <a:ln>
            <a:solidFill>
              <a:schemeClr val="accent3">
                <a:lumMod val="65000"/>
              </a:schemeClr>
            </a:solidFill>
          </a:ln>
        </p:spPr>
      </p:pic>
      <p:sp>
        <p:nvSpPr>
          <p:cNvPr id="33" name="文本框 32"/>
          <p:cNvSpPr txBox="1"/>
          <p:nvPr/>
        </p:nvSpPr>
        <p:spPr>
          <a:xfrm>
            <a:off x="7597140" y="5862955"/>
            <a:ext cx="4572000" cy="368300"/>
          </a:xfrm>
          <a:prstGeom prst="rect">
            <a:avLst/>
          </a:prstGeom>
          <a:noFill/>
        </p:spPr>
        <p:txBody>
          <a:bodyPr wrap="square" rtlCol="0" anchor="t">
            <a:spAutoFit/>
          </a:bodyPr>
          <a:lstStyle/>
          <a:p>
            <a:r>
              <a:rPr lang="zh-CN" altLang="en-US">
                <a:latin typeface="黑体" panose="02010609060101010101" pitchFamily="2" charset="-122"/>
                <a:ea typeface="黑体" panose="02010609060101010101" pitchFamily="2" charset="-122"/>
                <a:sym typeface="+mn-ea"/>
              </a:rPr>
              <a:t>安德森</a:t>
            </a:r>
          </a:p>
        </p:txBody>
      </p:sp>
      <p:pic>
        <p:nvPicPr>
          <p:cNvPr id="108" name="图片 107"/>
          <p:cNvPicPr/>
          <p:nvPr/>
        </p:nvPicPr>
        <p:blipFill>
          <a:blip r:embed="rId21"/>
          <a:stretch>
            <a:fillRect/>
          </a:stretch>
        </p:blipFill>
        <p:spPr>
          <a:xfrm>
            <a:off x="5941060" y="5445760"/>
            <a:ext cx="1322070" cy="1375410"/>
          </a:xfrm>
          <a:prstGeom prst="rect">
            <a:avLst/>
          </a:prstGeom>
          <a:noFill/>
          <a:ln w="9525">
            <a:solidFill>
              <a:schemeClr val="accent3">
                <a:lumMod val="65000"/>
              </a:schemeClr>
            </a:solidFill>
          </a:ln>
        </p:spPr>
      </p:pic>
      <p:sp>
        <p:nvSpPr>
          <p:cNvPr id="35" name="文本框 34"/>
          <p:cNvSpPr txBox="1"/>
          <p:nvPr/>
        </p:nvSpPr>
        <p:spPr>
          <a:xfrm>
            <a:off x="4475480" y="6427470"/>
            <a:ext cx="4572000" cy="368300"/>
          </a:xfrm>
          <a:prstGeom prst="rect">
            <a:avLst/>
          </a:prstGeom>
          <a:noFill/>
        </p:spPr>
        <p:txBody>
          <a:bodyPr wrap="square" rtlCol="0" anchor="t">
            <a:spAutoFit/>
          </a:bodyPr>
          <a:lstStyle/>
          <a:p>
            <a:r>
              <a:rPr lang="en-US" altLang="zh-CN">
                <a:sym typeface="+mn-ea"/>
              </a:rPr>
              <a:t>1932</a:t>
            </a:r>
            <a:r>
              <a:rPr lang="zh-CN" altLang="en-US">
                <a:sym typeface="+mn-ea"/>
              </a:rPr>
              <a:t>年</a:t>
            </a:r>
          </a:p>
        </p:txBody>
      </p:sp>
      <p:sp>
        <p:nvSpPr>
          <p:cNvPr id="36" name="标题 5121"/>
          <p:cNvSpPr>
            <a:spLocks noGrp="1"/>
          </p:cNvSpPr>
          <p:nvPr>
            <p:ph type="title"/>
            <p:custDataLst>
              <p:tags r:id="rId4"/>
            </p:custDataLst>
          </p:nvPr>
        </p:nvSpPr>
        <p:spPr>
          <a:xfrm>
            <a:off x="41910" y="260350"/>
            <a:ext cx="6433185" cy="682625"/>
          </a:xfrm>
          <a:noFill/>
          <a:ln>
            <a:noFill/>
          </a:ln>
        </p:spPr>
        <p:txBody>
          <a:bodyPr lIns="90170" tIns="46990" rIns="90170" bIns="46990" anchor="t"/>
          <a:lstStyle/>
          <a:p>
            <a:pPr algn="l"/>
            <a:r>
              <a:rPr lang="zh-CN" altLang="en-US" sz="4000" b="1" dirty="0">
                <a:solidFill>
                  <a:srgbClr val="0070C0"/>
                </a:solidFill>
                <a:latin typeface="微软雅黑" panose="020B0503020204020204" charset="-122"/>
                <a:ea typeface="微软雅黑" panose="020B0503020204020204" charset="-122"/>
                <a:sym typeface="+mn-ea"/>
              </a:rPr>
              <a:t>物理学的预言力</a:t>
            </a:r>
          </a:p>
        </p:txBody>
      </p:sp>
      <p:pic>
        <p:nvPicPr>
          <p:cNvPr id="37" name="图片 36"/>
          <p:cNvPicPr/>
          <p:nvPr/>
        </p:nvPicPr>
        <p:blipFill>
          <a:blip r:embed="rId22"/>
          <a:stretch>
            <a:fillRect/>
          </a:stretch>
        </p:blipFill>
        <p:spPr>
          <a:xfrm>
            <a:off x="6847205" y="1355725"/>
            <a:ext cx="2200910" cy="1400175"/>
          </a:xfrm>
          <a:prstGeom prst="rect">
            <a:avLst/>
          </a:prstGeom>
        </p:spPr>
      </p:pic>
      <p:sp>
        <p:nvSpPr>
          <p:cNvPr id="38" name="文本框 37"/>
          <p:cNvSpPr txBox="1"/>
          <p:nvPr/>
        </p:nvSpPr>
        <p:spPr>
          <a:xfrm>
            <a:off x="6878955" y="1355725"/>
            <a:ext cx="3048000" cy="368300"/>
          </a:xfrm>
          <a:prstGeom prst="rect">
            <a:avLst/>
          </a:prstGeom>
          <a:noFill/>
        </p:spPr>
        <p:txBody>
          <a:bodyPr wrap="square" rtlCol="0">
            <a:spAutoFit/>
          </a:bodyPr>
          <a:lstStyle/>
          <a:p>
            <a:r>
              <a:rPr lang="en-US" altLang="zh-CN">
                <a:solidFill>
                  <a:schemeClr val="bg1"/>
                </a:solidFill>
              </a:rPr>
              <a:t>1986</a:t>
            </a:r>
            <a:r>
              <a:rPr lang="zh-CN" altLang="en-US">
                <a:solidFill>
                  <a:schemeClr val="bg1"/>
                </a:solidFill>
              </a:rPr>
              <a:t>年</a:t>
            </a:r>
          </a:p>
        </p:txBody>
      </p:sp>
      <p:grpSp>
        <p:nvGrpSpPr>
          <p:cNvPr id="4" name="组合 3"/>
          <p:cNvGrpSpPr/>
          <p:nvPr/>
        </p:nvGrpSpPr>
        <p:grpSpPr>
          <a:xfrm>
            <a:off x="6588125" y="2781300"/>
            <a:ext cx="2877820" cy="935990"/>
            <a:chOff x="14740" y="4379"/>
            <a:chExt cx="4532" cy="1474"/>
          </a:xfrm>
        </p:grpSpPr>
        <p:sp>
          <p:nvSpPr>
            <p:cNvPr id="3" name="矩形 2"/>
            <p:cNvSpPr/>
            <p:nvPr/>
          </p:nvSpPr>
          <p:spPr>
            <a:xfrm>
              <a:off x="15251" y="4379"/>
              <a:ext cx="2608" cy="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缺角矩形 1"/>
            <p:cNvSpPr/>
            <p:nvPr/>
          </p:nvSpPr>
          <p:spPr>
            <a:xfrm>
              <a:off x="14740" y="4947"/>
              <a:ext cx="4025" cy="906"/>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4740" y="4498"/>
              <a:ext cx="4532" cy="1355"/>
            </a:xfrm>
            <a:prstGeom prst="rect">
              <a:avLst/>
            </a:prstGeom>
            <a:noFill/>
          </p:spPr>
          <p:txBody>
            <a:bodyPr wrap="square" rtlCol="0" anchor="t">
              <a:spAutoFit/>
            </a:bodyPr>
            <a:lstStyle/>
            <a:p>
              <a:r>
                <a:rPr lang="en-US" altLang="zh-CN"/>
                <a:t>       </a:t>
              </a:r>
              <a:r>
                <a:rPr lang="zh-CN" altLang="en-US">
                  <a:latin typeface="黑体" panose="02010609060101010101" pitchFamily="2" charset="-122"/>
                  <a:ea typeface="黑体" panose="02010609060101010101" pitchFamily="2" charset="-122"/>
                  <a:sym typeface="+mn-ea"/>
                </a:rPr>
                <a:t>宾尼格和罗勒</a:t>
              </a:r>
              <a:endParaRPr lang="zh-CN" altLang="en-US">
                <a:latin typeface="黑体" panose="02010609060101010101" pitchFamily="2" charset="-122"/>
                <a:ea typeface="黑体" panose="02010609060101010101" pitchFamily="2" charset="-122"/>
              </a:endParaRPr>
            </a:p>
            <a:p>
              <a:r>
                <a:rPr lang="en-US" altLang="zh-CN" sz="1600"/>
                <a:t>    </a:t>
              </a:r>
              <a:r>
                <a:rPr lang="zh-CN" altLang="en-US" sz="1600"/>
                <a:t>发明扫描隧道显微镜</a:t>
              </a:r>
            </a:p>
            <a:p>
              <a:pPr>
                <a:buClrTx/>
                <a:buSzTx/>
              </a:pPr>
              <a:r>
                <a:rPr lang="en-US" altLang="zh-CN" sz="1600"/>
                <a:t>             “</a:t>
              </a:r>
              <a:r>
                <a:rPr lang="zh-CN" altLang="en-US" sz="1600"/>
                <a:t>看到</a:t>
              </a:r>
              <a:r>
                <a:rPr lang="en-US" altLang="zh-CN" sz="1600"/>
                <a:t>”</a:t>
              </a:r>
              <a:r>
                <a:rPr lang="zh-CN" altLang="en-US" sz="1600"/>
                <a:t>原子</a:t>
              </a:r>
            </a:p>
          </p:txBody>
        </p:sp>
      </p:grpSp>
      <p:sp>
        <p:nvSpPr>
          <p:cNvPr id="17" name="虚尾箭头 16"/>
          <p:cNvSpPr/>
          <p:nvPr/>
        </p:nvSpPr>
        <p:spPr>
          <a:xfrm>
            <a:off x="6299835" y="3068955"/>
            <a:ext cx="647700" cy="287655"/>
          </a:xfrm>
          <a:prstGeom prst="stripedRightArrow">
            <a:avLst/>
          </a:prstGeom>
          <a:solidFill>
            <a:srgbClr val="FFFF00"/>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9" name="图片 108"/>
          <p:cNvPicPr/>
          <p:nvPr>
            <p:custDataLst>
              <p:tags r:id="rId5"/>
            </p:custDataLst>
          </p:nvPr>
        </p:nvPicPr>
        <p:blipFill>
          <a:blip r:embed="rId23"/>
          <a:stretch>
            <a:fillRect/>
          </a:stretch>
        </p:blipFill>
        <p:spPr>
          <a:xfrm>
            <a:off x="2411730" y="1374775"/>
            <a:ext cx="1115060" cy="1339215"/>
          </a:xfrm>
          <a:prstGeom prst="rect">
            <a:avLst/>
          </a:prstGeom>
          <a:noFill/>
          <a:ln w="9525">
            <a:noFill/>
          </a:ln>
        </p:spPr>
      </p:pic>
      <p:sp>
        <p:nvSpPr>
          <p:cNvPr id="44" name="虚尾箭头 43"/>
          <p:cNvSpPr/>
          <p:nvPr/>
        </p:nvSpPr>
        <p:spPr>
          <a:xfrm rot="5400000">
            <a:off x="7790609" y="5246171"/>
            <a:ext cx="647700" cy="287655"/>
          </a:xfrm>
          <a:prstGeom prst="stripedRightArrow">
            <a:avLst/>
          </a:prstGeom>
          <a:solidFill>
            <a:srgbClr val="FFFF00"/>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par>
                                <p:cTn id="28" presetID="5" presetClass="entr" presetSubtype="1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checkerboard(across)">
                                      <p:cBhvr>
                                        <p:cTn id="30" dur="500"/>
                                        <p:tgtEl>
                                          <p:spTgt spid="4"/>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checkerboard(across)">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linds(horizontal)">
                                      <p:cBhvr>
                                        <p:cTn id="38" dur="500"/>
                                        <p:tgtEl>
                                          <p:spTgt spid="25"/>
                                        </p:tgtEl>
                                      </p:cBhvr>
                                    </p:animEffect>
                                  </p:childTnLst>
                                </p:cTn>
                              </p:par>
                            </p:childTnLst>
                          </p:cTn>
                        </p:par>
                        <p:par>
                          <p:cTn id="39" fill="hold">
                            <p:stCondLst>
                              <p:cond delay="500"/>
                            </p:stCondLst>
                            <p:childTnLst>
                              <p:par>
                                <p:cTn id="40" presetID="3" presetClass="entr" presetSubtype="1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par>
                                <p:cTn id="43" presetID="3" presetClass="entr" presetSubtype="10"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blinds(horizontal)">
                                      <p:cBhvr>
                                        <p:cTn id="45" dur="500"/>
                                        <p:tgtEl>
                                          <p:spTgt spid="105"/>
                                        </p:tgtEl>
                                      </p:cBhvr>
                                    </p:animEffect>
                                  </p:childTnLst>
                                </p:cTn>
                              </p:par>
                              <p:par>
                                <p:cTn id="46" presetID="3" presetClass="entr" presetSubtype="1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linds(horizontal)">
                                      <p:cBhvr>
                                        <p:cTn id="48" dur="500"/>
                                        <p:tgtEl>
                                          <p:spTgt spid="24"/>
                                        </p:tgtEl>
                                      </p:cBhvr>
                                    </p:animEffect>
                                  </p:childTnLst>
                                </p:cTn>
                              </p:par>
                              <p:par>
                                <p:cTn id="49" presetID="3" presetClass="entr" presetSubtype="10" fill="hold" nodeType="with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blinds(horizontal)">
                                      <p:cBhvr>
                                        <p:cTn id="51" dur="500"/>
                                        <p:tgtEl>
                                          <p:spTgt spid="10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07"/>
                                        </p:tgtEl>
                                        <p:attrNameLst>
                                          <p:attrName>style.visibility</p:attrName>
                                        </p:attrNameLst>
                                      </p:cBhvr>
                                      <p:to>
                                        <p:strVal val="visible"/>
                                      </p:to>
                                    </p:set>
                                    <p:animEffect transition="in" filter="blinds(horizontal)">
                                      <p:cBhvr>
                                        <p:cTn id="56" dur="500"/>
                                        <p:tgtEl>
                                          <p:spTgt spid="107"/>
                                        </p:tgtEl>
                                      </p:cBhvr>
                                    </p:animEffect>
                                  </p:childTnLst>
                                </p:cTn>
                              </p:par>
                              <p:par>
                                <p:cTn id="57" presetID="3" presetClass="entr" presetSubtype="1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blinds(horizontal)">
                                      <p:cBhvr>
                                        <p:cTn id="59" dur="500"/>
                                        <p:tgtEl>
                                          <p:spTgt spid="31"/>
                                        </p:tgtEl>
                                      </p:cBhvr>
                                    </p:animEffect>
                                  </p:childTnLst>
                                </p:cTn>
                              </p:par>
                              <p:par>
                                <p:cTn id="60" presetID="3" presetClass="entr" presetSubtype="10" fill="hold" nodeType="with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blinds(horizontal)">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blinds(horizontal)">
                                      <p:cBhvr>
                                        <p:cTn id="67" dur="500"/>
                                        <p:tgtEl>
                                          <p:spTgt spid="29"/>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blinds(horizontal)">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randombar(horizontal)">
                                      <p:cBhvr>
                                        <p:cTn id="75" dur="500"/>
                                        <p:tgtEl>
                                          <p:spTgt spid="44"/>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blinds(horizontal)">
                                      <p:cBhvr>
                                        <p:cTn id="78" dur="500"/>
                                        <p:tgtEl>
                                          <p:spTgt spid="33"/>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blinds(horizontal)">
                                      <p:cBhvr>
                                        <p:cTn id="81" dur="500"/>
                                        <p:tgtEl>
                                          <p:spTgt spid="32"/>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blinds(horizontal)">
                                      <p:cBhvr>
                                        <p:cTn id="84" dur="500"/>
                                        <p:tgtEl>
                                          <p:spTgt spid="34"/>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blinds(horizontal)">
                                      <p:cBhvr>
                                        <p:cTn id="8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7" grpId="0" bldLvl="0" animBg="1"/>
      <p:bldP spid="27" grpId="1" animBg="1"/>
      <p:bldP spid="25" grpId="0"/>
      <p:bldP spid="25" grpId="1"/>
      <p:bldP spid="34" grpId="0" bldLvl="0" animBg="1"/>
      <p:bldP spid="34" grpId="1" animBg="1"/>
      <p:bldP spid="32" grpId="0"/>
      <p:bldP spid="32" grpId="1"/>
      <p:bldP spid="30" grpId="0" bldLvl="0" animBg="1"/>
      <p:bldP spid="30" grpId="1" animBg="1"/>
      <p:bldP spid="11" grpId="0"/>
      <p:bldP spid="11" grpId="1"/>
      <p:bldP spid="12" grpId="0"/>
      <p:bldP spid="12" grpId="1"/>
      <p:bldP spid="10" grpId="0"/>
      <p:bldP spid="10" grpId="1"/>
      <p:bldP spid="29" grpId="0"/>
      <p:bldP spid="29" grpId="1"/>
      <p:bldP spid="33" grpId="0"/>
      <p:bldP spid="33" grpId="1"/>
      <p:bldP spid="35" grpId="0"/>
      <p:bldP spid="35" grpId="1"/>
      <p:bldP spid="38" grpId="0"/>
      <p:bldP spid="38" grpId="1"/>
      <p:bldP spid="4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3"/>
          <p:cNvSpPr/>
          <p:nvPr/>
        </p:nvSpPr>
        <p:spPr>
          <a:xfrm>
            <a:off x="915988" y="4861560"/>
            <a:ext cx="152400" cy="904875"/>
          </a:xfrm>
          <a:prstGeom prst="leftBrace">
            <a:avLst>
              <a:gd name="adj1" fmla="val 49451"/>
              <a:gd name="adj2" fmla="val 50000"/>
            </a:avLst>
          </a:prstGeom>
          <a:noFill/>
          <a:ln w="9525" cap="flat" cmpd="sng">
            <a:solidFill>
              <a:schemeClr val="tx1"/>
            </a:solidFill>
            <a:prstDash val="solid"/>
            <a:headEnd type="none" w="med" len="med"/>
            <a:tailEnd type="none" w="med" len="med"/>
          </a:ln>
        </p:spPr>
        <p:txBody>
          <a:bodyPr wrap="none" anchor="ctr"/>
          <a:lstStyle/>
          <a:p>
            <a:endParaRPr lang="zh-CN" altLang="zh-CN" dirty="0">
              <a:latin typeface="Arial" panose="020B0604020202020204" pitchFamily="34" charset="0"/>
            </a:endParaRPr>
          </a:p>
        </p:txBody>
      </p:sp>
      <p:sp>
        <p:nvSpPr>
          <p:cNvPr id="32772" name="Text Box 4"/>
          <p:cNvSpPr txBox="1">
            <a:spLocks noChangeArrowheads="1"/>
          </p:cNvSpPr>
          <p:nvPr/>
        </p:nvSpPr>
        <p:spPr bwMode="auto">
          <a:xfrm>
            <a:off x="1104900" y="4721860"/>
            <a:ext cx="5627688" cy="460375"/>
          </a:xfrm>
          <a:prstGeom prst="rect">
            <a:avLst/>
          </a:prstGeom>
          <a:noFill/>
          <a:ln w="9525">
            <a:noFill/>
            <a:miter lim="800000"/>
          </a:ln>
          <a:effectLst/>
        </p:spPr>
        <p:txBody>
          <a:bodyPr>
            <a:spAutoFit/>
          </a:bodyPr>
          <a:lstStyle/>
          <a:p>
            <a:pPr marR="0" defTabSz="914400" eaLnBrk="0" hangingPunct="0">
              <a:buClrTx/>
              <a:buSzTx/>
              <a:buFontTx/>
              <a:defRPr/>
            </a:pPr>
            <a:r>
              <a:rPr kumimoji="0" lang="zh-CN" altLang="en-US" sz="2400" b="1" kern="1200" cap="none" spc="0" normalizeH="0" baseline="0" noProof="0">
                <a:solidFill>
                  <a:schemeClr val="tx1"/>
                </a:solidFill>
                <a:effectLst/>
                <a:latin typeface="楷体_GB2312" panose="02010609030101010101" charset="-122"/>
                <a:ea typeface="楷体_GB2312" panose="02010609030101010101" charset="-122"/>
                <a:cs typeface="+mn-cs"/>
              </a:rPr>
              <a:t>可用概率统计法计算的</a:t>
            </a:r>
            <a:r>
              <a:rPr kumimoji="0" lang="en-US" sz="2400" b="1" kern="1200" cap="none" spc="0" normalizeH="0" baseline="0" noProof="0">
                <a:solidFill>
                  <a:srgbClr val="FF00FF"/>
                </a:solidFill>
                <a:latin typeface="Arial" panose="020B0604020202020204" pitchFamily="34" charset="0"/>
                <a:ea typeface="微软雅黑" panose="020B0503020204020204" charset="-122"/>
                <a:cs typeface="+mn-cs"/>
              </a:rPr>
              <a:t>A</a:t>
            </a:r>
            <a:r>
              <a:rPr kumimoji="0" lang="zh-CN" altLang="en-US" sz="2400" b="1" kern="1200" cap="none" spc="0" normalizeH="0" baseline="0" noProof="0">
                <a:solidFill>
                  <a:srgbClr val="FF00FF"/>
                </a:solidFill>
                <a:latin typeface="Arial" panose="020B0604020202020204" pitchFamily="34" charset="0"/>
                <a:ea typeface="微软雅黑" panose="020B0503020204020204" charset="-122"/>
                <a:cs typeface="+mn-cs"/>
              </a:rPr>
              <a:t>类评定</a:t>
            </a:r>
          </a:p>
        </p:txBody>
      </p:sp>
      <p:sp>
        <p:nvSpPr>
          <p:cNvPr id="32773" name="Text Box 5"/>
          <p:cNvSpPr txBox="1">
            <a:spLocks noChangeArrowheads="1"/>
          </p:cNvSpPr>
          <p:nvPr/>
        </p:nvSpPr>
        <p:spPr bwMode="auto">
          <a:xfrm>
            <a:off x="1104900" y="5499735"/>
            <a:ext cx="6199188" cy="460375"/>
          </a:xfrm>
          <a:prstGeom prst="rect">
            <a:avLst/>
          </a:prstGeom>
          <a:noFill/>
          <a:ln w="9525">
            <a:noFill/>
            <a:miter lim="800000"/>
          </a:ln>
          <a:effectLst/>
        </p:spPr>
        <p:txBody>
          <a:bodyPr>
            <a:spAutoFit/>
          </a:bodyPr>
          <a:lstStyle/>
          <a:p>
            <a:pPr marR="0" defTabSz="914400" eaLnBrk="0" hangingPunct="0">
              <a:buClrTx/>
              <a:buSzTx/>
              <a:buFontTx/>
              <a:defRPr/>
            </a:pPr>
            <a:r>
              <a:rPr kumimoji="0" lang="zh-CN" altLang="en-US" sz="2400" b="1" kern="1200" cap="none" spc="0" normalizeH="0" baseline="0" noProof="0">
                <a:solidFill>
                  <a:schemeClr val="tx1"/>
                </a:solidFill>
                <a:effectLst/>
                <a:latin typeface="楷体_GB2312" panose="02010609030101010101" charset="-122"/>
                <a:ea typeface="楷体_GB2312" panose="02010609030101010101" charset="-122"/>
                <a:cs typeface="+mn-cs"/>
              </a:rPr>
              <a:t>用其它非统计方法估算的</a:t>
            </a:r>
            <a:r>
              <a:rPr kumimoji="0" lang="en-US" sz="2400" b="1" kern="1200" cap="none" spc="0" normalizeH="0" baseline="0" noProof="0">
                <a:solidFill>
                  <a:srgbClr val="FF00FF"/>
                </a:solidFill>
                <a:latin typeface="Arial" panose="020B0604020202020204" pitchFamily="34" charset="0"/>
                <a:ea typeface="微软雅黑" panose="020B0503020204020204" charset="-122"/>
                <a:cs typeface="+mn-cs"/>
              </a:rPr>
              <a:t>B</a:t>
            </a:r>
            <a:r>
              <a:rPr kumimoji="0" lang="zh-CN" altLang="en-US" sz="2400" b="1" kern="1200" cap="none" spc="0" normalizeH="0" baseline="0" noProof="0">
                <a:solidFill>
                  <a:srgbClr val="FF00FF"/>
                </a:solidFill>
                <a:latin typeface="Arial" panose="020B0604020202020204" pitchFamily="34" charset="0"/>
                <a:ea typeface="微软雅黑" panose="020B0503020204020204" charset="-122"/>
                <a:cs typeface="+mn-cs"/>
              </a:rPr>
              <a:t>类评定</a:t>
            </a:r>
          </a:p>
        </p:txBody>
      </p:sp>
      <p:sp>
        <p:nvSpPr>
          <p:cNvPr id="8201" name="Text Box 8"/>
          <p:cNvSpPr txBox="1"/>
          <p:nvPr/>
        </p:nvSpPr>
        <p:spPr>
          <a:xfrm>
            <a:off x="1103313" y="2436495"/>
            <a:ext cx="2325370" cy="460375"/>
          </a:xfrm>
          <a:prstGeom prst="rect">
            <a:avLst/>
          </a:prstGeom>
          <a:noFill/>
          <a:ln w="9525">
            <a:noFill/>
          </a:ln>
        </p:spPr>
        <p:txBody>
          <a:bodyPr wrap="none">
            <a:spAutoFit/>
          </a:bodyPr>
          <a:lstStyle/>
          <a:p>
            <a:pPr eaLnBrk="0" hangingPunct="0"/>
            <a:r>
              <a:rPr lang="zh-CN" altLang="en-US" sz="2400" b="1" dirty="0">
                <a:solidFill>
                  <a:schemeClr val="tx1"/>
                </a:solidFill>
                <a:latin typeface="楷体_GB2312" panose="02010609030101010101" charset="-122"/>
                <a:ea typeface="楷体_GB2312" panose="02010609030101010101" charset="-122"/>
              </a:rPr>
              <a:t>表示真值在量值</a:t>
            </a:r>
          </a:p>
        </p:txBody>
      </p:sp>
      <p:sp>
        <p:nvSpPr>
          <p:cNvPr id="8202" name="Text Box 10"/>
          <p:cNvSpPr txBox="1"/>
          <p:nvPr/>
        </p:nvSpPr>
        <p:spPr>
          <a:xfrm>
            <a:off x="5353050" y="2423795"/>
            <a:ext cx="3243580" cy="460375"/>
          </a:xfrm>
          <a:prstGeom prst="rect">
            <a:avLst/>
          </a:prstGeom>
          <a:noFill/>
          <a:ln w="9525">
            <a:noFill/>
          </a:ln>
        </p:spPr>
        <p:txBody>
          <a:bodyPr wrap="none">
            <a:spAutoFit/>
          </a:bodyPr>
          <a:lstStyle/>
          <a:p>
            <a:pPr eaLnBrk="0" hangingPunct="0"/>
            <a:r>
              <a:rPr lang="zh-CN" altLang="en-US" sz="2400" b="1" dirty="0">
                <a:solidFill>
                  <a:schemeClr val="tx1"/>
                </a:solidFill>
                <a:latin typeface="楷体_GB2312" panose="02010609030101010101" charset="-122"/>
                <a:ea typeface="楷体_GB2312" panose="02010609030101010101" charset="-122"/>
              </a:rPr>
              <a:t>之中。显然，量值范围</a:t>
            </a:r>
          </a:p>
        </p:txBody>
      </p:sp>
      <p:sp>
        <p:nvSpPr>
          <p:cNvPr id="8203" name="Rectangle 11"/>
          <p:cNvSpPr/>
          <p:nvPr/>
        </p:nvSpPr>
        <p:spPr>
          <a:xfrm>
            <a:off x="1112078" y="2911917"/>
            <a:ext cx="8050530" cy="977265"/>
          </a:xfrm>
          <a:prstGeom prst="rect">
            <a:avLst/>
          </a:prstGeom>
          <a:noFill/>
          <a:ln w="9525">
            <a:noFill/>
          </a:ln>
        </p:spPr>
        <p:txBody>
          <a:bodyPr wrap="square">
            <a:spAutoFit/>
          </a:bodyPr>
          <a:lstStyle/>
          <a:p>
            <a:pPr eaLnBrk="0" hangingPunct="0">
              <a:lnSpc>
                <a:spcPct val="120000"/>
              </a:lnSpc>
            </a:pPr>
            <a:r>
              <a:rPr lang="zh-CN" altLang="en-US" sz="2400" b="1" dirty="0">
                <a:solidFill>
                  <a:schemeClr val="tx1"/>
                </a:solidFill>
                <a:latin typeface="楷体_GB2312" panose="02010609030101010101" charset="-122"/>
                <a:ea typeface="楷体_GB2312" panose="02010609030101010101" charset="-122"/>
              </a:rPr>
              <a:t>越窄，则测量不确定度越小，用测量值表示真值的可靠</a:t>
            </a:r>
          </a:p>
          <a:p>
            <a:pPr eaLnBrk="0" hangingPunct="0">
              <a:lnSpc>
                <a:spcPct val="120000"/>
              </a:lnSpc>
            </a:pPr>
            <a:r>
              <a:rPr lang="zh-CN" altLang="en-US" sz="2400" b="1" dirty="0">
                <a:solidFill>
                  <a:schemeClr val="tx1"/>
                </a:solidFill>
                <a:latin typeface="楷体_GB2312" panose="02010609030101010101" charset="-122"/>
                <a:ea typeface="楷体_GB2312" panose="02010609030101010101" charset="-122"/>
              </a:rPr>
              <a:t>性就越高。</a:t>
            </a:r>
          </a:p>
        </p:txBody>
      </p:sp>
      <p:graphicFrame>
        <p:nvGraphicFramePr>
          <p:cNvPr id="78856" name="对象 3">
            <a:hlinkClick r:id="" action="ppaction://ole?verb=0"/>
          </p:cNvPr>
          <p:cNvGraphicFramePr>
            <a:graphicFrameLocks noChangeAspect="1"/>
          </p:cNvGraphicFramePr>
          <p:nvPr/>
        </p:nvGraphicFramePr>
        <p:xfrm>
          <a:off x="4622800" y="1847850"/>
          <a:ext cx="2008188" cy="503238"/>
        </p:xfrm>
        <a:graphic>
          <a:graphicData uri="http://schemas.openxmlformats.org/presentationml/2006/ole">
            <mc:AlternateContent xmlns:mc="http://schemas.openxmlformats.org/markup-compatibility/2006">
              <mc:Choice xmlns:v="urn:schemas-microsoft-com:vml" Requires="v">
                <p:oleObj spid="_x0000_s119587" name="公式" r:id="rId3" imgW="19507200" imgH="4876800" progId="Equation.3">
                  <p:embed/>
                </p:oleObj>
              </mc:Choice>
              <mc:Fallback>
                <p:oleObj name="公式" r:id="rId3" imgW="19507200" imgH="4876800" progId="Equation.3">
                  <p:embed/>
                  <p:pic>
                    <p:nvPicPr>
                      <p:cNvPr id="0" name="图片 3133"/>
                      <p:cNvPicPr/>
                      <p:nvPr/>
                    </p:nvPicPr>
                    <p:blipFill>
                      <a:blip r:embed="rId4"/>
                      <a:stretch>
                        <a:fillRect/>
                      </a:stretch>
                    </p:blipFill>
                    <p:spPr>
                      <a:xfrm>
                        <a:off x="4622800" y="1847850"/>
                        <a:ext cx="2008188" cy="503238"/>
                      </a:xfrm>
                      <a:prstGeom prst="rect">
                        <a:avLst/>
                      </a:prstGeom>
                      <a:noFill/>
                      <a:ln w="38100">
                        <a:noFill/>
                        <a:miter/>
                      </a:ln>
                    </p:spPr>
                  </p:pic>
                </p:oleObj>
              </mc:Fallback>
            </mc:AlternateContent>
          </a:graphicData>
        </a:graphic>
      </p:graphicFrame>
      <p:sp>
        <p:nvSpPr>
          <p:cNvPr id="78857" name="Text Box 9"/>
          <p:cNvSpPr txBox="1"/>
          <p:nvPr/>
        </p:nvSpPr>
        <p:spPr>
          <a:xfrm>
            <a:off x="3131840" y="1839913"/>
            <a:ext cx="2673350" cy="519112"/>
          </a:xfrm>
          <a:prstGeom prst="rect">
            <a:avLst/>
          </a:prstGeom>
          <a:noFill/>
          <a:ln w="9525">
            <a:noFill/>
          </a:ln>
        </p:spPr>
        <p:txBody>
          <a:bodyPr anchor="t"/>
          <a:lstStyle/>
          <a:p>
            <a:pPr eaLnBrk="0" hangingPunct="0"/>
            <a:r>
              <a:rPr lang="zh-CN" altLang="zh-CN" sz="2800" b="1" dirty="0">
                <a:latin typeface="楷体_GB2312" panose="02010609030101010101" charset="-122"/>
                <a:ea typeface="楷体_GB2312" panose="02010609030101010101" charset="-122"/>
                <a:sym typeface="Arial" panose="020B0604020202020204" pitchFamily="34" charset="0"/>
              </a:rPr>
              <a:t>测量结果</a:t>
            </a:r>
          </a:p>
        </p:txBody>
      </p:sp>
      <p:graphicFrame>
        <p:nvGraphicFramePr>
          <p:cNvPr id="78855" name="对象 1">
            <a:hlinkClick r:id="" action="ppaction://ole?verb=0"/>
          </p:cNvPr>
          <p:cNvGraphicFramePr>
            <a:graphicFrameLocks noChangeAspect="1"/>
          </p:cNvGraphicFramePr>
          <p:nvPr/>
        </p:nvGraphicFramePr>
        <p:xfrm>
          <a:off x="3339834" y="2493484"/>
          <a:ext cx="2052830" cy="406463"/>
        </p:xfrm>
        <a:graphic>
          <a:graphicData uri="http://schemas.openxmlformats.org/presentationml/2006/ole">
            <mc:AlternateContent xmlns:mc="http://schemas.openxmlformats.org/markup-compatibility/2006">
              <mc:Choice xmlns:v="urn:schemas-microsoft-com:vml" Requires="v">
                <p:oleObj spid="_x0000_s119588" name="公式" r:id="rId5" imgW="24688800" imgH="4876800" progId="Equation.3">
                  <p:embed/>
                </p:oleObj>
              </mc:Choice>
              <mc:Fallback>
                <p:oleObj name="公式" r:id="rId5" imgW="24688800" imgH="4876800" progId="Equation.3">
                  <p:embed/>
                  <p:pic>
                    <p:nvPicPr>
                      <p:cNvPr id="0" name="图片 3132"/>
                      <p:cNvPicPr/>
                      <p:nvPr/>
                    </p:nvPicPr>
                    <p:blipFill>
                      <a:blip r:embed="rId6"/>
                      <a:stretch>
                        <a:fillRect/>
                      </a:stretch>
                    </p:blipFill>
                    <p:spPr>
                      <a:xfrm>
                        <a:off x="3339834" y="2493484"/>
                        <a:ext cx="2052830" cy="406463"/>
                      </a:xfrm>
                      <a:prstGeom prst="rect">
                        <a:avLst/>
                      </a:prstGeom>
                      <a:noFill/>
                      <a:ln w="38100">
                        <a:noFill/>
                        <a:miter/>
                      </a:ln>
                    </p:spPr>
                  </p:pic>
                </p:oleObj>
              </mc:Fallback>
            </mc:AlternateContent>
          </a:graphicData>
        </a:graphic>
      </p:graphicFrame>
      <p:sp>
        <p:nvSpPr>
          <p:cNvPr id="32774" name="Text Box 6"/>
          <p:cNvSpPr txBox="1"/>
          <p:nvPr/>
        </p:nvSpPr>
        <p:spPr>
          <a:xfrm>
            <a:off x="396240" y="6234748"/>
            <a:ext cx="8137525" cy="521970"/>
          </a:xfrm>
          <a:prstGeom prst="rect">
            <a:avLst/>
          </a:prstGeom>
          <a:noFill/>
          <a:ln w="9525">
            <a:noFill/>
          </a:ln>
        </p:spPr>
        <p:txBody>
          <a:bodyPr>
            <a:spAutoFit/>
          </a:bodyPr>
          <a:lstStyle/>
          <a:p>
            <a:pPr eaLnBrk="0" hangingPunct="0"/>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3、物理意义：</a:t>
            </a:r>
            <a:r>
              <a:rPr lang="zh-CN" altLang="en-US" sz="2600" b="1" dirty="0">
                <a:solidFill>
                  <a:srgbClr val="FF00FF"/>
                </a:solidFill>
                <a:latin typeface="Arial" panose="020B0604020202020204" pitchFamily="34" charset="0"/>
                <a:sym typeface="Arial" panose="020B0604020202020204" pitchFamily="34" charset="0"/>
              </a:rPr>
              <a:t>更科学地表示了测量结果的可靠性</a:t>
            </a: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7181" name="Text Box 13"/>
          <p:cNvSpPr txBox="1"/>
          <p:nvPr/>
        </p:nvSpPr>
        <p:spPr>
          <a:xfrm>
            <a:off x="252730" y="1168400"/>
            <a:ext cx="5899150" cy="583565"/>
          </a:xfrm>
          <a:prstGeom prst="rect">
            <a:avLst/>
          </a:prstGeom>
          <a:noFill/>
          <a:ln w="9525">
            <a:noFill/>
          </a:ln>
        </p:spPr>
        <p:txBody>
          <a:bodyPr wrap="none">
            <a:spAutoFit/>
          </a:bodyPr>
          <a:lstStyle/>
          <a:p>
            <a:r>
              <a:rPr lang="zh-CN" altLang="en-US" sz="3200" b="1" dirty="0">
                <a:solidFill>
                  <a:srgbClr val="00B0F0"/>
                </a:solidFill>
                <a:latin typeface="黑体" panose="02010609060101010101" pitchFamily="2" charset="-122"/>
                <a:ea typeface="黑体" panose="02010609060101010101" pitchFamily="2" charset="-122"/>
                <a:sym typeface="Arial" panose="020B0604020202020204" pitchFamily="34" charset="0"/>
              </a:rPr>
              <a:t>一、不确定度的定义与物理意义</a:t>
            </a:r>
          </a:p>
        </p:txBody>
      </p:sp>
      <p:sp>
        <p:nvSpPr>
          <p:cNvPr id="7173" name="Text Box 3"/>
          <p:cNvSpPr txBox="1"/>
          <p:nvPr/>
        </p:nvSpPr>
        <p:spPr>
          <a:xfrm>
            <a:off x="396240" y="3973513"/>
            <a:ext cx="2197100" cy="521970"/>
          </a:xfrm>
          <a:prstGeom prst="rect">
            <a:avLst/>
          </a:prstGeom>
          <a:noFill/>
          <a:ln w="9525">
            <a:noFill/>
          </a:ln>
        </p:spPr>
        <p:txBody>
          <a:bodyPr>
            <a:spAutoFit/>
          </a:bodyPr>
          <a:lstStyle/>
          <a:p>
            <a:pPr eaLnBrk="0" hangingPunct="0"/>
            <a:r>
              <a:rPr lang="en-US" altLang="zh-CN"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2</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、分类：</a:t>
            </a:r>
          </a:p>
        </p:txBody>
      </p:sp>
      <p:sp>
        <p:nvSpPr>
          <p:cNvPr id="2" name="矩形 1"/>
          <p:cNvSpPr/>
          <p:nvPr/>
        </p:nvSpPr>
        <p:spPr>
          <a:xfrm>
            <a:off x="3131840" y="1839913"/>
            <a:ext cx="3656012" cy="519112"/>
          </a:xfrm>
          <a:prstGeom prst="rect">
            <a:avLst/>
          </a:prstGeom>
          <a:noFill/>
          <a:ln>
            <a:solidFill>
              <a:srgbClr val="F47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795645" y="4768215"/>
            <a:ext cx="3171190" cy="368300"/>
          </a:xfrm>
          <a:prstGeom prst="rect">
            <a:avLst/>
          </a:prstGeom>
          <a:noFill/>
        </p:spPr>
        <p:txBody>
          <a:bodyPr wrap="none" rtlCol="0" anchor="t">
            <a:spAutoFit/>
          </a:bodyPr>
          <a:lstStyle/>
          <a:p>
            <a:pPr lvl="0">
              <a:lnSpc>
                <a:spcPct val="100000"/>
              </a:lnSpc>
              <a:spcBef>
                <a:spcPct val="0"/>
              </a:spcBef>
              <a:spcAft>
                <a:spcPct val="35000"/>
              </a:spcAft>
            </a:pPr>
            <a:r>
              <a:rPr lang="zh-CN" altLang="en-US" b="1" dirty="0">
                <a:solidFill>
                  <a:srgbClr val="3241FE"/>
                </a:solidFill>
                <a:latin typeface="+mn-lt"/>
                <a:ea typeface="+mn-ea"/>
                <a:cs typeface="+mn-ea"/>
                <a:sym typeface="+mn-lt"/>
              </a:rPr>
              <a:t>用统计学的实验标准误差表示</a:t>
            </a:r>
          </a:p>
        </p:txBody>
      </p:sp>
      <p:sp>
        <p:nvSpPr>
          <p:cNvPr id="4" name="文本框 3"/>
          <p:cNvSpPr txBox="1"/>
          <p:nvPr/>
        </p:nvSpPr>
        <p:spPr>
          <a:xfrm>
            <a:off x="5795645" y="5499735"/>
            <a:ext cx="3171190" cy="744855"/>
          </a:xfrm>
          <a:prstGeom prst="rect">
            <a:avLst/>
          </a:prstGeom>
          <a:noFill/>
        </p:spPr>
        <p:txBody>
          <a:bodyPr wrap="none" rtlCol="0" anchor="t">
            <a:spAutoFit/>
          </a:bodyPr>
          <a:lstStyle/>
          <a:p>
            <a:pPr lvl="0">
              <a:lnSpc>
                <a:spcPct val="100000"/>
              </a:lnSpc>
              <a:spcBef>
                <a:spcPct val="0"/>
              </a:spcBef>
              <a:spcAft>
                <a:spcPct val="35000"/>
              </a:spcAft>
            </a:pPr>
            <a:r>
              <a:rPr lang="zh-CN" altLang="en-US" b="1" dirty="0">
                <a:solidFill>
                  <a:srgbClr val="3241FE"/>
                </a:solidFill>
                <a:latin typeface="+mn-lt"/>
                <a:ea typeface="+mn-ea"/>
                <a:cs typeface="+mn-ea"/>
                <a:sym typeface="+mn-lt"/>
              </a:rPr>
              <a:t>以先验信息为基础，估计概率</a:t>
            </a:r>
          </a:p>
          <a:p>
            <a:pPr lvl="0">
              <a:lnSpc>
                <a:spcPct val="100000"/>
              </a:lnSpc>
              <a:spcBef>
                <a:spcPct val="0"/>
              </a:spcBef>
              <a:spcAft>
                <a:spcPct val="35000"/>
              </a:spcAft>
            </a:pPr>
            <a:r>
              <a:rPr lang="zh-CN" altLang="en-US" b="1" dirty="0">
                <a:solidFill>
                  <a:srgbClr val="3241FE"/>
                </a:solidFill>
                <a:latin typeface="+mn-lt"/>
                <a:ea typeface="+mn-ea"/>
                <a:cs typeface="+mn-ea"/>
                <a:sym typeface="+mn-lt"/>
              </a:rPr>
              <a:t>分布或假设服从某种分布</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dissolve">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2772"/>
                                        </p:tgtEl>
                                        <p:attrNameLst>
                                          <p:attrName>style.visibility</p:attrName>
                                        </p:attrNameLst>
                                      </p:cBhvr>
                                      <p:to>
                                        <p:strVal val="visible"/>
                                      </p:to>
                                    </p:set>
                                    <p:anim calcmode="lin" valueType="num">
                                      <p:cBhvr additive="base">
                                        <p:cTn id="12" dur="500" fill="hold"/>
                                        <p:tgtEl>
                                          <p:spTgt spid="32772"/>
                                        </p:tgtEl>
                                        <p:attrNameLst>
                                          <p:attrName>ppt_x</p:attrName>
                                        </p:attrNameLst>
                                      </p:cBhvr>
                                      <p:tavLst>
                                        <p:tav tm="0">
                                          <p:val>
                                            <p:strVal val="1+#ppt_w/2"/>
                                          </p:val>
                                        </p:tav>
                                        <p:tav tm="100000">
                                          <p:val>
                                            <p:strVal val="#ppt_x"/>
                                          </p:val>
                                        </p:tav>
                                      </p:tavLst>
                                    </p:anim>
                                    <p:anim calcmode="lin" valueType="num">
                                      <p:cBhvr additive="base">
                                        <p:cTn id="13" dur="500" fill="hold"/>
                                        <p:tgtEl>
                                          <p:spTgt spid="3277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2773"/>
                                        </p:tgtEl>
                                        <p:attrNameLst>
                                          <p:attrName>style.visibility</p:attrName>
                                        </p:attrNameLst>
                                      </p:cBhvr>
                                      <p:to>
                                        <p:strVal val="visible"/>
                                      </p:to>
                                    </p:set>
                                    <p:anim calcmode="lin" valueType="num">
                                      <p:cBhvr additive="base">
                                        <p:cTn id="18" dur="500" fill="hold"/>
                                        <p:tgtEl>
                                          <p:spTgt spid="32773"/>
                                        </p:tgtEl>
                                        <p:attrNameLst>
                                          <p:attrName>ppt_x</p:attrName>
                                        </p:attrNameLst>
                                      </p:cBhvr>
                                      <p:tavLst>
                                        <p:tav tm="0">
                                          <p:val>
                                            <p:strVal val="1+#ppt_w/2"/>
                                          </p:val>
                                        </p:tav>
                                        <p:tav tm="100000">
                                          <p:val>
                                            <p:strVal val="#ppt_x"/>
                                          </p:val>
                                        </p:tav>
                                      </p:tavLst>
                                    </p:anim>
                                    <p:anim calcmode="lin" valueType="num">
                                      <p:cBhvr additive="base">
                                        <p:cTn id="19" dur="500" fill="hold"/>
                                        <p:tgtEl>
                                          <p:spTgt spid="3277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2774"/>
                                        </p:tgtEl>
                                        <p:attrNameLst>
                                          <p:attrName>style.visibility</p:attrName>
                                        </p:attrNameLst>
                                      </p:cBhvr>
                                      <p:to>
                                        <p:strVal val="visible"/>
                                      </p:to>
                                    </p:set>
                                    <p:anim calcmode="lin" valueType="num">
                                      <p:cBhvr additive="base">
                                        <p:cTn id="24" dur="500" fill="hold"/>
                                        <p:tgtEl>
                                          <p:spTgt spid="32774"/>
                                        </p:tgtEl>
                                        <p:attrNameLst>
                                          <p:attrName>ppt_x</p:attrName>
                                        </p:attrNameLst>
                                      </p:cBhvr>
                                      <p:tavLst>
                                        <p:tav tm="0">
                                          <p:val>
                                            <p:strVal val="#ppt_x"/>
                                          </p:val>
                                        </p:tav>
                                        <p:tav tm="100000">
                                          <p:val>
                                            <p:strVal val="#ppt_x"/>
                                          </p:val>
                                        </p:tav>
                                      </p:tavLst>
                                    </p:anim>
                                    <p:anim calcmode="lin" valueType="num">
                                      <p:cBhvr additive="base">
                                        <p:cTn id="25" dur="500" fill="hold"/>
                                        <p:tgtEl>
                                          <p:spTgt spid="327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ldLvl="0" animBg="1"/>
      <p:bldP spid="32772" grpId="0" bldLvl="0" animBg="1"/>
      <p:bldP spid="32773" grpId="0" bldLvl="0" animBg="1"/>
      <p:bldP spid="3277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ChangeAspect="1"/>
          </p:cNvGraphicFramePr>
          <p:nvPr/>
        </p:nvGraphicFramePr>
        <p:xfrm>
          <a:off x="2810510" y="2657475"/>
          <a:ext cx="3363595" cy="1283970"/>
        </p:xfrm>
        <a:graphic>
          <a:graphicData uri="http://schemas.openxmlformats.org/presentationml/2006/ole">
            <mc:AlternateContent xmlns:mc="http://schemas.openxmlformats.org/markup-compatibility/2006">
              <mc:Choice xmlns:v="urn:schemas-microsoft-com:vml" Requires="v">
                <p:oleObj spid="_x0000_s153257" name="Equation" r:id="rId3" imgW="1866900" imgH="711200" progId="Equation.DSMT4">
                  <p:embed/>
                </p:oleObj>
              </mc:Choice>
              <mc:Fallback>
                <p:oleObj name="Equation" r:id="rId3" imgW="1866900" imgH="711200" progId="Equation.DSMT4">
                  <p:embed/>
                  <p:pic>
                    <p:nvPicPr>
                      <p:cNvPr id="0" name="图片 3091"/>
                      <p:cNvPicPr/>
                      <p:nvPr/>
                    </p:nvPicPr>
                    <p:blipFill>
                      <a:blip r:embed="rId4"/>
                      <a:stretch>
                        <a:fillRect/>
                      </a:stretch>
                    </p:blipFill>
                    <p:spPr>
                      <a:xfrm>
                        <a:off x="2810510" y="2657475"/>
                        <a:ext cx="3363595" cy="1283970"/>
                      </a:xfrm>
                      <a:prstGeom prst="rect">
                        <a:avLst/>
                      </a:prstGeom>
                      <a:noFill/>
                      <a:ln w="38100">
                        <a:noFill/>
                        <a:miter/>
                      </a:ln>
                    </p:spPr>
                  </p:pic>
                </p:oleObj>
              </mc:Fallback>
            </mc:AlternateContent>
          </a:graphicData>
        </a:graphic>
      </p:graphicFrame>
      <p:graphicFrame>
        <p:nvGraphicFramePr>
          <p:cNvPr id="33795" name="Object 3"/>
          <p:cNvGraphicFramePr>
            <a:graphicFrameLocks noChangeAspect="1"/>
          </p:cNvGraphicFramePr>
          <p:nvPr/>
        </p:nvGraphicFramePr>
        <p:xfrm>
          <a:off x="4883966" y="4996149"/>
          <a:ext cx="4177035" cy="1829828"/>
        </p:xfrm>
        <a:graphic>
          <a:graphicData uri="http://schemas.openxmlformats.org/presentationml/2006/ole">
            <mc:AlternateContent xmlns:mc="http://schemas.openxmlformats.org/markup-compatibility/2006">
              <mc:Choice xmlns:v="urn:schemas-microsoft-com:vml" Requires="v">
                <p:oleObj spid="_x0000_s153258" r:id="rId5" imgW="1563370" imgH="686435" progId="Equation.3">
                  <p:embed/>
                </p:oleObj>
              </mc:Choice>
              <mc:Fallback>
                <p:oleObj r:id="rId5" imgW="1563370" imgH="686435" progId="Equation.3">
                  <p:embed/>
                  <p:pic>
                    <p:nvPicPr>
                      <p:cNvPr id="0" name="图片 3118"/>
                      <p:cNvPicPr/>
                      <p:nvPr/>
                    </p:nvPicPr>
                    <p:blipFill>
                      <a:blip r:embed="rId6"/>
                      <a:stretch>
                        <a:fillRect/>
                      </a:stretch>
                    </p:blipFill>
                    <p:spPr>
                      <a:xfrm>
                        <a:off x="4883966" y="4996149"/>
                        <a:ext cx="4177035" cy="1829828"/>
                      </a:xfrm>
                      <a:prstGeom prst="rect">
                        <a:avLst/>
                      </a:prstGeom>
                      <a:noFill/>
                      <a:ln w="38100">
                        <a:noFill/>
                        <a:miter/>
                      </a:ln>
                    </p:spPr>
                  </p:pic>
                </p:oleObj>
              </mc:Fallback>
            </mc:AlternateContent>
          </a:graphicData>
        </a:graphic>
      </p:graphicFrame>
      <p:sp>
        <p:nvSpPr>
          <p:cNvPr id="33796" name="Text Box 4"/>
          <p:cNvSpPr txBox="1"/>
          <p:nvPr/>
        </p:nvSpPr>
        <p:spPr>
          <a:xfrm>
            <a:off x="377007" y="4941168"/>
            <a:ext cx="5976937" cy="829945"/>
          </a:xfrm>
          <a:prstGeom prst="rect">
            <a:avLst/>
          </a:prstGeom>
          <a:noFill/>
          <a:ln w="9525">
            <a:noFill/>
          </a:ln>
        </p:spPr>
        <p:txBody>
          <a:bodyPr>
            <a:spAutoFit/>
          </a:bodyPr>
          <a:lstStyle/>
          <a:p>
            <a:pPr eaLnBrk="0" hangingPunct="0"/>
            <a:r>
              <a:rPr lang="en-US" altLang="zh-CN"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4</a:t>
            </a:r>
            <a:r>
              <a:rPr lang="zh-CN" altLang="en-US"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、求剔除坏点后剩余数据点的测量</a:t>
            </a:r>
          </a:p>
          <a:p>
            <a:pPr eaLnBrk="0" hangingPunct="0"/>
            <a:r>
              <a:rPr lang="zh-CN" altLang="en-US"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列算术平均值的标准误差：</a:t>
            </a:r>
          </a:p>
        </p:txBody>
      </p:sp>
      <p:sp>
        <p:nvSpPr>
          <p:cNvPr id="33797" name="Text Box 5"/>
          <p:cNvSpPr txBox="1"/>
          <p:nvPr/>
        </p:nvSpPr>
        <p:spPr>
          <a:xfrm>
            <a:off x="324168" y="1778000"/>
            <a:ext cx="5256212" cy="491490"/>
          </a:xfrm>
          <a:prstGeom prst="rect">
            <a:avLst/>
          </a:prstGeom>
          <a:noFill/>
          <a:ln w="9525">
            <a:noFill/>
          </a:ln>
        </p:spPr>
        <p:txBody>
          <a:bodyPr>
            <a:spAutoFit/>
          </a:bodyPr>
          <a:lstStyle/>
          <a:p>
            <a:pPr eaLnBrk="0" hangingPunct="0"/>
            <a:r>
              <a:rPr lang="en-US" altLang="zh-CN" sz="26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1</a:t>
            </a:r>
            <a:r>
              <a:rPr lang="zh-CN" altLang="en-US" sz="26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、求残差</a:t>
            </a:r>
            <a:r>
              <a:rPr lang="en-US" altLang="zh-CN" sz="2600" b="1" i="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v</a:t>
            </a:r>
            <a:r>
              <a:rPr lang="en-US" altLang="zh-CN" sz="2600" b="1" baseline="-25000" dirty="0">
                <a:solidFill>
                  <a:srgbClr val="FF00FF"/>
                </a:solidFill>
                <a:latin typeface="Times New Roman" panose="02020603050405020304" pitchFamily="18" charset="0"/>
                <a:ea typeface="楷体_GB2312" panose="02010609030101010101" charset="-122"/>
                <a:cs typeface="Times New Roman" panose="02020603050405020304" pitchFamily="18" charset="0"/>
              </a:rPr>
              <a:t>i</a:t>
            </a:r>
            <a:r>
              <a:rPr lang="zh-CN" altLang="en-US" sz="26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a:t>
            </a:r>
          </a:p>
        </p:txBody>
      </p:sp>
      <p:sp>
        <p:nvSpPr>
          <p:cNvPr id="9222" name="Text Box 6"/>
          <p:cNvSpPr txBox="1"/>
          <p:nvPr/>
        </p:nvSpPr>
        <p:spPr>
          <a:xfrm>
            <a:off x="144780" y="1039495"/>
            <a:ext cx="7777163" cy="521970"/>
          </a:xfrm>
          <a:prstGeom prst="rect">
            <a:avLst/>
          </a:prstGeom>
          <a:noFill/>
          <a:ln w="9525">
            <a:noFill/>
          </a:ln>
        </p:spPr>
        <p:txBody>
          <a:bodyPr>
            <a:spAutoFit/>
          </a:bodyPr>
          <a:lstStyle/>
          <a:p>
            <a:pPr eaLnBrk="0" hangingPunct="0"/>
            <a:r>
              <a:rPr lang="zh-CN" altLang="en-US" sz="2800" b="1" dirty="0">
                <a:solidFill>
                  <a:srgbClr val="00B0F0"/>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二、直接测量标准不确定度的</a:t>
            </a:r>
            <a:r>
              <a:rPr lang="en-US" altLang="zh-CN" sz="2800" b="1" dirty="0">
                <a:solidFill>
                  <a:srgbClr val="00B0F0"/>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A</a:t>
            </a:r>
            <a:r>
              <a:rPr lang="zh-CN" altLang="en-US" sz="2800" b="1" dirty="0">
                <a:solidFill>
                  <a:srgbClr val="00B0F0"/>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类评定</a:t>
            </a: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graphicFrame>
        <p:nvGraphicFramePr>
          <p:cNvPr id="2" name="对象 1">
            <a:hlinkClick r:id="" action="ppaction://ole?verb=0"/>
          </p:cNvPr>
          <p:cNvGraphicFramePr>
            <a:graphicFrameLocks noChangeAspect="1"/>
          </p:cNvGraphicFramePr>
          <p:nvPr/>
        </p:nvGraphicFramePr>
        <p:xfrm>
          <a:off x="2411730" y="1629410"/>
          <a:ext cx="1594485" cy="698500"/>
        </p:xfrm>
        <a:graphic>
          <a:graphicData uri="http://schemas.openxmlformats.org/presentationml/2006/ole">
            <mc:AlternateContent xmlns:mc="http://schemas.openxmlformats.org/markup-compatibility/2006">
              <mc:Choice xmlns:v="urn:schemas-microsoft-com:vml" Requires="v">
                <p:oleObj spid="_x0000_s153259" name="Equation" r:id="rId7" imgW="571500" imgH="254000" progId="Equation.DSMT4">
                  <p:embed/>
                </p:oleObj>
              </mc:Choice>
              <mc:Fallback>
                <p:oleObj name="Equation" r:id="rId7" imgW="571500" imgH="254000" progId="Equation.DSMT4">
                  <p:embed/>
                  <p:pic>
                    <p:nvPicPr>
                      <p:cNvPr id="0" name="图片 1024"/>
                      <p:cNvPicPr/>
                      <p:nvPr/>
                    </p:nvPicPr>
                    <p:blipFill>
                      <a:blip r:embed="rId8"/>
                      <a:stretch>
                        <a:fillRect/>
                      </a:stretch>
                    </p:blipFill>
                    <p:spPr>
                      <a:xfrm>
                        <a:off x="2411730" y="1629410"/>
                        <a:ext cx="1594485" cy="698500"/>
                      </a:xfrm>
                      <a:prstGeom prst="rect">
                        <a:avLst/>
                      </a:prstGeom>
                    </p:spPr>
                  </p:pic>
                </p:oleObj>
              </mc:Fallback>
            </mc:AlternateContent>
          </a:graphicData>
        </a:graphic>
      </p:graphicFrame>
      <p:sp>
        <p:nvSpPr>
          <p:cNvPr id="3" name="Text Box 4"/>
          <p:cNvSpPr txBox="1"/>
          <p:nvPr/>
        </p:nvSpPr>
        <p:spPr>
          <a:xfrm>
            <a:off x="324168" y="2657475"/>
            <a:ext cx="5976937" cy="460375"/>
          </a:xfrm>
          <a:prstGeom prst="rect">
            <a:avLst/>
          </a:prstGeom>
          <a:noFill/>
          <a:ln w="9525">
            <a:noFill/>
          </a:ln>
        </p:spPr>
        <p:txBody>
          <a:bodyPr>
            <a:spAutoFit/>
          </a:bodyPr>
          <a:lstStyle/>
          <a:p>
            <a:pPr eaLnBrk="0" hangingPunct="0"/>
            <a:r>
              <a:rPr lang="en-US" altLang="zh-CN"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2</a:t>
            </a:r>
            <a:r>
              <a:rPr lang="zh-CN" altLang="en-US"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a:t>
            </a:r>
            <a:r>
              <a:rPr lang="en-US" altLang="zh-CN"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 </a:t>
            </a:r>
            <a:r>
              <a:rPr lang="zh-CN" altLang="en-US"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求实验标准误差：</a:t>
            </a:r>
          </a:p>
        </p:txBody>
      </p:sp>
      <p:grpSp>
        <p:nvGrpSpPr>
          <p:cNvPr id="6" name="组合 5"/>
          <p:cNvGrpSpPr/>
          <p:nvPr/>
        </p:nvGrpSpPr>
        <p:grpSpPr>
          <a:xfrm>
            <a:off x="6972484" y="1957016"/>
            <a:ext cx="2136020" cy="2410163"/>
            <a:chOff x="6972484" y="1957016"/>
            <a:chExt cx="2136020" cy="2410163"/>
          </a:xfrm>
        </p:grpSpPr>
        <p:pic>
          <p:nvPicPr>
            <p:cNvPr id="4" name="图片 3"/>
            <p:cNvPicPr>
              <a:picLocks noChangeAspect="1"/>
            </p:cNvPicPr>
            <p:nvPr/>
          </p:nvPicPr>
          <p:blipFill rotWithShape="1">
            <a:blip r:embed="rId9">
              <a:extLst>
                <a:ext uri="{28A0092B-C50C-407E-A947-70E740481C1C}">
                  <a14:useLocalDpi xmlns:a14="http://schemas.microsoft.com/office/drawing/2010/main" val="0"/>
                </a:ext>
              </a:extLst>
            </a:blip>
            <a:srcRect b="17240"/>
            <a:stretch>
              <a:fillRect/>
            </a:stretch>
          </p:blipFill>
          <p:spPr>
            <a:xfrm>
              <a:off x="6972484" y="1957016"/>
              <a:ext cx="2136020" cy="2410163"/>
            </a:xfrm>
            <a:prstGeom prst="rect">
              <a:avLst/>
            </a:prstGeom>
          </p:spPr>
        </p:pic>
        <p:sp>
          <p:nvSpPr>
            <p:cNvPr id="5" name="椭圆 4"/>
            <p:cNvSpPr/>
            <p:nvPr/>
          </p:nvSpPr>
          <p:spPr>
            <a:xfrm>
              <a:off x="8388424" y="3645024"/>
              <a:ext cx="72008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 Box 4"/>
          <p:cNvSpPr txBox="1"/>
          <p:nvPr/>
        </p:nvSpPr>
        <p:spPr>
          <a:xfrm>
            <a:off x="323215" y="4034155"/>
            <a:ext cx="7042785" cy="829945"/>
          </a:xfrm>
          <a:prstGeom prst="rect">
            <a:avLst/>
          </a:prstGeom>
          <a:noFill/>
          <a:ln w="9525">
            <a:noFill/>
          </a:ln>
        </p:spPr>
        <p:txBody>
          <a:bodyPr wrap="square">
            <a:spAutoFit/>
          </a:bodyPr>
          <a:lstStyle/>
          <a:p>
            <a:pPr eaLnBrk="0" hangingPunct="0"/>
            <a:r>
              <a:rPr lang="en-US" altLang="zh-CN"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3</a:t>
            </a:r>
            <a:r>
              <a:rPr lang="zh-CN" altLang="en-US"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a:t>
            </a:r>
            <a:r>
              <a:rPr lang="en-US" altLang="zh-CN"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 </a:t>
            </a:r>
            <a:r>
              <a:rPr lang="zh-CN" altLang="en-US"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剔除坏点：</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剔除不符合统计规律（</a:t>
            </a:r>
            <a:r>
              <a:rPr lang="en-US" altLang="zh-CN" sz="2400" b="1" dirty="0">
                <a:latin typeface="Times New Roman" panose="02020603050405020304" pitchFamily="18" charset="0"/>
                <a:ea typeface="楷体_GB2312" panose="02010609030101010101" charset="-122"/>
                <a:cs typeface="Times New Roman" panose="02020603050405020304" pitchFamily="18" charset="0"/>
              </a:rPr>
              <a:t>3-4</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个标准误差以外的数据点）的坏点</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dissolve">
                                      <p:cBhvr>
                                        <p:cTn id="7" dur="5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3794"/>
                                        </p:tgtEl>
                                        <p:attrNameLst>
                                          <p:attrName>style.visibility</p:attrName>
                                        </p:attrNameLst>
                                      </p:cBhvr>
                                      <p:to>
                                        <p:strVal val="visible"/>
                                      </p:to>
                                    </p:set>
                                    <p:anim calcmode="lin" valueType="num">
                                      <p:cBhvr additive="base">
                                        <p:cTn id="23" dur="500" fill="hold"/>
                                        <p:tgtEl>
                                          <p:spTgt spid="33794"/>
                                        </p:tgtEl>
                                        <p:attrNameLst>
                                          <p:attrName>ppt_x</p:attrName>
                                        </p:attrNameLst>
                                      </p:cBhvr>
                                      <p:tavLst>
                                        <p:tav tm="0">
                                          <p:val>
                                            <p:strVal val="#ppt_x"/>
                                          </p:val>
                                        </p:tav>
                                        <p:tav tm="100000">
                                          <p:val>
                                            <p:strVal val="#ppt_x"/>
                                          </p:val>
                                        </p:tav>
                                      </p:tavLst>
                                    </p:anim>
                                    <p:anim calcmode="lin" valueType="num">
                                      <p:cBhvr additive="base">
                                        <p:cTn id="24" dur="500" fill="hold"/>
                                        <p:tgtEl>
                                          <p:spTgt spid="3379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3796"/>
                                        </p:tgtEl>
                                        <p:attrNameLst>
                                          <p:attrName>style.visibility</p:attrName>
                                        </p:attrNameLst>
                                      </p:cBhvr>
                                      <p:to>
                                        <p:strVal val="visible"/>
                                      </p:to>
                                    </p:set>
                                    <p:animEffect transition="in" filter="dissolve">
                                      <p:cBhvr>
                                        <p:cTn id="34" dur="500"/>
                                        <p:tgtEl>
                                          <p:spTgt spid="3379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3795"/>
                                        </p:tgtEl>
                                        <p:attrNameLst>
                                          <p:attrName>style.visibility</p:attrName>
                                        </p:attrNameLst>
                                      </p:cBhvr>
                                      <p:to>
                                        <p:strVal val="visible"/>
                                      </p:to>
                                    </p:set>
                                    <p:animEffect transition="in" filter="dissolve">
                                      <p:cBhvr>
                                        <p:cTn id="39" dur="500"/>
                                        <p:tgtEl>
                                          <p:spTgt spid="33795"/>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randombar(horizontal)">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33797" grpId="0"/>
      <p:bldP spid="3"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Screenshot_20210926_145827_cn.xuexi.android"/>
          <p:cNvPicPr>
            <a:picLocks noChangeAspect="1"/>
          </p:cNvPicPr>
          <p:nvPr/>
        </p:nvPicPr>
        <p:blipFill>
          <a:blip r:embed="rId2"/>
          <a:srcRect l="22160" t="24217" r="19276" b="12532"/>
          <a:stretch>
            <a:fillRect/>
          </a:stretch>
        </p:blipFill>
        <p:spPr>
          <a:xfrm>
            <a:off x="466725" y="1745615"/>
            <a:ext cx="8673465" cy="5055235"/>
          </a:xfrm>
          <a:prstGeom prst="rect">
            <a:avLst/>
          </a:prstGeom>
        </p:spPr>
      </p:pic>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9222" name="Text Box 6"/>
          <p:cNvSpPr txBox="1"/>
          <p:nvPr/>
        </p:nvSpPr>
        <p:spPr>
          <a:xfrm>
            <a:off x="144780" y="1254760"/>
            <a:ext cx="7777163" cy="521970"/>
          </a:xfrm>
          <a:prstGeom prst="rect">
            <a:avLst/>
          </a:prstGeom>
          <a:noFill/>
          <a:ln w="9525">
            <a:noFill/>
          </a:ln>
        </p:spPr>
        <p:txBody>
          <a:bodyPr>
            <a:spAutoFit/>
          </a:bodyPr>
          <a:lstStyle/>
          <a:p>
            <a:pPr eaLnBrk="0" hangingPunct="0"/>
            <a:r>
              <a:rPr lang="zh-CN" altLang="en-US" sz="2800" b="1" dirty="0">
                <a:solidFill>
                  <a:srgbClr val="00B0F0"/>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二、直接测量标准不确定度的</a:t>
            </a:r>
            <a:r>
              <a:rPr lang="en-US" altLang="zh-CN" sz="2800" b="1" dirty="0">
                <a:solidFill>
                  <a:srgbClr val="00B0F0"/>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A</a:t>
            </a:r>
            <a:r>
              <a:rPr lang="zh-CN" altLang="en-US" sz="2800" b="1" dirty="0">
                <a:solidFill>
                  <a:srgbClr val="00B0F0"/>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类评定</a:t>
            </a:r>
          </a:p>
        </p:txBody>
      </p:sp>
      <p:sp>
        <p:nvSpPr>
          <p:cNvPr id="2" name="文本框 1"/>
          <p:cNvSpPr txBox="1"/>
          <p:nvPr/>
        </p:nvSpPr>
        <p:spPr>
          <a:xfrm>
            <a:off x="-25400" y="1846580"/>
            <a:ext cx="897890" cy="521970"/>
          </a:xfrm>
          <a:prstGeom prst="rect">
            <a:avLst/>
          </a:prstGeom>
          <a:noFill/>
        </p:spPr>
        <p:txBody>
          <a:bodyPr wrap="none" rtlCol="0">
            <a:spAutoFit/>
          </a:bodyPr>
          <a:lstStyle/>
          <a:p>
            <a:r>
              <a:rPr lang="zh-CN" altLang="en-US" sz="2800" b="1">
                <a:solidFill>
                  <a:srgbClr val="FF33CC"/>
                </a:solidFill>
              </a:rPr>
              <a:t>例：</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07505" y="5588000"/>
            <a:ext cx="9036496" cy="1198880"/>
          </a:xfrm>
          <a:prstGeom prst="rect">
            <a:avLst/>
          </a:prstGeom>
          <a:noFill/>
          <a:ln w="9525">
            <a:noFill/>
            <a:miter lim="800000"/>
          </a:ln>
          <a:effectLst/>
        </p:spPr>
        <p:txBody>
          <a:bodyPr wrap="square">
            <a:spAutoFit/>
          </a:bodyPr>
          <a:lstStyle/>
          <a:p>
            <a:pPr marR="0" defTabSz="914400" eaLnBrk="0" hangingPunct="0">
              <a:lnSpc>
                <a:spcPct val="150000"/>
              </a:lnSpc>
              <a:buClrTx/>
              <a:buSzTx/>
              <a:buFontTx/>
              <a:defRPr/>
            </a:pPr>
            <a:r>
              <a:rPr kumimoji="0" lang="zh-CN" altLang="en-US" sz="2400" b="1" kern="1200" cap="none" spc="0" normalizeH="0" baseline="0" noProof="0" dirty="0">
                <a:solidFill>
                  <a:schemeClr val="tx1"/>
                </a:solidFill>
                <a:latin typeface="楷体_GB2312" panose="02010609030101010101" charset="-122"/>
                <a:ea typeface="楷体_GB2312" panose="02010609030101010101" charset="-122"/>
                <a:cs typeface="楷体_GB2312" panose="02010609030101010101" charset="-122"/>
              </a:rPr>
              <a:t>标准误差对于某一置信概率，误差的估计相应偏小，为达到同样的置信概率，应把测量误差范围扩大，乘上一个</a:t>
            </a:r>
            <a:r>
              <a:rPr kumimoji="0" lang="en-US" sz="2400" b="1" i="1" kern="1200" cap="none" spc="0" normalizeH="0" baseline="0" noProof="0" dirty="0">
                <a:solidFill>
                  <a:srgbClr val="FF3300"/>
                </a:solidFill>
                <a:effectLst>
                  <a:outerShdw blurRad="38100" dist="38100" dir="2700000" algn="tl">
                    <a:srgbClr val="C0C0C0"/>
                  </a:outerShdw>
                </a:effectLst>
                <a:latin typeface="Times New Roman" panose="02020603050405020304" pitchFamily="18" charset="0"/>
                <a:ea typeface="楷体_GB2312" panose="02010609030101010101" charset="-122"/>
                <a:cs typeface="Times New Roman" panose="02020603050405020304" pitchFamily="18" charset="0"/>
              </a:rPr>
              <a:t>t </a:t>
            </a:r>
            <a:r>
              <a:rPr kumimoji="0" lang="zh-CN" altLang="en-US" sz="2400" b="1" kern="1200" cap="none" spc="0" normalizeH="0" baseline="0" noProof="0" dirty="0">
                <a:solidFill>
                  <a:schemeClr val="tx1"/>
                </a:solidFill>
                <a:latin typeface="楷体_GB2312" panose="02010609030101010101" charset="-122"/>
                <a:ea typeface="楷体_GB2312" panose="02010609030101010101" charset="-122"/>
                <a:cs typeface="楷体_GB2312" panose="02010609030101010101" charset="-122"/>
              </a:rPr>
              <a:t>因子，即：</a:t>
            </a:r>
          </a:p>
        </p:txBody>
      </p:sp>
      <p:grpSp>
        <p:nvGrpSpPr>
          <p:cNvPr id="11272" name="Group 3"/>
          <p:cNvGrpSpPr/>
          <p:nvPr/>
        </p:nvGrpSpPr>
        <p:grpSpPr>
          <a:xfrm>
            <a:off x="1835150" y="2591435"/>
            <a:ext cx="5473700" cy="3028315"/>
            <a:chOff x="0" y="0"/>
            <a:chExt cx="3447" cy="2244"/>
          </a:xfrm>
        </p:grpSpPr>
        <p:grpSp>
          <p:nvGrpSpPr>
            <p:cNvPr id="11274" name="Group 4"/>
            <p:cNvGrpSpPr/>
            <p:nvPr/>
          </p:nvGrpSpPr>
          <p:grpSpPr>
            <a:xfrm>
              <a:off x="0" y="0"/>
              <a:ext cx="3447" cy="1905"/>
              <a:chOff x="0" y="0"/>
              <a:chExt cx="3447" cy="1905"/>
            </a:xfrm>
          </p:grpSpPr>
          <p:sp>
            <p:nvSpPr>
              <p:cNvPr id="11285" name="Line 5"/>
              <p:cNvSpPr/>
              <p:nvPr/>
            </p:nvSpPr>
            <p:spPr>
              <a:xfrm>
                <a:off x="0" y="1905"/>
                <a:ext cx="3447" cy="0"/>
              </a:xfrm>
              <a:prstGeom prst="line">
                <a:avLst/>
              </a:prstGeom>
              <a:ln w="28575" cap="flat" cmpd="sng">
                <a:solidFill>
                  <a:schemeClr val="tx1"/>
                </a:solidFill>
                <a:prstDash val="solid"/>
                <a:headEnd type="none" w="med" len="med"/>
                <a:tailEnd type="triangle" w="med" len="med"/>
              </a:ln>
            </p:spPr>
          </p:sp>
          <p:sp>
            <p:nvSpPr>
              <p:cNvPr id="11286" name="Line 6"/>
              <p:cNvSpPr/>
              <p:nvPr/>
            </p:nvSpPr>
            <p:spPr>
              <a:xfrm flipV="1">
                <a:off x="1633" y="0"/>
                <a:ext cx="0" cy="1905"/>
              </a:xfrm>
              <a:prstGeom prst="line">
                <a:avLst/>
              </a:prstGeom>
              <a:ln w="28575" cap="flat" cmpd="sng">
                <a:solidFill>
                  <a:schemeClr val="tx1"/>
                </a:solidFill>
                <a:prstDash val="solid"/>
                <a:headEnd type="none" w="med" len="med"/>
                <a:tailEnd type="triangle" w="med" len="med"/>
              </a:ln>
            </p:spPr>
          </p:sp>
        </p:grpSp>
        <p:sp>
          <p:nvSpPr>
            <p:cNvPr id="11275" name="未知"/>
            <p:cNvSpPr/>
            <p:nvPr/>
          </p:nvSpPr>
          <p:spPr>
            <a:xfrm>
              <a:off x="136" y="363"/>
              <a:ext cx="3008" cy="1497"/>
            </a:xfrm>
            <a:custGeom>
              <a:avLst/>
              <a:gdLst>
                <a:gd name="txL" fmla="*/ 0 w 2540"/>
                <a:gd name="txT" fmla="*/ 0 h 1361"/>
                <a:gd name="txR" fmla="*/ 2540 w 2540"/>
                <a:gd name="txB" fmla="*/ 1361 h 1361"/>
              </a:gdLst>
              <a:ahLst/>
              <a:cxnLst>
                <a:cxn ang="0">
                  <a:pos x="0" y="3208"/>
                </a:cxn>
                <a:cxn ang="0">
                  <a:pos x="4163" y="2673"/>
                </a:cxn>
                <a:cxn ang="0">
                  <a:pos x="8322" y="0"/>
                </a:cxn>
                <a:cxn ang="0">
                  <a:pos x="11883" y="2673"/>
                </a:cxn>
                <a:cxn ang="0">
                  <a:pos x="16642" y="3208"/>
                </a:cxn>
              </a:cxnLst>
              <a:rect l="txL" t="txT" r="txR" b="txB"/>
              <a:pathLst>
                <a:path w="2540" h="1361">
                  <a:moveTo>
                    <a:pt x="0" y="1361"/>
                  </a:moveTo>
                  <a:cubicBezTo>
                    <a:pt x="211" y="1361"/>
                    <a:pt x="423" y="1361"/>
                    <a:pt x="635" y="1134"/>
                  </a:cubicBezTo>
                  <a:cubicBezTo>
                    <a:pt x="847" y="907"/>
                    <a:pt x="1074" y="0"/>
                    <a:pt x="1270" y="0"/>
                  </a:cubicBezTo>
                  <a:cubicBezTo>
                    <a:pt x="1466" y="0"/>
                    <a:pt x="1602" y="907"/>
                    <a:pt x="1814" y="1134"/>
                  </a:cubicBezTo>
                  <a:cubicBezTo>
                    <a:pt x="2026" y="1361"/>
                    <a:pt x="2283" y="1361"/>
                    <a:pt x="2540" y="1361"/>
                  </a:cubicBezTo>
                </a:path>
              </a:pathLst>
            </a:custGeom>
            <a:noFill/>
            <a:ln w="38100" cap="flat" cmpd="sng">
              <a:solidFill>
                <a:srgbClr val="0000FF">
                  <a:alpha val="100000"/>
                </a:srgbClr>
              </a:solidFill>
              <a:prstDash val="solid"/>
              <a:round/>
              <a:headEnd type="none" w="med" len="med"/>
              <a:tailEnd type="none" w="med" len="med"/>
            </a:ln>
          </p:spPr>
          <p:txBody>
            <a:bodyPr/>
            <a:lstStyle/>
            <a:p>
              <a:endParaRPr lang="zh-CN" altLang="en-US"/>
            </a:p>
          </p:txBody>
        </p:sp>
        <p:sp>
          <p:nvSpPr>
            <p:cNvPr id="11276" name="未知"/>
            <p:cNvSpPr/>
            <p:nvPr/>
          </p:nvSpPr>
          <p:spPr>
            <a:xfrm>
              <a:off x="80" y="624"/>
              <a:ext cx="3100" cy="1180"/>
            </a:xfrm>
            <a:custGeom>
              <a:avLst/>
              <a:gdLst>
                <a:gd name="txL" fmla="*/ 0 w 2540"/>
                <a:gd name="txT" fmla="*/ 0 h 1361"/>
                <a:gd name="txR" fmla="*/ 2540 w 2540"/>
                <a:gd name="txB" fmla="*/ 1361 h 1361"/>
              </a:gdLst>
              <a:ahLst/>
              <a:cxnLst>
                <a:cxn ang="0">
                  <a:pos x="0" y="376"/>
                </a:cxn>
                <a:cxn ang="0">
                  <a:pos x="3818" y="314"/>
                </a:cxn>
                <a:cxn ang="0">
                  <a:pos x="7629" y="0"/>
                </a:cxn>
                <a:cxn ang="0">
                  <a:pos x="10899" y="314"/>
                </a:cxn>
                <a:cxn ang="0">
                  <a:pos x="15257" y="376"/>
                </a:cxn>
              </a:cxnLst>
              <a:rect l="txL" t="txT" r="txR" b="txB"/>
              <a:pathLst>
                <a:path w="2540" h="1361">
                  <a:moveTo>
                    <a:pt x="0" y="1361"/>
                  </a:moveTo>
                  <a:cubicBezTo>
                    <a:pt x="211" y="1361"/>
                    <a:pt x="423" y="1361"/>
                    <a:pt x="635" y="1134"/>
                  </a:cubicBezTo>
                  <a:cubicBezTo>
                    <a:pt x="847" y="907"/>
                    <a:pt x="1074" y="0"/>
                    <a:pt x="1270" y="0"/>
                  </a:cubicBezTo>
                  <a:cubicBezTo>
                    <a:pt x="1466" y="0"/>
                    <a:pt x="1602" y="907"/>
                    <a:pt x="1814" y="1134"/>
                  </a:cubicBezTo>
                  <a:cubicBezTo>
                    <a:pt x="2026" y="1361"/>
                    <a:pt x="2283" y="1361"/>
                    <a:pt x="2540" y="1361"/>
                  </a:cubicBezTo>
                </a:path>
              </a:pathLst>
            </a:custGeom>
            <a:noFill/>
            <a:ln w="38100" cap="flat" cmpd="sng">
              <a:solidFill>
                <a:srgbClr val="FF3300">
                  <a:alpha val="100000"/>
                </a:srgbClr>
              </a:solidFill>
              <a:prstDash val="solid"/>
              <a:round/>
              <a:headEnd type="none" w="med" len="med"/>
              <a:tailEnd type="none" w="med" len="med"/>
            </a:ln>
          </p:spPr>
          <p:txBody>
            <a:bodyPr/>
            <a:lstStyle/>
            <a:p>
              <a:endParaRPr lang="zh-CN" altLang="en-US"/>
            </a:p>
          </p:txBody>
        </p:sp>
        <p:grpSp>
          <p:nvGrpSpPr>
            <p:cNvPr id="11277" name="Group 9"/>
            <p:cNvGrpSpPr/>
            <p:nvPr/>
          </p:nvGrpSpPr>
          <p:grpSpPr>
            <a:xfrm>
              <a:off x="1287" y="824"/>
              <a:ext cx="655" cy="1102"/>
              <a:chOff x="-12" y="13"/>
              <a:chExt cx="655" cy="1102"/>
            </a:xfrm>
          </p:grpSpPr>
          <p:sp>
            <p:nvSpPr>
              <p:cNvPr id="11283" name="Line 10"/>
              <p:cNvSpPr/>
              <p:nvPr/>
            </p:nvSpPr>
            <p:spPr>
              <a:xfrm flipH="1">
                <a:off x="642" y="13"/>
                <a:ext cx="1" cy="1094"/>
              </a:xfrm>
              <a:prstGeom prst="line">
                <a:avLst/>
              </a:prstGeom>
              <a:ln w="28575" cap="flat" cmpd="sng">
                <a:solidFill>
                  <a:srgbClr val="0000FF"/>
                </a:solidFill>
                <a:prstDash val="dash"/>
                <a:headEnd type="none" w="med" len="med"/>
                <a:tailEnd type="none" w="med" len="med"/>
              </a:ln>
            </p:spPr>
          </p:sp>
          <p:sp>
            <p:nvSpPr>
              <p:cNvPr id="11284" name="Line 11"/>
              <p:cNvSpPr/>
              <p:nvPr/>
            </p:nvSpPr>
            <p:spPr>
              <a:xfrm flipH="1">
                <a:off x="-12" y="21"/>
                <a:ext cx="1" cy="1094"/>
              </a:xfrm>
              <a:prstGeom prst="line">
                <a:avLst/>
              </a:prstGeom>
              <a:ln w="28575" cap="flat" cmpd="sng">
                <a:solidFill>
                  <a:srgbClr val="0000FF"/>
                </a:solidFill>
                <a:prstDash val="dash"/>
                <a:headEnd type="none" w="med" len="med"/>
                <a:tailEnd type="none" w="med" len="med"/>
              </a:ln>
            </p:spPr>
          </p:sp>
        </p:grpSp>
        <p:grpSp>
          <p:nvGrpSpPr>
            <p:cNvPr id="11278" name="Group 12"/>
            <p:cNvGrpSpPr/>
            <p:nvPr/>
          </p:nvGrpSpPr>
          <p:grpSpPr>
            <a:xfrm>
              <a:off x="1142" y="1315"/>
              <a:ext cx="952" cy="585"/>
              <a:chOff x="0" y="0"/>
              <a:chExt cx="880" cy="696"/>
            </a:xfrm>
          </p:grpSpPr>
          <p:sp>
            <p:nvSpPr>
              <p:cNvPr id="11281" name="Line 13"/>
              <p:cNvSpPr/>
              <p:nvPr/>
            </p:nvSpPr>
            <p:spPr>
              <a:xfrm>
                <a:off x="0" y="0"/>
                <a:ext cx="0" cy="680"/>
              </a:xfrm>
              <a:prstGeom prst="line">
                <a:avLst/>
              </a:prstGeom>
              <a:ln w="28575" cap="flat" cmpd="sng">
                <a:solidFill>
                  <a:srgbClr val="FF3300"/>
                </a:solidFill>
                <a:prstDash val="dash"/>
                <a:headEnd type="none" w="med" len="med"/>
                <a:tailEnd type="none" w="med" len="med"/>
              </a:ln>
            </p:spPr>
          </p:sp>
          <p:sp>
            <p:nvSpPr>
              <p:cNvPr id="11282" name="Line 14"/>
              <p:cNvSpPr/>
              <p:nvPr/>
            </p:nvSpPr>
            <p:spPr>
              <a:xfrm>
                <a:off x="880" y="16"/>
                <a:ext cx="0" cy="680"/>
              </a:xfrm>
              <a:prstGeom prst="line">
                <a:avLst/>
              </a:prstGeom>
              <a:ln w="28575" cap="flat" cmpd="sng">
                <a:solidFill>
                  <a:srgbClr val="FF3300"/>
                </a:solidFill>
                <a:prstDash val="dash"/>
                <a:headEnd type="none" w="med" len="med"/>
                <a:tailEnd type="none" w="med" len="med"/>
              </a:ln>
            </p:spPr>
          </p:sp>
        </p:grpSp>
        <p:grpSp>
          <p:nvGrpSpPr>
            <p:cNvPr id="11279" name="Group 15"/>
            <p:cNvGrpSpPr>
              <a:grpSpLocks noChangeAspect="1"/>
            </p:cNvGrpSpPr>
            <p:nvPr/>
          </p:nvGrpSpPr>
          <p:grpSpPr>
            <a:xfrm>
              <a:off x="1224" y="1814"/>
              <a:ext cx="771" cy="408"/>
              <a:chOff x="0" y="0"/>
              <a:chExt cx="771" cy="408"/>
            </a:xfrm>
          </p:grpSpPr>
          <p:graphicFrame>
            <p:nvGraphicFramePr>
              <p:cNvPr id="11269" name="Object 16"/>
              <p:cNvGraphicFramePr>
                <a:graphicFrameLocks noChangeAspect="1"/>
              </p:cNvGraphicFramePr>
              <p:nvPr/>
            </p:nvGraphicFramePr>
            <p:xfrm>
              <a:off x="0" y="0"/>
              <a:ext cx="318" cy="363"/>
            </p:xfrm>
            <a:graphic>
              <a:graphicData uri="http://schemas.openxmlformats.org/presentationml/2006/ole">
                <mc:AlternateContent xmlns:mc="http://schemas.openxmlformats.org/markup-compatibility/2006">
                  <mc:Choice xmlns:v="urn:schemas-microsoft-com:vml" Requires="v">
                    <p:oleObj spid="_x0000_s187827" r:id="rId3" imgW="397510" imgH="288290" progId="Equation.3">
                      <p:embed/>
                    </p:oleObj>
                  </mc:Choice>
                  <mc:Fallback>
                    <p:oleObj r:id="rId3" imgW="397510" imgH="288290" progId="Equation.3">
                      <p:embed/>
                      <p:pic>
                        <p:nvPicPr>
                          <p:cNvPr id="0" name="图片 3127"/>
                          <p:cNvPicPr/>
                          <p:nvPr/>
                        </p:nvPicPr>
                        <p:blipFill>
                          <a:blip r:embed="rId4">
                            <a:clrChange>
                              <a:clrFrom>
                                <a:srgbClr val="000000"/>
                              </a:clrFrom>
                              <a:clrTo>
                                <a:srgbClr val="0000FF"/>
                              </a:clrTo>
                            </a:clrChange>
                          </a:blip>
                          <a:stretch>
                            <a:fillRect/>
                          </a:stretch>
                        </p:blipFill>
                        <p:spPr>
                          <a:xfrm>
                            <a:off x="0" y="0"/>
                            <a:ext cx="318" cy="363"/>
                          </a:xfrm>
                          <a:prstGeom prst="rect">
                            <a:avLst/>
                          </a:prstGeom>
                          <a:noFill/>
                          <a:ln w="38100">
                            <a:noFill/>
                            <a:miter/>
                          </a:ln>
                        </p:spPr>
                      </p:pic>
                    </p:oleObj>
                  </mc:Fallback>
                </mc:AlternateContent>
              </a:graphicData>
            </a:graphic>
          </p:graphicFrame>
          <p:graphicFrame>
            <p:nvGraphicFramePr>
              <p:cNvPr id="11270" name="Object 17"/>
              <p:cNvGraphicFramePr>
                <a:graphicFrameLocks noChangeAspect="1"/>
              </p:cNvGraphicFramePr>
              <p:nvPr/>
            </p:nvGraphicFramePr>
            <p:xfrm>
              <a:off x="454" y="0"/>
              <a:ext cx="317" cy="408"/>
            </p:xfrm>
            <a:graphic>
              <a:graphicData uri="http://schemas.openxmlformats.org/presentationml/2006/ole">
                <mc:AlternateContent xmlns:mc="http://schemas.openxmlformats.org/markup-compatibility/2006">
                  <mc:Choice xmlns:v="urn:schemas-microsoft-com:vml" Requires="v">
                    <p:oleObj spid="_x0000_s187828" r:id="rId5" imgW="407670" imgH="288290" progId="Equation.3">
                      <p:embed/>
                    </p:oleObj>
                  </mc:Choice>
                  <mc:Fallback>
                    <p:oleObj r:id="rId5" imgW="407670" imgH="288290" progId="Equation.3">
                      <p:embed/>
                      <p:pic>
                        <p:nvPicPr>
                          <p:cNvPr id="0" name="图片 3123"/>
                          <p:cNvPicPr/>
                          <p:nvPr/>
                        </p:nvPicPr>
                        <p:blipFill>
                          <a:blip r:embed="rId6">
                            <a:clrChange>
                              <a:clrFrom>
                                <a:srgbClr val="000000"/>
                              </a:clrFrom>
                              <a:clrTo>
                                <a:srgbClr val="0000FF"/>
                              </a:clrTo>
                            </a:clrChange>
                          </a:blip>
                          <a:stretch>
                            <a:fillRect/>
                          </a:stretch>
                        </p:blipFill>
                        <p:spPr>
                          <a:xfrm>
                            <a:off x="454" y="0"/>
                            <a:ext cx="317" cy="408"/>
                          </a:xfrm>
                          <a:prstGeom prst="rect">
                            <a:avLst/>
                          </a:prstGeom>
                          <a:noFill/>
                          <a:ln w="38100">
                            <a:noFill/>
                            <a:miter/>
                          </a:ln>
                        </p:spPr>
                      </p:pic>
                    </p:oleObj>
                  </mc:Fallback>
                </mc:AlternateContent>
              </a:graphicData>
            </a:graphic>
          </p:graphicFrame>
        </p:grpSp>
        <p:grpSp>
          <p:nvGrpSpPr>
            <p:cNvPr id="11280" name="Group 18"/>
            <p:cNvGrpSpPr>
              <a:grpSpLocks noChangeAspect="1"/>
            </p:cNvGrpSpPr>
            <p:nvPr/>
          </p:nvGrpSpPr>
          <p:grpSpPr>
            <a:xfrm>
              <a:off x="732" y="1814"/>
              <a:ext cx="1907" cy="430"/>
              <a:chOff x="416" y="0"/>
              <a:chExt cx="1907" cy="430"/>
            </a:xfrm>
          </p:grpSpPr>
          <p:graphicFrame>
            <p:nvGraphicFramePr>
              <p:cNvPr id="11267" name="Object 19"/>
              <p:cNvGraphicFramePr>
                <a:graphicFrameLocks noChangeAspect="1"/>
              </p:cNvGraphicFramePr>
              <p:nvPr/>
            </p:nvGraphicFramePr>
            <p:xfrm>
              <a:off x="416" y="0"/>
              <a:ext cx="538" cy="430"/>
            </p:xfrm>
            <a:graphic>
              <a:graphicData uri="http://schemas.openxmlformats.org/presentationml/2006/ole">
                <mc:AlternateContent xmlns:mc="http://schemas.openxmlformats.org/markup-compatibility/2006">
                  <mc:Choice xmlns:v="urn:schemas-microsoft-com:vml" Requires="v">
                    <p:oleObj spid="_x0000_s187829" r:id="rId7" imgW="715645" imgH="307975" progId="Equation.3">
                      <p:embed/>
                    </p:oleObj>
                  </mc:Choice>
                  <mc:Fallback>
                    <p:oleObj r:id="rId7" imgW="715645" imgH="307975" progId="Equation.3">
                      <p:embed/>
                      <p:pic>
                        <p:nvPicPr>
                          <p:cNvPr id="0" name="图片 3141"/>
                          <p:cNvPicPr/>
                          <p:nvPr/>
                        </p:nvPicPr>
                        <p:blipFill>
                          <a:blip r:embed="rId8">
                            <a:clrChange>
                              <a:clrFrom>
                                <a:srgbClr val="000000"/>
                              </a:clrFrom>
                              <a:clrTo>
                                <a:srgbClr val="FF3300"/>
                              </a:clrTo>
                            </a:clrChange>
                          </a:blip>
                          <a:stretch>
                            <a:fillRect/>
                          </a:stretch>
                        </p:blipFill>
                        <p:spPr>
                          <a:xfrm>
                            <a:off x="416" y="0"/>
                            <a:ext cx="538" cy="430"/>
                          </a:xfrm>
                          <a:prstGeom prst="rect">
                            <a:avLst/>
                          </a:prstGeom>
                          <a:noFill/>
                          <a:ln w="38100">
                            <a:noFill/>
                            <a:miter/>
                          </a:ln>
                        </p:spPr>
                      </p:pic>
                    </p:oleObj>
                  </mc:Fallback>
                </mc:AlternateContent>
              </a:graphicData>
            </a:graphic>
          </p:graphicFrame>
          <p:graphicFrame>
            <p:nvGraphicFramePr>
              <p:cNvPr id="11268" name="Object 20"/>
              <p:cNvGraphicFramePr>
                <a:graphicFrameLocks noChangeAspect="1"/>
              </p:cNvGraphicFramePr>
              <p:nvPr/>
            </p:nvGraphicFramePr>
            <p:xfrm>
              <a:off x="1725" y="0"/>
              <a:ext cx="598" cy="430"/>
            </p:xfrm>
            <a:graphic>
              <a:graphicData uri="http://schemas.openxmlformats.org/presentationml/2006/ole">
                <mc:AlternateContent xmlns:mc="http://schemas.openxmlformats.org/markup-compatibility/2006">
                  <mc:Choice xmlns:v="urn:schemas-microsoft-com:vml" Requires="v">
                    <p:oleObj spid="_x0000_s187830" r:id="rId9" imgW="715645" imgH="307975" progId="Equation.3">
                      <p:embed/>
                    </p:oleObj>
                  </mc:Choice>
                  <mc:Fallback>
                    <p:oleObj r:id="rId9" imgW="715645" imgH="307975" progId="Equation.3">
                      <p:embed/>
                      <p:pic>
                        <p:nvPicPr>
                          <p:cNvPr id="0" name="图片 3121"/>
                          <p:cNvPicPr/>
                          <p:nvPr/>
                        </p:nvPicPr>
                        <p:blipFill>
                          <a:blip r:embed="rId10">
                            <a:clrChange>
                              <a:clrFrom>
                                <a:srgbClr val="000000"/>
                              </a:clrFrom>
                              <a:clrTo>
                                <a:srgbClr val="FF3300"/>
                              </a:clrTo>
                            </a:clrChange>
                          </a:blip>
                          <a:stretch>
                            <a:fillRect/>
                          </a:stretch>
                        </p:blipFill>
                        <p:spPr>
                          <a:xfrm>
                            <a:off x="1725" y="0"/>
                            <a:ext cx="598" cy="430"/>
                          </a:xfrm>
                          <a:prstGeom prst="rect">
                            <a:avLst/>
                          </a:prstGeom>
                          <a:noFill/>
                          <a:ln w="38100">
                            <a:noFill/>
                            <a:miter/>
                          </a:ln>
                        </p:spPr>
                      </p:pic>
                    </p:oleObj>
                  </mc:Fallback>
                </mc:AlternateContent>
              </a:graphicData>
            </a:graphic>
          </p:graphicFrame>
        </p:grpSp>
      </p:grpSp>
      <p:graphicFrame>
        <p:nvGraphicFramePr>
          <p:cNvPr id="35861" name="Object 21"/>
          <p:cNvGraphicFramePr>
            <a:graphicFrameLocks noChangeAspect="1"/>
          </p:cNvGraphicFramePr>
          <p:nvPr/>
        </p:nvGraphicFramePr>
        <p:xfrm>
          <a:off x="7884368" y="6141047"/>
          <a:ext cx="936104" cy="645833"/>
        </p:xfrm>
        <a:graphic>
          <a:graphicData uri="http://schemas.openxmlformats.org/presentationml/2006/ole">
            <mc:AlternateContent xmlns:mc="http://schemas.openxmlformats.org/markup-compatibility/2006">
              <mc:Choice xmlns:v="urn:schemas-microsoft-com:vml" Requires="v">
                <p:oleObj spid="_x0000_s187831" r:id="rId11" imgW="556895" imgH="307975" progId="Equation.3">
                  <p:embed/>
                </p:oleObj>
              </mc:Choice>
              <mc:Fallback>
                <p:oleObj r:id="rId11" imgW="556895" imgH="307975" progId="Equation.3">
                  <p:embed/>
                  <p:pic>
                    <p:nvPicPr>
                      <p:cNvPr id="0" name="图片 3122"/>
                      <p:cNvPicPr/>
                      <p:nvPr/>
                    </p:nvPicPr>
                    <p:blipFill>
                      <a:blip r:embed="rId12">
                        <a:clrChange>
                          <a:clrFrom>
                            <a:srgbClr val="000000"/>
                          </a:clrFrom>
                          <a:clrTo>
                            <a:srgbClr val="FF3300"/>
                          </a:clrTo>
                        </a:clrChange>
                      </a:blip>
                      <a:stretch>
                        <a:fillRect/>
                      </a:stretch>
                    </p:blipFill>
                    <p:spPr>
                      <a:xfrm>
                        <a:off x="7884368" y="6141047"/>
                        <a:ext cx="936104" cy="645833"/>
                      </a:xfrm>
                      <a:prstGeom prst="rect">
                        <a:avLst/>
                      </a:prstGeom>
                      <a:noFill/>
                      <a:ln w="38100">
                        <a:noFill/>
                        <a:miter/>
                      </a:ln>
                    </p:spPr>
                  </p:pic>
                </p:oleObj>
              </mc:Fallback>
            </mc:AlternateContent>
          </a:graphicData>
        </a:graphic>
      </p:graphicFrame>
      <p:sp>
        <p:nvSpPr>
          <p:cNvPr id="35862" name="Rectangle 22"/>
          <p:cNvSpPr>
            <a:spLocks noChangeArrowheads="1"/>
          </p:cNvSpPr>
          <p:nvPr/>
        </p:nvSpPr>
        <p:spPr bwMode="auto">
          <a:xfrm>
            <a:off x="683260" y="1480820"/>
            <a:ext cx="8560435" cy="1138517"/>
          </a:xfrm>
          <a:prstGeom prst="rect">
            <a:avLst/>
          </a:prstGeom>
          <a:noFill/>
          <a:ln w="9525">
            <a:noFill/>
            <a:miter lim="800000"/>
          </a:ln>
          <a:effectLst/>
        </p:spPr>
        <p:txBody>
          <a:bodyPr wrap="square">
            <a:spAutoFit/>
          </a:bodyPr>
          <a:lstStyle/>
          <a:p>
            <a:pPr marL="0" marR="0" lvl="0" indent="0" algn="l" defTabSz="914400" rtl="0" eaLnBrk="0" hangingPunct="0">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楷体_GB2312" panose="02010609030101010101" charset="-122"/>
                <a:ea typeface="楷体_GB2312" panose="02010609030101010101" charset="-122"/>
                <a:cs typeface="楷体_GB2312" panose="02010609030101010101" charset="-122"/>
              </a:rPr>
              <a:t>当测量次数足够多时，测量值分布满足正态分布；但实验测量中，次数有限所以测量值不满足正态分布，而是遵循</a:t>
            </a:r>
            <a:r>
              <a:rPr kumimoji="0" lang="en-US" sz="2400" b="1" i="1" u="none" strike="noStrike" kern="1200" cap="none" spc="0" normalizeH="0" baseline="0" noProof="0" dirty="0">
                <a:ln>
                  <a:noFill/>
                </a:ln>
                <a:solidFill>
                  <a:srgbClr val="FF3300"/>
                </a:solidFill>
                <a:effectLst>
                  <a:outerShdw blurRad="38100" dist="38100" dir="2700000" algn="tl">
                    <a:srgbClr val="C0C0C0"/>
                  </a:outerShdw>
                </a:effectLst>
                <a:uLnTx/>
                <a:uFillTx/>
                <a:latin typeface="Times New Roman" panose="02020603050405020304" pitchFamily="18" charset="0"/>
                <a:ea typeface="楷体_GB2312" panose="02010609030101010101" charset="-122"/>
                <a:cs typeface="Times New Roman" panose="02020603050405020304" pitchFamily="18" charset="0"/>
              </a:rPr>
              <a:t>t </a:t>
            </a:r>
            <a:r>
              <a:rPr kumimoji="0" lang="zh-CN" altLang="en-US" sz="2400" b="1" i="0" u="none" strike="noStrike" kern="1200" cap="none" spc="0" normalizeH="0" baseline="0" noProof="0" dirty="0">
                <a:ln>
                  <a:noFill/>
                </a:ln>
                <a:solidFill>
                  <a:schemeClr val="tx1"/>
                </a:solidFill>
                <a:effectLst/>
                <a:uLnTx/>
                <a:uFillTx/>
                <a:latin typeface="楷体_GB2312" panose="02010609030101010101" charset="-122"/>
                <a:ea typeface="楷体_GB2312" panose="02010609030101010101" charset="-122"/>
                <a:cs typeface="楷体_GB2312" panose="02010609030101010101" charset="-122"/>
              </a:rPr>
              <a:t>分布</a:t>
            </a:r>
            <a:r>
              <a:rPr kumimoji="0" lang="zh-CN" altLang="en-US" sz="2400" b="1" i="0" u="none" strike="noStrike" kern="1200" cap="none" spc="0" normalizeH="0" baseline="0" noProof="0" dirty="0">
                <a:ln>
                  <a:noFill/>
                </a:ln>
                <a:solidFill>
                  <a:srgbClr val="0000FF"/>
                </a:solidFill>
                <a:effectLst/>
                <a:uLnTx/>
                <a:uFillTx/>
                <a:latin typeface="楷体_GB2312" panose="02010609030101010101" charset="-122"/>
                <a:ea typeface="楷体_GB2312" panose="02010609030101010101" charset="-122"/>
                <a:cs typeface="楷体_GB2312" panose="02010609030101010101" charset="-122"/>
              </a:rPr>
              <a:t>。</a:t>
            </a: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33796" name="Text Box 4"/>
          <p:cNvSpPr txBox="1"/>
          <p:nvPr/>
        </p:nvSpPr>
        <p:spPr>
          <a:xfrm>
            <a:off x="256858" y="1020445"/>
            <a:ext cx="5976937" cy="460375"/>
          </a:xfrm>
          <a:prstGeom prst="rect">
            <a:avLst/>
          </a:prstGeom>
          <a:noFill/>
          <a:ln w="9525">
            <a:noFill/>
          </a:ln>
        </p:spPr>
        <p:txBody>
          <a:bodyPr>
            <a:spAutoFit/>
          </a:bodyPr>
          <a:lstStyle/>
          <a:p>
            <a:pPr eaLnBrk="0" hangingPunct="0"/>
            <a:r>
              <a:rPr lang="en-US" altLang="zh-CN"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5</a:t>
            </a:r>
            <a:r>
              <a:rPr lang="zh-CN" altLang="en-US"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、作 </a:t>
            </a:r>
            <a:r>
              <a:rPr lang="en-US" altLang="zh-CN" sz="2400" b="1" i="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t </a:t>
            </a:r>
            <a:r>
              <a:rPr lang="zh-CN" altLang="en-US"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分布（学生分布）修正：</a:t>
            </a:r>
          </a:p>
        </p:txBody>
      </p:sp>
      <p:sp>
        <p:nvSpPr>
          <p:cNvPr id="80903" name="Text Box 13"/>
          <p:cNvSpPr txBox="1"/>
          <p:nvPr/>
        </p:nvSpPr>
        <p:spPr>
          <a:xfrm>
            <a:off x="4860608" y="2968625"/>
            <a:ext cx="2447925" cy="398780"/>
          </a:xfrm>
          <a:prstGeom prst="rect">
            <a:avLst/>
          </a:prstGeom>
          <a:noFill/>
          <a:ln w="9525">
            <a:noFill/>
          </a:ln>
        </p:spPr>
        <p:txBody>
          <a:bodyPr anchor="t">
            <a:spAutoFit/>
          </a:bodyPr>
          <a:lstStyle/>
          <a:p>
            <a:pPr eaLnBrk="0" hangingPunct="0">
              <a:spcBef>
                <a:spcPct val="50000"/>
              </a:spcBef>
            </a:pPr>
            <a:r>
              <a:rPr lang="zh-CN" altLang="en-US" sz="2000" b="1" dirty="0">
                <a:solidFill>
                  <a:schemeClr val="accent2"/>
                </a:solidFill>
                <a:latin typeface="楷体_GB2312" panose="02010609030101010101" charset="-122"/>
                <a:ea typeface="楷体_GB2312" panose="02010609030101010101" charset="-122"/>
              </a:rPr>
              <a:t>置信概</a:t>
            </a:r>
            <a:r>
              <a:rPr lang="zh-CN" altLang="en-US" sz="2000" b="1" dirty="0">
                <a:solidFill>
                  <a:schemeClr val="accent2"/>
                </a:solidFill>
                <a:latin typeface="Times New Roman" panose="02020603050405020304" pitchFamily="18" charset="0"/>
                <a:ea typeface="楷体_GB2312" panose="02010609030101010101" charset="-122"/>
                <a:cs typeface="Times New Roman" panose="02020603050405020304" pitchFamily="18" charset="0"/>
              </a:rPr>
              <a:t>率</a:t>
            </a:r>
            <a:r>
              <a:rPr lang="en-US" altLang="zh-CN" sz="2000" b="1" dirty="0">
                <a:solidFill>
                  <a:schemeClr val="accent2"/>
                </a:solidFill>
                <a:latin typeface="Times New Roman" panose="02020603050405020304" pitchFamily="18" charset="0"/>
                <a:ea typeface="黑体" panose="02010609060101010101" pitchFamily="2" charset="-122"/>
                <a:cs typeface="Times New Roman" panose="02020603050405020304" pitchFamily="18" charset="0"/>
              </a:rPr>
              <a:t>68.3%</a:t>
            </a:r>
          </a:p>
        </p:txBody>
      </p:sp>
      <p:sp>
        <p:nvSpPr>
          <p:cNvPr id="2" name="文本框 1"/>
          <p:cNvSpPr txBox="1"/>
          <p:nvPr/>
        </p:nvSpPr>
        <p:spPr>
          <a:xfrm>
            <a:off x="1619672" y="2649686"/>
            <a:ext cx="1114408" cy="923330"/>
          </a:xfrm>
          <a:prstGeom prst="rect">
            <a:avLst/>
          </a:prstGeom>
          <a:noFill/>
        </p:spPr>
        <p:txBody>
          <a:bodyPr wrap="none" rtlCol="0">
            <a:spAutoFit/>
          </a:bodyPr>
          <a:lstStyle/>
          <a:p>
            <a:r>
              <a:rPr lang="zh-CN" altLang="en-US" b="1" dirty="0">
                <a:solidFill>
                  <a:srgbClr val="3241FE"/>
                </a:solidFill>
              </a:rPr>
              <a:t>正态分布</a:t>
            </a:r>
            <a:endParaRPr lang="en-US" altLang="zh-CN" b="1" dirty="0">
              <a:solidFill>
                <a:srgbClr val="3241FE"/>
              </a:solidFill>
            </a:endParaRPr>
          </a:p>
          <a:p>
            <a:endParaRPr lang="en-US" altLang="zh-CN" b="1" dirty="0">
              <a:solidFill>
                <a:srgbClr val="FF0000"/>
              </a:solidFill>
            </a:endParaRPr>
          </a:p>
          <a:p>
            <a:r>
              <a:rPr lang="en-US" altLang="zh-CN" dirty="0">
                <a:solidFill>
                  <a:srgbClr val="FF0000"/>
                </a:solidFill>
              </a:rPr>
              <a:t> </a:t>
            </a:r>
            <a:r>
              <a:rPr lang="en-US" altLang="zh-CN" b="1" dirty="0">
                <a:solidFill>
                  <a:srgbClr val="FF0000"/>
                </a:solidFill>
              </a:rPr>
              <a:t>t</a:t>
            </a:r>
            <a:r>
              <a:rPr lang="zh-CN" altLang="en-US" b="1" dirty="0">
                <a:solidFill>
                  <a:srgbClr val="FF0000"/>
                </a:solidFill>
              </a:rPr>
              <a:t>分布</a:t>
            </a:r>
          </a:p>
        </p:txBody>
      </p:sp>
      <p:cxnSp>
        <p:nvCxnSpPr>
          <p:cNvPr id="4" name="直接连接符 3"/>
          <p:cNvCxnSpPr/>
          <p:nvPr/>
        </p:nvCxnSpPr>
        <p:spPr>
          <a:xfrm>
            <a:off x="899592" y="2781353"/>
            <a:ext cx="720080" cy="0"/>
          </a:xfrm>
          <a:prstGeom prst="line">
            <a:avLst/>
          </a:prstGeom>
          <a:ln w="31750">
            <a:solidFill>
              <a:srgbClr val="3241FE"/>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99592" y="3429425"/>
            <a:ext cx="72008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矩形 2"/>
              <p:cNvSpPr/>
              <p:nvPr/>
            </p:nvSpPr>
            <p:spPr>
              <a:xfrm>
                <a:off x="-468561" y="3645024"/>
                <a:ext cx="4739641" cy="9280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𝑓</m:t>
                      </m:r>
                      <m:r>
                        <a:rPr lang="zh-CN" altLang="en-US">
                          <a:latin typeface="Cambria Math" panose="02040503050406030204" pitchFamily="18" charset="0"/>
                        </a:rPr>
                        <m:t>(</m:t>
                      </m:r>
                      <m:r>
                        <a:rPr lang="zh-CN" altLang="en-US" i="1">
                          <a:latin typeface="Cambria Math" panose="02040503050406030204" pitchFamily="18" charset="0"/>
                        </a:rPr>
                        <m:t>𝑡</m:t>
                      </m:r>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𝛤</m:t>
                      </m:r>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+1</m:t>
                      </m:r>
                      <m:f>
                        <m:fPr>
                          <m:type m:val="lin"/>
                          <m:ctrlPr>
                            <a:rPr lang="zh-CN" altLang="en-US" i="1">
                              <a:latin typeface="Cambria Math" panose="02040503050406030204" pitchFamily="18" charset="0"/>
                            </a:rPr>
                          </m:ctrlPr>
                        </m:fPr>
                        <m:num>
                          <m:r>
                            <a:rPr lang="zh-CN" altLang="en-US">
                              <a:latin typeface="Cambria Math" panose="02040503050406030204" pitchFamily="18" charset="0"/>
                            </a:rPr>
                            <m:t>)</m:t>
                          </m:r>
                        </m:num>
                        <m:den>
                          <m:r>
                            <a:rPr lang="zh-CN" altLang="en-US">
                              <a:latin typeface="Cambria Math" panose="02040503050406030204" pitchFamily="18" charset="0"/>
                            </a:rPr>
                            <m:t>2</m:t>
                          </m:r>
                        </m:den>
                      </m:f>
                      <m:f>
                        <m:fPr>
                          <m:type m:val="lin"/>
                          <m:ctrlPr>
                            <a:rPr lang="zh-CN" altLang="en-US" i="1">
                              <a:latin typeface="Cambria Math" panose="02040503050406030204" pitchFamily="18" charset="0"/>
                            </a:rPr>
                          </m:ctrlPr>
                        </m:fPr>
                        <m:num>
                          <m:r>
                            <a:rPr lang="zh-CN" altLang="en-US">
                              <a:latin typeface="Cambria Math" panose="02040503050406030204" pitchFamily="18" charset="0"/>
                            </a:rPr>
                            <m:t>]</m:t>
                          </m:r>
                        </m:num>
                        <m:den>
                          <m:r>
                            <a:rPr lang="zh-CN" altLang="en-US">
                              <a:latin typeface="Cambria Math" panose="02040503050406030204" pitchFamily="18" charset="0"/>
                            </a:rPr>
                            <m:t>[</m:t>
                          </m:r>
                        </m:den>
                      </m:f>
                      <m:r>
                        <a:rPr lang="zh-CN" altLang="en-US" i="1">
                          <a:latin typeface="Cambria Math" panose="02040503050406030204" pitchFamily="18" charset="0"/>
                        </a:rPr>
                        <m:t>𝛤</m:t>
                      </m:r>
                      <m:r>
                        <a:rPr lang="zh-CN" altLang="en-US">
                          <a:latin typeface="Cambria Math" panose="02040503050406030204" pitchFamily="18" charset="0"/>
                        </a:rPr>
                        <m:t>(</m:t>
                      </m:r>
                      <m:r>
                        <a:rPr lang="zh-CN" altLang="en-US" i="1">
                          <a:latin typeface="Cambria Math" panose="02040503050406030204" pitchFamily="18" charset="0"/>
                        </a:rPr>
                        <m:t>𝑘</m:t>
                      </m:r>
                      <m:r>
                        <a:rPr lang="zh-CN" altLang="en-US" i="1">
                          <a:latin typeface="Cambria Math" panose="02040503050406030204" pitchFamily="18" charset="0"/>
                        </a:rPr>
                        <m:t>𝜋</m:t>
                      </m:r>
                      <m:r>
                        <a:rPr lang="zh-CN" altLang="en-US">
                          <a:latin typeface="Cambria Math" panose="02040503050406030204" pitchFamily="18" charset="0"/>
                        </a:rPr>
                        <m:t>)⋅</m:t>
                      </m:r>
                      <m:r>
                        <a:rPr lang="zh-CN" altLang="en-US" i="1">
                          <a:latin typeface="Cambria Math" panose="02040503050406030204" pitchFamily="18" charset="0"/>
                        </a:rPr>
                        <m:t>𝛤</m:t>
                      </m:r>
                      <m:r>
                        <a:rPr lang="zh-CN" altLang="en-US">
                          <a:latin typeface="Cambria Math" panose="02040503050406030204" pitchFamily="18" charset="0"/>
                        </a:rPr>
                        <m:t>(</m:t>
                      </m:r>
                      <m:f>
                        <m:fPr>
                          <m:type m:val="lin"/>
                          <m:ctrlPr>
                            <a:rPr lang="zh-CN" altLang="en-US" i="1">
                              <a:latin typeface="Cambria Math" panose="02040503050406030204" pitchFamily="18" charset="0"/>
                            </a:rPr>
                          </m:ctrlPr>
                        </m:fPr>
                        <m:num>
                          <m:r>
                            <a:rPr lang="zh-CN" altLang="en-US" i="1">
                              <a:latin typeface="Cambria Math" panose="02040503050406030204" pitchFamily="18" charset="0"/>
                            </a:rPr>
                            <m:t>𝑘</m:t>
                          </m:r>
                        </m:num>
                        <m:den>
                          <m:r>
                            <a:rPr lang="zh-CN" altLang="en-US">
                              <a:latin typeface="Cambria Math" panose="02040503050406030204" pitchFamily="18" charset="0"/>
                            </a:rPr>
                            <m:t>2</m:t>
                          </m:r>
                        </m:den>
                      </m:f>
                      <m:r>
                        <a:rPr lang="zh-CN" altLang="en-US">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a:latin typeface="Cambria Math" panose="02040503050406030204" pitchFamily="18" charset="0"/>
                                </a:rPr>
                                <m:t>1+</m:t>
                              </m:r>
                              <m:f>
                                <m:fPr>
                                  <m:type m:val="lin"/>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𝑡</m:t>
                                      </m:r>
                                    </m:e>
                                    <m:sup>
                                      <m:r>
                                        <a:rPr lang="zh-CN" altLang="en-US">
                                          <a:latin typeface="Cambria Math" panose="02040503050406030204" pitchFamily="18" charset="0"/>
                                        </a:rPr>
                                        <m:t>2</m:t>
                                      </m:r>
                                    </m:sup>
                                  </m:sSup>
                                </m:num>
                                <m:den>
                                  <m:r>
                                    <a:rPr lang="zh-CN" altLang="en-US" i="1">
                                      <a:latin typeface="Cambria Math" panose="02040503050406030204" pitchFamily="18" charset="0"/>
                                    </a:rPr>
                                    <m:t>𝑘</m:t>
                                  </m:r>
                                </m:den>
                              </m:f>
                            </m:e>
                          </m:d>
                        </m:e>
                        <m:sup>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+1</m:t>
                          </m:r>
                          <m:f>
                            <m:fPr>
                              <m:type m:val="lin"/>
                              <m:ctrlPr>
                                <a:rPr lang="zh-CN" altLang="en-US" i="1">
                                  <a:latin typeface="Cambria Math" panose="02040503050406030204" pitchFamily="18" charset="0"/>
                                </a:rPr>
                              </m:ctrlPr>
                            </m:fPr>
                            <m:num>
                              <m:r>
                                <a:rPr lang="zh-CN" altLang="en-US">
                                  <a:latin typeface="Cambria Math" panose="02040503050406030204" pitchFamily="18" charset="0"/>
                                </a:rPr>
                                <m:t>)</m:t>
                              </m:r>
                            </m:num>
                            <m:den>
                              <m:r>
                                <a:rPr lang="zh-CN" altLang="en-US">
                                  <a:latin typeface="Cambria Math" panose="02040503050406030204" pitchFamily="18" charset="0"/>
                                </a:rPr>
                                <m:t>2</m:t>
                              </m:r>
                            </m:den>
                          </m:f>
                        </m:sup>
                      </m:sSup>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68561" y="3645024"/>
                <a:ext cx="4739641" cy="928075"/>
              </a:xfrm>
              <a:prstGeom prst="rect">
                <a:avLst/>
              </a:prstGeom>
              <a:blipFill rotWithShape="1">
                <a:blip r:embed="rId13"/>
                <a:stretch>
                  <a:fillRect l="12" t="-13" r="1" b="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24732" y="4513110"/>
                <a:ext cx="3063403" cy="445058"/>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m:t>
                    </m:r>
                    <m:r>
                      <a:rPr lang="zh-CN" altLang="en-US" i="1">
                        <a:latin typeface="Cambria Math" panose="02040503050406030204" pitchFamily="18" charset="0"/>
                      </a:rPr>
                      <m:t>𝛤</m:t>
                    </m:r>
                    <m:r>
                      <a:rPr lang="zh-CN" altLang="en-US">
                        <a:latin typeface="Cambria Math" panose="02040503050406030204" pitchFamily="18" charset="0"/>
                      </a:rPr>
                      <m:t>(</m:t>
                    </m:r>
                    <m:r>
                      <a:rPr lang="zh-CN" altLang="en-US" i="1">
                        <a:latin typeface="Cambria Math" panose="02040503050406030204" pitchFamily="18" charset="0"/>
                      </a:rPr>
                      <m:t>𝑎</m:t>
                    </m:r>
                    <m:r>
                      <a:rPr lang="zh-CN" altLang="en-US">
                        <a:latin typeface="Cambria Math" panose="02040503050406030204" pitchFamily="18" charset="0"/>
                      </a:rPr>
                      <m:t>)=</m:t>
                    </m:r>
                    <m:nary>
                      <m:naryPr>
                        <m:limLoc m:val="undOvr"/>
                        <m:grow m:val="on"/>
                        <m:ctrlPr>
                          <a:rPr lang="zh-CN" altLang="en-US" i="1">
                            <a:latin typeface="Cambria Math" panose="02040503050406030204" pitchFamily="18" charset="0"/>
                          </a:rPr>
                        </m:ctrlPr>
                      </m:naryPr>
                      <m:sub>
                        <m:r>
                          <a:rPr lang="zh-CN" altLang="en-US">
                            <a:latin typeface="Cambria Math" panose="02040503050406030204" pitchFamily="18" charset="0"/>
                          </a:rPr>
                          <m:t>0</m:t>
                        </m:r>
                      </m:sub>
                      <m:sup>
                        <m:r>
                          <a:rPr lang="zh-CN" altLang="en-US">
                            <a:latin typeface="Cambria Math" panose="02040503050406030204" pitchFamily="18" charset="0"/>
                          </a:rPr>
                          <m:t>∞</m:t>
                        </m:r>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𝑎</m:t>
                            </m:r>
                            <m:r>
                              <a:rPr lang="zh-CN" altLang="en-US">
                                <a:latin typeface="Cambria Math" panose="02040503050406030204" pitchFamily="18" charset="0"/>
                              </a:rPr>
                              <m:t>−1</m:t>
                            </m:r>
                          </m:sup>
                        </m:sSup>
                      </m:e>
                    </m:nary>
                    <m:nary>
                      <m:naryPr>
                        <m:grow m:val="on"/>
                        <m:subHide m:val="on"/>
                        <m:supHide m:val="on"/>
                        <m:ctrlPr>
                          <a:rPr lang="zh-CN" altLang="en-US" i="1">
                            <a:latin typeface="Cambria Math" panose="02040503050406030204" pitchFamily="18" charset="0"/>
                          </a:rPr>
                        </m:ctrlPr>
                      </m:naryPr>
                      <m:sub/>
                      <m:sup/>
                      <m:e>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a:latin typeface="Cambria Math" panose="02040503050406030204" pitchFamily="18" charset="0"/>
                              </a:rPr>
                              <m:t>−</m:t>
                            </m:r>
                            <m:r>
                              <a:rPr lang="zh-CN" altLang="en-US" i="1">
                                <a:latin typeface="Cambria Math" panose="02040503050406030204" pitchFamily="18" charset="0"/>
                              </a:rPr>
                              <m:t>𝑥</m:t>
                            </m:r>
                          </m:sup>
                        </m:sSup>
                        <m:r>
                          <a:rPr lang="zh-CN" altLang="en-US" i="1">
                            <a:latin typeface="Cambria Math" panose="02040503050406030204" pitchFamily="18" charset="0"/>
                          </a:rPr>
                          <m:t>𝑑𝑥</m:t>
                        </m:r>
                      </m:e>
                    </m:nary>
                  </m:oMath>
                </a14:m>
                <a:r>
                  <a:rPr lang="zh-CN" altLang="en-US" dirty="0"/>
                  <a:t>）</a:t>
                </a:r>
              </a:p>
            </p:txBody>
          </p:sp>
        </mc:Choice>
        <mc:Fallback xmlns="">
          <p:sp>
            <p:nvSpPr>
              <p:cNvPr id="5" name="矩形 4"/>
              <p:cNvSpPr>
                <a:spLocks noRot="1" noChangeAspect="1" noMove="1" noResize="1" noEditPoints="1" noAdjustHandles="1" noChangeArrowheads="1" noChangeShapeType="1" noTextEdit="1"/>
              </p:cNvSpPr>
              <p:nvPr/>
            </p:nvSpPr>
            <p:spPr>
              <a:xfrm>
                <a:off x="-124732" y="4513110"/>
                <a:ext cx="3063403" cy="445058"/>
              </a:xfrm>
              <a:prstGeom prst="rect">
                <a:avLst/>
              </a:prstGeom>
              <a:blipFill rotWithShape="1">
                <a:blip r:embed="rId14"/>
                <a:stretch>
                  <a:fillRect l="9" t="-37" r="17" b="20"/>
                </a:stretch>
              </a:blipFill>
            </p:spPr>
            <p:txBody>
              <a:bodyPr/>
              <a:lstStyle/>
              <a:p>
                <a:r>
                  <a:rPr lang="zh-CN" altLang="en-US">
                    <a:noFill/>
                  </a:rPr>
                  <a:t> </a:t>
                </a:r>
              </a:p>
            </p:txBody>
          </p:sp>
        </mc:Fallback>
      </mc:AlternateContent>
      <p:cxnSp>
        <p:nvCxnSpPr>
          <p:cNvPr id="7" name="直接箭头连接符 6"/>
          <p:cNvCxnSpPr/>
          <p:nvPr/>
        </p:nvCxnSpPr>
        <p:spPr>
          <a:xfrm>
            <a:off x="2571854" y="4366049"/>
            <a:ext cx="374185" cy="502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p:nvPr/>
        </p:nvSpPr>
        <p:spPr>
          <a:xfrm>
            <a:off x="512787" y="1079500"/>
            <a:ext cx="6867525" cy="521970"/>
          </a:xfrm>
          <a:prstGeom prst="rect">
            <a:avLst/>
          </a:prstGeom>
          <a:noFill/>
          <a:ln w="9525">
            <a:noFill/>
          </a:ln>
        </p:spPr>
        <p:txBody>
          <a:bodyPr anchor="t">
            <a:spAutoFit/>
          </a:bodyPr>
          <a:lstStyle/>
          <a:p>
            <a:pPr eaLnBrk="0" hangingPunct="0"/>
            <a:r>
              <a:rPr lang="zh-CN" altLang="en-US" sz="28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三种概率下的不同自由度</a:t>
            </a:r>
            <a:r>
              <a:rPr lang="en-US" altLang="zh-CN" sz="2800" b="1" i="1" dirty="0">
                <a:solidFill>
                  <a:schemeClr val="tx1"/>
                </a:solidFill>
                <a:latin typeface="Times New Roman" panose="02020603050405020304" pitchFamily="18" charset="0"/>
                <a:ea typeface="楷体_GB2312" panose="02010609030101010101" charset="-122"/>
                <a:cs typeface="Times New Roman" panose="02020603050405020304" pitchFamily="18" charset="0"/>
              </a:rPr>
              <a:t>v</a:t>
            </a:r>
            <a:r>
              <a:rPr lang="zh-CN" altLang="en-US" sz="28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的</a:t>
            </a:r>
            <a:r>
              <a:rPr lang="en-US" altLang="zh-CN" sz="2800" b="1" i="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t</a:t>
            </a:r>
            <a:r>
              <a:rPr lang="en-US" altLang="zh-CN" sz="2800" b="1" i="1" baseline="-25000" dirty="0">
                <a:solidFill>
                  <a:srgbClr val="FF00FF"/>
                </a:solidFill>
                <a:latin typeface="Times New Roman" panose="02020603050405020304" pitchFamily="18" charset="0"/>
                <a:ea typeface="楷体_GB2312" panose="02010609030101010101" charset="-122"/>
                <a:cs typeface="Times New Roman" panose="02020603050405020304" pitchFamily="18" charset="0"/>
              </a:rPr>
              <a:t>vp</a:t>
            </a:r>
            <a:r>
              <a:rPr lang="zh-CN" altLang="en-US" sz="28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值</a:t>
            </a:r>
            <a:r>
              <a:rPr lang="en-US" altLang="zh-CN"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a:t>
            </a:r>
            <a:r>
              <a:rPr lang="en-US" altLang="zh-CN" sz="2400" b="1" i="1" dirty="0">
                <a:solidFill>
                  <a:srgbClr val="FF00FF"/>
                </a:solidFill>
                <a:effectLst/>
                <a:latin typeface="Times New Roman" panose="02020603050405020304" pitchFamily="18" charset="0"/>
                <a:ea typeface="楷体_GB2312" panose="02010609030101010101" charset="-122"/>
                <a:cs typeface="Times New Roman" panose="02020603050405020304" pitchFamily="18" charset="0"/>
              </a:rPr>
              <a:t>v=n-</a:t>
            </a:r>
            <a:r>
              <a:rPr lang="en-US" altLang="zh-CN" sz="2400" b="1" dirty="0">
                <a:solidFill>
                  <a:srgbClr val="FF00FF"/>
                </a:solidFill>
                <a:effectLst/>
                <a:latin typeface="Times New Roman" panose="02020603050405020304" pitchFamily="18" charset="0"/>
                <a:ea typeface="楷体_GB2312" panose="02010609030101010101" charset="-122"/>
                <a:cs typeface="Times New Roman" panose="02020603050405020304" pitchFamily="18" charset="0"/>
              </a:rPr>
              <a:t>1)</a:t>
            </a:r>
          </a:p>
        </p:txBody>
      </p:sp>
      <p:grpSp>
        <p:nvGrpSpPr>
          <p:cNvPr id="3" name="Group 3"/>
          <p:cNvGrpSpPr/>
          <p:nvPr/>
        </p:nvGrpSpPr>
        <p:grpSpPr>
          <a:xfrm>
            <a:off x="254000" y="1596708"/>
            <a:ext cx="7423150" cy="2722562"/>
            <a:chOff x="0" y="0"/>
            <a:chExt cx="4676" cy="1715"/>
          </a:xfrm>
        </p:grpSpPr>
        <p:sp>
          <p:nvSpPr>
            <p:cNvPr id="4" name="Rectangle 4"/>
            <p:cNvSpPr>
              <a:spLocks noChangeArrowheads="1"/>
            </p:cNvSpPr>
            <p:nvPr/>
          </p:nvSpPr>
          <p:spPr bwMode="auto">
            <a:xfrm>
              <a:off x="4011" y="1296"/>
              <a:ext cx="665"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3.50</a:t>
              </a:r>
            </a:p>
          </p:txBody>
        </p:sp>
        <p:sp>
          <p:nvSpPr>
            <p:cNvPr id="5" name="Rectangle 5"/>
            <p:cNvSpPr>
              <a:spLocks noChangeArrowheads="1"/>
            </p:cNvSpPr>
            <p:nvPr/>
          </p:nvSpPr>
          <p:spPr bwMode="auto">
            <a:xfrm>
              <a:off x="3347" y="1296"/>
              <a:ext cx="664"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3.71</a:t>
              </a:r>
            </a:p>
          </p:txBody>
        </p:sp>
        <p:sp>
          <p:nvSpPr>
            <p:cNvPr id="6" name="Rectangle 6"/>
            <p:cNvSpPr>
              <a:spLocks noChangeArrowheads="1"/>
            </p:cNvSpPr>
            <p:nvPr/>
          </p:nvSpPr>
          <p:spPr bwMode="auto">
            <a:xfrm>
              <a:off x="2681" y="1296"/>
              <a:ext cx="666"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4.03</a:t>
              </a:r>
            </a:p>
          </p:txBody>
        </p:sp>
        <p:sp>
          <p:nvSpPr>
            <p:cNvPr id="7" name="Rectangle 7"/>
            <p:cNvSpPr>
              <a:spLocks noChangeArrowheads="1"/>
            </p:cNvSpPr>
            <p:nvPr/>
          </p:nvSpPr>
          <p:spPr bwMode="auto">
            <a:xfrm>
              <a:off x="2016" y="1296"/>
              <a:ext cx="665"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4.60</a:t>
              </a:r>
            </a:p>
          </p:txBody>
        </p:sp>
        <p:sp>
          <p:nvSpPr>
            <p:cNvPr id="8" name="Rectangle 8"/>
            <p:cNvSpPr>
              <a:spLocks noChangeArrowheads="1"/>
            </p:cNvSpPr>
            <p:nvPr/>
          </p:nvSpPr>
          <p:spPr bwMode="auto">
            <a:xfrm>
              <a:off x="1352" y="1296"/>
              <a:ext cx="664"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5.84</a:t>
              </a:r>
            </a:p>
          </p:txBody>
        </p:sp>
        <p:sp>
          <p:nvSpPr>
            <p:cNvPr id="9" name="Rectangle 9"/>
            <p:cNvSpPr>
              <a:spLocks noChangeArrowheads="1"/>
            </p:cNvSpPr>
            <p:nvPr/>
          </p:nvSpPr>
          <p:spPr bwMode="auto">
            <a:xfrm>
              <a:off x="687" y="1296"/>
              <a:ext cx="665"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9.93</a:t>
              </a:r>
            </a:p>
          </p:txBody>
        </p:sp>
        <p:sp>
          <p:nvSpPr>
            <p:cNvPr id="10" name="Rectangle 10"/>
            <p:cNvSpPr/>
            <p:nvPr/>
          </p:nvSpPr>
          <p:spPr>
            <a:xfrm>
              <a:off x="0" y="1296"/>
              <a:ext cx="687" cy="419"/>
            </a:xfrm>
            <a:prstGeom prst="rect">
              <a:avLst/>
            </a:prstGeom>
            <a:noFill/>
            <a:ln w="9525">
              <a:noFill/>
            </a:ln>
          </p:spPr>
          <p:txBody>
            <a:bodyPr anchor="ctr"/>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0.99</a:t>
              </a:r>
            </a:p>
          </p:txBody>
        </p:sp>
        <p:sp>
          <p:nvSpPr>
            <p:cNvPr id="11" name="Rectangle 11"/>
            <p:cNvSpPr>
              <a:spLocks noChangeArrowheads="1"/>
            </p:cNvSpPr>
            <p:nvPr/>
          </p:nvSpPr>
          <p:spPr bwMode="auto">
            <a:xfrm>
              <a:off x="4011" y="877"/>
              <a:ext cx="665"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2.37</a:t>
              </a:r>
            </a:p>
          </p:txBody>
        </p:sp>
        <p:sp>
          <p:nvSpPr>
            <p:cNvPr id="12" name="Rectangle 12"/>
            <p:cNvSpPr>
              <a:spLocks noChangeArrowheads="1"/>
            </p:cNvSpPr>
            <p:nvPr/>
          </p:nvSpPr>
          <p:spPr bwMode="auto">
            <a:xfrm>
              <a:off x="3347" y="877"/>
              <a:ext cx="664"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2.46</a:t>
              </a:r>
            </a:p>
          </p:txBody>
        </p:sp>
        <p:sp>
          <p:nvSpPr>
            <p:cNvPr id="13" name="Rectangle 13"/>
            <p:cNvSpPr>
              <a:spLocks noChangeArrowheads="1"/>
            </p:cNvSpPr>
            <p:nvPr/>
          </p:nvSpPr>
          <p:spPr bwMode="auto">
            <a:xfrm>
              <a:off x="2681" y="877"/>
              <a:ext cx="666"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2.57</a:t>
              </a:r>
            </a:p>
          </p:txBody>
        </p:sp>
        <p:sp>
          <p:nvSpPr>
            <p:cNvPr id="14" name="Rectangle 14"/>
            <p:cNvSpPr>
              <a:spLocks noChangeArrowheads="1"/>
            </p:cNvSpPr>
            <p:nvPr/>
          </p:nvSpPr>
          <p:spPr bwMode="auto">
            <a:xfrm>
              <a:off x="2016" y="877"/>
              <a:ext cx="665"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2.78</a:t>
              </a:r>
            </a:p>
          </p:txBody>
        </p:sp>
        <p:sp>
          <p:nvSpPr>
            <p:cNvPr id="15" name="Rectangle 15"/>
            <p:cNvSpPr>
              <a:spLocks noChangeArrowheads="1"/>
            </p:cNvSpPr>
            <p:nvPr/>
          </p:nvSpPr>
          <p:spPr bwMode="auto">
            <a:xfrm>
              <a:off x="1352" y="877"/>
              <a:ext cx="664"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3.18</a:t>
              </a:r>
            </a:p>
          </p:txBody>
        </p:sp>
        <p:sp>
          <p:nvSpPr>
            <p:cNvPr id="16" name="Rectangle 16"/>
            <p:cNvSpPr>
              <a:spLocks noChangeArrowheads="1"/>
            </p:cNvSpPr>
            <p:nvPr/>
          </p:nvSpPr>
          <p:spPr bwMode="auto">
            <a:xfrm>
              <a:off x="687" y="877"/>
              <a:ext cx="665"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4.30</a:t>
              </a:r>
            </a:p>
          </p:txBody>
        </p:sp>
        <p:sp>
          <p:nvSpPr>
            <p:cNvPr id="17" name="Rectangle 17"/>
            <p:cNvSpPr/>
            <p:nvPr/>
          </p:nvSpPr>
          <p:spPr>
            <a:xfrm>
              <a:off x="0" y="877"/>
              <a:ext cx="687" cy="419"/>
            </a:xfrm>
            <a:prstGeom prst="rect">
              <a:avLst/>
            </a:prstGeom>
            <a:noFill/>
            <a:ln w="9525">
              <a:noFill/>
            </a:ln>
          </p:spPr>
          <p:txBody>
            <a:bodyPr anchor="ctr"/>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0.95</a:t>
              </a:r>
            </a:p>
          </p:txBody>
        </p:sp>
        <p:sp>
          <p:nvSpPr>
            <p:cNvPr id="18" name="Rectangle 18"/>
            <p:cNvSpPr>
              <a:spLocks noChangeArrowheads="1"/>
            </p:cNvSpPr>
            <p:nvPr/>
          </p:nvSpPr>
          <p:spPr bwMode="auto">
            <a:xfrm>
              <a:off x="4011" y="458"/>
              <a:ext cx="665"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1.08</a:t>
              </a:r>
            </a:p>
          </p:txBody>
        </p:sp>
        <p:sp>
          <p:nvSpPr>
            <p:cNvPr id="19" name="Rectangle 19"/>
            <p:cNvSpPr>
              <a:spLocks noChangeArrowheads="1"/>
            </p:cNvSpPr>
            <p:nvPr/>
          </p:nvSpPr>
          <p:spPr bwMode="auto">
            <a:xfrm>
              <a:off x="3347" y="458"/>
              <a:ext cx="664"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1.09</a:t>
              </a:r>
            </a:p>
          </p:txBody>
        </p:sp>
        <p:sp>
          <p:nvSpPr>
            <p:cNvPr id="20" name="Rectangle 20"/>
            <p:cNvSpPr>
              <a:spLocks noChangeArrowheads="1"/>
            </p:cNvSpPr>
            <p:nvPr/>
          </p:nvSpPr>
          <p:spPr bwMode="auto">
            <a:xfrm>
              <a:off x="2681" y="458"/>
              <a:ext cx="666"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1.11</a:t>
              </a:r>
            </a:p>
          </p:txBody>
        </p:sp>
        <p:sp>
          <p:nvSpPr>
            <p:cNvPr id="21" name="Rectangle 21"/>
            <p:cNvSpPr>
              <a:spLocks noChangeArrowheads="1"/>
            </p:cNvSpPr>
            <p:nvPr/>
          </p:nvSpPr>
          <p:spPr bwMode="auto">
            <a:xfrm>
              <a:off x="2016" y="458"/>
              <a:ext cx="665"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1.14</a:t>
              </a:r>
            </a:p>
          </p:txBody>
        </p:sp>
        <p:sp>
          <p:nvSpPr>
            <p:cNvPr id="22" name="Rectangle 22"/>
            <p:cNvSpPr>
              <a:spLocks noChangeArrowheads="1"/>
            </p:cNvSpPr>
            <p:nvPr/>
          </p:nvSpPr>
          <p:spPr bwMode="auto">
            <a:xfrm>
              <a:off x="1352" y="458"/>
              <a:ext cx="664"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1.20</a:t>
              </a:r>
            </a:p>
          </p:txBody>
        </p:sp>
        <p:sp>
          <p:nvSpPr>
            <p:cNvPr id="23" name="Rectangle 23"/>
            <p:cNvSpPr>
              <a:spLocks noChangeArrowheads="1"/>
            </p:cNvSpPr>
            <p:nvPr/>
          </p:nvSpPr>
          <p:spPr bwMode="auto">
            <a:xfrm>
              <a:off x="687" y="458"/>
              <a:ext cx="665"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1.32</a:t>
              </a:r>
            </a:p>
          </p:txBody>
        </p:sp>
        <p:sp>
          <p:nvSpPr>
            <p:cNvPr id="24" name="Rectangle 24"/>
            <p:cNvSpPr/>
            <p:nvPr/>
          </p:nvSpPr>
          <p:spPr>
            <a:xfrm>
              <a:off x="0" y="458"/>
              <a:ext cx="687" cy="419"/>
            </a:xfrm>
            <a:prstGeom prst="rect">
              <a:avLst/>
            </a:prstGeom>
            <a:noFill/>
            <a:ln w="9525">
              <a:noFill/>
            </a:ln>
          </p:spPr>
          <p:txBody>
            <a:bodyPr anchor="ctr"/>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0.68</a:t>
              </a:r>
            </a:p>
          </p:txBody>
        </p:sp>
        <p:sp>
          <p:nvSpPr>
            <p:cNvPr id="25" name="Rectangle 25"/>
            <p:cNvSpPr/>
            <p:nvPr/>
          </p:nvSpPr>
          <p:spPr>
            <a:xfrm>
              <a:off x="4011" y="39"/>
              <a:ext cx="665" cy="419"/>
            </a:xfrm>
            <a:prstGeom prst="rect">
              <a:avLst/>
            </a:prstGeom>
            <a:noFill/>
            <a:ln w="9525">
              <a:noFill/>
            </a:ln>
          </p:spPr>
          <p:txBody>
            <a:bodyPr anchor="ctr"/>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7</a:t>
              </a:r>
            </a:p>
          </p:txBody>
        </p:sp>
        <p:sp>
          <p:nvSpPr>
            <p:cNvPr id="26" name="Rectangle 26"/>
            <p:cNvSpPr/>
            <p:nvPr/>
          </p:nvSpPr>
          <p:spPr>
            <a:xfrm>
              <a:off x="3347" y="39"/>
              <a:ext cx="664" cy="419"/>
            </a:xfrm>
            <a:prstGeom prst="rect">
              <a:avLst/>
            </a:prstGeom>
            <a:noFill/>
            <a:ln w="9525">
              <a:noFill/>
            </a:ln>
          </p:spPr>
          <p:txBody>
            <a:bodyPr anchor="ctr"/>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6</a:t>
              </a:r>
            </a:p>
          </p:txBody>
        </p:sp>
        <p:sp>
          <p:nvSpPr>
            <p:cNvPr id="27" name="Rectangle 27"/>
            <p:cNvSpPr/>
            <p:nvPr/>
          </p:nvSpPr>
          <p:spPr>
            <a:xfrm>
              <a:off x="2681" y="39"/>
              <a:ext cx="666" cy="419"/>
            </a:xfrm>
            <a:prstGeom prst="rect">
              <a:avLst/>
            </a:prstGeom>
            <a:noFill/>
            <a:ln w="9525">
              <a:noFill/>
            </a:ln>
          </p:spPr>
          <p:txBody>
            <a:bodyPr anchor="ctr"/>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5</a:t>
              </a:r>
            </a:p>
          </p:txBody>
        </p:sp>
        <p:sp>
          <p:nvSpPr>
            <p:cNvPr id="28" name="Rectangle 28"/>
            <p:cNvSpPr/>
            <p:nvPr/>
          </p:nvSpPr>
          <p:spPr>
            <a:xfrm>
              <a:off x="2016" y="39"/>
              <a:ext cx="665" cy="419"/>
            </a:xfrm>
            <a:prstGeom prst="rect">
              <a:avLst/>
            </a:prstGeom>
            <a:noFill/>
            <a:ln w="9525">
              <a:noFill/>
            </a:ln>
          </p:spPr>
          <p:txBody>
            <a:bodyPr anchor="ctr"/>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4</a:t>
              </a:r>
            </a:p>
          </p:txBody>
        </p:sp>
        <p:sp>
          <p:nvSpPr>
            <p:cNvPr id="29" name="Rectangle 29"/>
            <p:cNvSpPr/>
            <p:nvPr/>
          </p:nvSpPr>
          <p:spPr>
            <a:xfrm>
              <a:off x="1352" y="39"/>
              <a:ext cx="664" cy="419"/>
            </a:xfrm>
            <a:prstGeom prst="rect">
              <a:avLst/>
            </a:prstGeom>
            <a:noFill/>
            <a:ln w="9525">
              <a:noFill/>
            </a:ln>
          </p:spPr>
          <p:txBody>
            <a:bodyPr anchor="ctr"/>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3</a:t>
              </a:r>
            </a:p>
          </p:txBody>
        </p:sp>
        <p:sp>
          <p:nvSpPr>
            <p:cNvPr id="30" name="Rectangle 30"/>
            <p:cNvSpPr/>
            <p:nvPr/>
          </p:nvSpPr>
          <p:spPr>
            <a:xfrm>
              <a:off x="687" y="39"/>
              <a:ext cx="665" cy="419"/>
            </a:xfrm>
            <a:prstGeom prst="rect">
              <a:avLst/>
            </a:prstGeom>
            <a:noFill/>
            <a:ln w="9525">
              <a:noFill/>
            </a:ln>
          </p:spPr>
          <p:txBody>
            <a:bodyPr anchor="ctr"/>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2</a:t>
              </a:r>
            </a:p>
          </p:txBody>
        </p:sp>
        <p:sp>
          <p:nvSpPr>
            <p:cNvPr id="31" name="Rectangle 31"/>
            <p:cNvSpPr>
              <a:spLocks noChangeArrowheads="1"/>
            </p:cNvSpPr>
            <p:nvPr/>
          </p:nvSpPr>
          <p:spPr bwMode="auto">
            <a:xfrm>
              <a:off x="0" y="39"/>
              <a:ext cx="687"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endParaRPr kumimoji="0" lang="zh-CN" altLang="en-US" sz="1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endParaRPr>
            </a:p>
          </p:txBody>
        </p:sp>
        <p:sp>
          <p:nvSpPr>
            <p:cNvPr id="32" name="Line 32"/>
            <p:cNvSpPr/>
            <p:nvPr/>
          </p:nvSpPr>
          <p:spPr>
            <a:xfrm>
              <a:off x="0" y="39"/>
              <a:ext cx="4676" cy="0"/>
            </a:xfrm>
            <a:prstGeom prst="line">
              <a:avLst/>
            </a:prstGeom>
            <a:ln w="28575" cap="sq" cmpd="sng">
              <a:solidFill>
                <a:schemeClr val="tx1"/>
              </a:solidFill>
              <a:prstDash val="solid"/>
              <a:round/>
              <a:headEnd type="none" w="med" len="med"/>
              <a:tailEnd type="none" w="med" len="med"/>
            </a:ln>
          </p:spPr>
        </p:sp>
        <p:sp>
          <p:nvSpPr>
            <p:cNvPr id="33" name="Line 33"/>
            <p:cNvSpPr/>
            <p:nvPr/>
          </p:nvSpPr>
          <p:spPr>
            <a:xfrm>
              <a:off x="0" y="458"/>
              <a:ext cx="4676" cy="0"/>
            </a:xfrm>
            <a:prstGeom prst="line">
              <a:avLst/>
            </a:prstGeom>
            <a:ln w="12700" cap="flat" cmpd="sng">
              <a:solidFill>
                <a:schemeClr val="tx1"/>
              </a:solidFill>
              <a:prstDash val="solid"/>
              <a:round/>
              <a:headEnd type="none" w="med" len="med"/>
              <a:tailEnd type="none" w="med" len="med"/>
            </a:ln>
          </p:spPr>
        </p:sp>
        <p:sp>
          <p:nvSpPr>
            <p:cNvPr id="34" name="Line 34"/>
            <p:cNvSpPr/>
            <p:nvPr/>
          </p:nvSpPr>
          <p:spPr>
            <a:xfrm>
              <a:off x="0" y="877"/>
              <a:ext cx="4676" cy="0"/>
            </a:xfrm>
            <a:prstGeom prst="line">
              <a:avLst/>
            </a:prstGeom>
            <a:ln w="12700" cap="flat" cmpd="sng">
              <a:solidFill>
                <a:schemeClr val="tx1"/>
              </a:solidFill>
              <a:prstDash val="solid"/>
              <a:round/>
              <a:headEnd type="none" w="med" len="med"/>
              <a:tailEnd type="none" w="med" len="med"/>
            </a:ln>
          </p:spPr>
        </p:sp>
        <p:sp>
          <p:nvSpPr>
            <p:cNvPr id="35" name="Line 35"/>
            <p:cNvSpPr/>
            <p:nvPr/>
          </p:nvSpPr>
          <p:spPr>
            <a:xfrm>
              <a:off x="0" y="1296"/>
              <a:ext cx="4676" cy="0"/>
            </a:xfrm>
            <a:prstGeom prst="line">
              <a:avLst/>
            </a:prstGeom>
            <a:ln w="12700" cap="flat" cmpd="sng">
              <a:solidFill>
                <a:schemeClr val="tx1"/>
              </a:solidFill>
              <a:prstDash val="solid"/>
              <a:round/>
              <a:headEnd type="none" w="med" len="med"/>
              <a:tailEnd type="none" w="med" len="med"/>
            </a:ln>
          </p:spPr>
        </p:sp>
        <p:sp>
          <p:nvSpPr>
            <p:cNvPr id="36" name="Line 36"/>
            <p:cNvSpPr/>
            <p:nvPr/>
          </p:nvSpPr>
          <p:spPr>
            <a:xfrm>
              <a:off x="0" y="1715"/>
              <a:ext cx="4676" cy="0"/>
            </a:xfrm>
            <a:prstGeom prst="line">
              <a:avLst/>
            </a:prstGeom>
            <a:ln w="28575" cap="sq" cmpd="sng">
              <a:solidFill>
                <a:schemeClr val="tx1"/>
              </a:solidFill>
              <a:prstDash val="solid"/>
              <a:round/>
              <a:headEnd type="none" w="med" len="med"/>
              <a:tailEnd type="none" w="med" len="med"/>
            </a:ln>
          </p:spPr>
        </p:sp>
        <p:sp>
          <p:nvSpPr>
            <p:cNvPr id="37" name="Line 37"/>
            <p:cNvSpPr/>
            <p:nvPr/>
          </p:nvSpPr>
          <p:spPr>
            <a:xfrm>
              <a:off x="0" y="39"/>
              <a:ext cx="0" cy="1676"/>
            </a:xfrm>
            <a:prstGeom prst="line">
              <a:avLst/>
            </a:prstGeom>
            <a:ln w="28575" cap="sq" cmpd="sng">
              <a:solidFill>
                <a:schemeClr val="tx1"/>
              </a:solidFill>
              <a:prstDash val="solid"/>
              <a:round/>
              <a:headEnd type="none" w="med" len="med"/>
              <a:tailEnd type="none" w="med" len="med"/>
            </a:ln>
          </p:spPr>
        </p:sp>
        <p:sp>
          <p:nvSpPr>
            <p:cNvPr id="38" name="Line 38"/>
            <p:cNvSpPr/>
            <p:nvPr/>
          </p:nvSpPr>
          <p:spPr>
            <a:xfrm>
              <a:off x="687" y="39"/>
              <a:ext cx="0" cy="1676"/>
            </a:xfrm>
            <a:prstGeom prst="line">
              <a:avLst/>
            </a:prstGeom>
            <a:ln w="12700" cap="flat" cmpd="sng">
              <a:solidFill>
                <a:schemeClr val="tx1"/>
              </a:solidFill>
              <a:prstDash val="solid"/>
              <a:round/>
              <a:headEnd type="none" w="med" len="med"/>
              <a:tailEnd type="none" w="med" len="med"/>
            </a:ln>
          </p:spPr>
        </p:sp>
        <p:sp>
          <p:nvSpPr>
            <p:cNvPr id="39" name="Line 39"/>
            <p:cNvSpPr/>
            <p:nvPr/>
          </p:nvSpPr>
          <p:spPr>
            <a:xfrm>
              <a:off x="1352" y="39"/>
              <a:ext cx="0" cy="1676"/>
            </a:xfrm>
            <a:prstGeom prst="line">
              <a:avLst/>
            </a:prstGeom>
            <a:ln w="12700" cap="flat" cmpd="sng">
              <a:solidFill>
                <a:schemeClr val="tx1"/>
              </a:solidFill>
              <a:prstDash val="solid"/>
              <a:round/>
              <a:headEnd type="none" w="med" len="med"/>
              <a:tailEnd type="none" w="med" len="med"/>
            </a:ln>
          </p:spPr>
        </p:sp>
        <p:sp>
          <p:nvSpPr>
            <p:cNvPr id="40" name="Line 40"/>
            <p:cNvSpPr/>
            <p:nvPr/>
          </p:nvSpPr>
          <p:spPr>
            <a:xfrm>
              <a:off x="2016" y="39"/>
              <a:ext cx="0" cy="1676"/>
            </a:xfrm>
            <a:prstGeom prst="line">
              <a:avLst/>
            </a:prstGeom>
            <a:ln w="12700" cap="flat" cmpd="sng">
              <a:solidFill>
                <a:schemeClr val="tx1"/>
              </a:solidFill>
              <a:prstDash val="solid"/>
              <a:round/>
              <a:headEnd type="none" w="med" len="med"/>
              <a:tailEnd type="none" w="med" len="med"/>
            </a:ln>
          </p:spPr>
        </p:sp>
        <p:sp>
          <p:nvSpPr>
            <p:cNvPr id="41" name="Line 41"/>
            <p:cNvSpPr/>
            <p:nvPr/>
          </p:nvSpPr>
          <p:spPr>
            <a:xfrm>
              <a:off x="2681" y="39"/>
              <a:ext cx="0" cy="1676"/>
            </a:xfrm>
            <a:prstGeom prst="line">
              <a:avLst/>
            </a:prstGeom>
            <a:ln w="12700" cap="flat" cmpd="sng">
              <a:solidFill>
                <a:schemeClr val="tx1"/>
              </a:solidFill>
              <a:prstDash val="solid"/>
              <a:round/>
              <a:headEnd type="none" w="med" len="med"/>
              <a:tailEnd type="none" w="med" len="med"/>
            </a:ln>
          </p:spPr>
        </p:sp>
        <p:sp>
          <p:nvSpPr>
            <p:cNvPr id="42" name="Line 42"/>
            <p:cNvSpPr/>
            <p:nvPr/>
          </p:nvSpPr>
          <p:spPr>
            <a:xfrm>
              <a:off x="3347" y="39"/>
              <a:ext cx="0" cy="1676"/>
            </a:xfrm>
            <a:prstGeom prst="line">
              <a:avLst/>
            </a:prstGeom>
            <a:ln w="12700" cap="flat" cmpd="sng">
              <a:solidFill>
                <a:schemeClr val="tx1"/>
              </a:solidFill>
              <a:prstDash val="solid"/>
              <a:round/>
              <a:headEnd type="none" w="med" len="med"/>
              <a:tailEnd type="none" w="med" len="med"/>
            </a:ln>
          </p:spPr>
        </p:sp>
        <p:sp>
          <p:nvSpPr>
            <p:cNvPr id="43" name="Line 43"/>
            <p:cNvSpPr/>
            <p:nvPr/>
          </p:nvSpPr>
          <p:spPr>
            <a:xfrm>
              <a:off x="4011" y="39"/>
              <a:ext cx="0" cy="1676"/>
            </a:xfrm>
            <a:prstGeom prst="line">
              <a:avLst/>
            </a:prstGeom>
            <a:ln w="12700" cap="flat" cmpd="sng">
              <a:solidFill>
                <a:schemeClr val="tx1"/>
              </a:solidFill>
              <a:prstDash val="solid"/>
              <a:round/>
              <a:headEnd type="none" w="med" len="med"/>
              <a:tailEnd type="none" w="med" len="med"/>
            </a:ln>
          </p:spPr>
        </p:sp>
        <p:sp>
          <p:nvSpPr>
            <p:cNvPr id="44" name="Line 44"/>
            <p:cNvSpPr/>
            <p:nvPr/>
          </p:nvSpPr>
          <p:spPr>
            <a:xfrm>
              <a:off x="4676" y="39"/>
              <a:ext cx="0" cy="1676"/>
            </a:xfrm>
            <a:prstGeom prst="line">
              <a:avLst/>
            </a:prstGeom>
            <a:ln w="28575" cap="sq" cmpd="sng">
              <a:solidFill>
                <a:schemeClr val="tx1"/>
              </a:solidFill>
              <a:prstDash val="solid"/>
              <a:round/>
              <a:headEnd type="none" w="med" len="med"/>
              <a:tailEnd type="none" w="med" len="med"/>
            </a:ln>
          </p:spPr>
        </p:sp>
        <p:sp>
          <p:nvSpPr>
            <p:cNvPr id="45" name="Line 45"/>
            <p:cNvSpPr/>
            <p:nvPr/>
          </p:nvSpPr>
          <p:spPr>
            <a:xfrm>
              <a:off x="219" y="53"/>
              <a:ext cx="465" cy="406"/>
            </a:xfrm>
            <a:prstGeom prst="line">
              <a:avLst/>
            </a:prstGeom>
            <a:ln w="9525" cap="flat" cmpd="sng">
              <a:solidFill>
                <a:schemeClr val="tx1"/>
              </a:solidFill>
              <a:prstDash val="solid"/>
              <a:round/>
              <a:headEnd type="none" w="med" len="med"/>
              <a:tailEnd type="none" w="med" len="med"/>
            </a:ln>
          </p:spPr>
        </p:sp>
        <p:sp>
          <p:nvSpPr>
            <p:cNvPr id="46" name="Line 46"/>
            <p:cNvSpPr/>
            <p:nvPr/>
          </p:nvSpPr>
          <p:spPr>
            <a:xfrm>
              <a:off x="0" y="231"/>
              <a:ext cx="684" cy="228"/>
            </a:xfrm>
            <a:prstGeom prst="line">
              <a:avLst/>
            </a:prstGeom>
            <a:ln w="9525" cap="flat" cmpd="sng">
              <a:solidFill>
                <a:schemeClr val="tx1"/>
              </a:solidFill>
              <a:prstDash val="solid"/>
              <a:round/>
              <a:headEnd type="none" w="med" len="med"/>
              <a:tailEnd type="none" w="med" len="med"/>
            </a:ln>
          </p:spPr>
        </p:sp>
        <p:sp>
          <p:nvSpPr>
            <p:cNvPr id="47" name="Text Box 47"/>
            <p:cNvSpPr txBox="1"/>
            <p:nvPr/>
          </p:nvSpPr>
          <p:spPr>
            <a:xfrm>
              <a:off x="432" y="0"/>
              <a:ext cx="363" cy="329"/>
            </a:xfrm>
            <a:prstGeom prst="rect">
              <a:avLst/>
            </a:prstGeom>
            <a:noFill/>
            <a:ln w="9525">
              <a:noFill/>
            </a:ln>
          </p:spPr>
          <p:txBody>
            <a:bodyPr anchor="t">
              <a:spAutoFit/>
            </a:bodyPr>
            <a:lstStyle/>
            <a:p>
              <a:pPr eaLnBrk="0" hangingPunct="0">
                <a:spcBef>
                  <a:spcPct val="50000"/>
                </a:spcBef>
              </a:pPr>
              <a:r>
                <a:rPr lang="en-US" altLang="zh-CN" sz="2800" b="1" i="1"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v</a:t>
              </a:r>
            </a:p>
          </p:txBody>
        </p:sp>
        <p:sp>
          <p:nvSpPr>
            <p:cNvPr id="48" name="Text Box 48"/>
            <p:cNvSpPr txBox="1"/>
            <p:nvPr/>
          </p:nvSpPr>
          <p:spPr>
            <a:xfrm>
              <a:off x="117" y="0"/>
              <a:ext cx="509" cy="329"/>
            </a:xfrm>
            <a:prstGeom prst="rect">
              <a:avLst/>
            </a:prstGeom>
            <a:noFill/>
            <a:ln w="9525">
              <a:noFill/>
            </a:ln>
          </p:spPr>
          <p:txBody>
            <a:bodyPr wrap="square" anchor="t">
              <a:spAutoFit/>
            </a:bodyPr>
            <a:lstStyle/>
            <a:p>
              <a:pPr eaLnBrk="0" hangingPunct="0">
                <a:spcBef>
                  <a:spcPct val="50000"/>
                </a:spcBef>
              </a:pPr>
              <a:r>
                <a:rPr lang="en-US" altLang="zh-CN" sz="2800" b="1" i="1"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t</a:t>
              </a:r>
              <a:r>
                <a:rPr lang="en-US" altLang="zh-CN" sz="2800" b="1" i="1" baseline="-25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vp</a:t>
              </a:r>
            </a:p>
          </p:txBody>
        </p:sp>
        <p:sp>
          <p:nvSpPr>
            <p:cNvPr id="49" name="Text Box 49"/>
            <p:cNvSpPr txBox="1"/>
            <p:nvPr/>
          </p:nvSpPr>
          <p:spPr>
            <a:xfrm>
              <a:off x="24" y="183"/>
              <a:ext cx="363" cy="329"/>
            </a:xfrm>
            <a:prstGeom prst="rect">
              <a:avLst/>
            </a:prstGeom>
            <a:noFill/>
            <a:ln w="9525">
              <a:noFill/>
            </a:ln>
          </p:spPr>
          <p:txBody>
            <a:bodyPr anchor="t">
              <a:spAutoFit/>
            </a:bodyPr>
            <a:lstStyle/>
            <a:p>
              <a:pPr eaLnBrk="0" hangingPunct="0">
                <a:spcBef>
                  <a:spcPct val="50000"/>
                </a:spcBef>
              </a:pPr>
              <a:r>
                <a:rPr lang="en-US" altLang="zh-CN" sz="2800" b="1" i="1"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p</a:t>
              </a:r>
            </a:p>
          </p:txBody>
        </p:sp>
      </p:grpSp>
      <p:grpSp>
        <p:nvGrpSpPr>
          <p:cNvPr id="50" name="Group 50"/>
          <p:cNvGrpSpPr/>
          <p:nvPr/>
        </p:nvGrpSpPr>
        <p:grpSpPr>
          <a:xfrm>
            <a:off x="250825" y="4371975"/>
            <a:ext cx="5652135" cy="2227580"/>
            <a:chOff x="0" y="-16"/>
            <a:chExt cx="4010" cy="1403"/>
          </a:xfrm>
        </p:grpSpPr>
        <p:sp>
          <p:nvSpPr>
            <p:cNvPr id="51" name="Rectangle 51"/>
            <p:cNvSpPr/>
            <p:nvPr/>
          </p:nvSpPr>
          <p:spPr>
            <a:xfrm>
              <a:off x="0" y="1061"/>
              <a:ext cx="650" cy="326"/>
            </a:xfrm>
            <a:prstGeom prst="rect">
              <a:avLst/>
            </a:prstGeom>
            <a:noFill/>
            <a:ln w="9525">
              <a:noFill/>
            </a:ln>
          </p:spPr>
          <p:txBody>
            <a:bodyPr anchor="t"/>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0.99</a:t>
              </a:r>
            </a:p>
          </p:txBody>
        </p:sp>
        <p:sp>
          <p:nvSpPr>
            <p:cNvPr id="52" name="Rectangle 52"/>
            <p:cNvSpPr/>
            <p:nvPr/>
          </p:nvSpPr>
          <p:spPr>
            <a:xfrm>
              <a:off x="0" y="725"/>
              <a:ext cx="650" cy="336"/>
            </a:xfrm>
            <a:prstGeom prst="rect">
              <a:avLst/>
            </a:prstGeom>
            <a:noFill/>
            <a:ln w="9525">
              <a:noFill/>
            </a:ln>
          </p:spPr>
          <p:txBody>
            <a:bodyPr anchor="t"/>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0.95</a:t>
              </a:r>
            </a:p>
          </p:txBody>
        </p:sp>
        <p:sp>
          <p:nvSpPr>
            <p:cNvPr id="53" name="Rectangle 53"/>
            <p:cNvSpPr/>
            <p:nvPr/>
          </p:nvSpPr>
          <p:spPr>
            <a:xfrm>
              <a:off x="0" y="392"/>
              <a:ext cx="650" cy="333"/>
            </a:xfrm>
            <a:prstGeom prst="rect">
              <a:avLst/>
            </a:prstGeom>
            <a:noFill/>
            <a:ln w="9525">
              <a:noFill/>
            </a:ln>
          </p:spPr>
          <p:txBody>
            <a:bodyPr anchor="t"/>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0.68</a:t>
              </a:r>
            </a:p>
          </p:txBody>
        </p:sp>
        <p:sp>
          <p:nvSpPr>
            <p:cNvPr id="54" name="Rectangle 54"/>
            <p:cNvSpPr/>
            <p:nvPr/>
          </p:nvSpPr>
          <p:spPr>
            <a:xfrm>
              <a:off x="0" y="66"/>
              <a:ext cx="650" cy="326"/>
            </a:xfrm>
            <a:prstGeom prst="rect">
              <a:avLst/>
            </a:prstGeom>
            <a:noFill/>
            <a:ln w="9525">
              <a:noFill/>
            </a:ln>
          </p:spPr>
          <p:txBody>
            <a:bodyPr anchor="t"/>
            <a:lstStyle/>
            <a:p>
              <a:pPr algn="ctr" eaLnBrk="0" hangingPunct="0">
                <a:spcBef>
                  <a:spcPct val="20000"/>
                </a:spcBef>
              </a:pPr>
              <a:endParaRPr lang="zh-CN" altLang="en-US" sz="2800" b="1" dirty="0">
                <a:solidFill>
                  <a:srgbClr val="0000FF"/>
                </a:solidFill>
                <a:latin typeface="Times New Roman" panose="02020603050405020304" pitchFamily="18" charset="0"/>
                <a:ea typeface="黑体" panose="02010609060101010101" pitchFamily="2" charset="-122"/>
              </a:endParaRPr>
            </a:p>
          </p:txBody>
        </p:sp>
        <p:sp>
          <p:nvSpPr>
            <p:cNvPr id="55" name="Rectangle 55"/>
            <p:cNvSpPr>
              <a:spLocks noChangeArrowheads="1"/>
            </p:cNvSpPr>
            <p:nvPr/>
          </p:nvSpPr>
          <p:spPr bwMode="auto">
            <a:xfrm>
              <a:off x="3252" y="1061"/>
              <a:ext cx="75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2.58</a:t>
              </a:r>
            </a:p>
          </p:txBody>
        </p:sp>
        <p:sp>
          <p:nvSpPr>
            <p:cNvPr id="56" name="Rectangle 56"/>
            <p:cNvSpPr>
              <a:spLocks noChangeArrowheads="1"/>
            </p:cNvSpPr>
            <p:nvPr/>
          </p:nvSpPr>
          <p:spPr bwMode="auto">
            <a:xfrm>
              <a:off x="2602" y="1061"/>
              <a:ext cx="65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2.86</a:t>
              </a:r>
            </a:p>
          </p:txBody>
        </p:sp>
        <p:sp>
          <p:nvSpPr>
            <p:cNvPr id="57" name="Rectangle 57"/>
            <p:cNvSpPr>
              <a:spLocks noChangeArrowheads="1"/>
            </p:cNvSpPr>
            <p:nvPr/>
          </p:nvSpPr>
          <p:spPr bwMode="auto">
            <a:xfrm>
              <a:off x="1952" y="1061"/>
              <a:ext cx="65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2.98</a:t>
              </a:r>
            </a:p>
          </p:txBody>
        </p:sp>
        <p:sp>
          <p:nvSpPr>
            <p:cNvPr id="58" name="Rectangle 58"/>
            <p:cNvSpPr>
              <a:spLocks noChangeArrowheads="1"/>
            </p:cNvSpPr>
            <p:nvPr/>
          </p:nvSpPr>
          <p:spPr bwMode="auto">
            <a:xfrm>
              <a:off x="1300" y="1061"/>
              <a:ext cx="65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3.25</a:t>
              </a:r>
            </a:p>
          </p:txBody>
        </p:sp>
        <p:sp>
          <p:nvSpPr>
            <p:cNvPr id="59" name="Rectangle 59"/>
            <p:cNvSpPr>
              <a:spLocks noChangeArrowheads="1"/>
            </p:cNvSpPr>
            <p:nvPr/>
          </p:nvSpPr>
          <p:spPr bwMode="auto">
            <a:xfrm>
              <a:off x="650" y="1061"/>
              <a:ext cx="65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3.36</a:t>
              </a:r>
            </a:p>
          </p:txBody>
        </p:sp>
        <p:sp>
          <p:nvSpPr>
            <p:cNvPr id="60" name="Rectangle 60"/>
            <p:cNvSpPr>
              <a:spLocks noChangeArrowheads="1"/>
            </p:cNvSpPr>
            <p:nvPr/>
          </p:nvSpPr>
          <p:spPr bwMode="auto">
            <a:xfrm>
              <a:off x="3252" y="725"/>
              <a:ext cx="75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1.96</a:t>
              </a:r>
            </a:p>
          </p:txBody>
        </p:sp>
        <p:sp>
          <p:nvSpPr>
            <p:cNvPr id="61" name="Rectangle 61"/>
            <p:cNvSpPr>
              <a:spLocks noChangeArrowheads="1"/>
            </p:cNvSpPr>
            <p:nvPr/>
          </p:nvSpPr>
          <p:spPr bwMode="auto">
            <a:xfrm>
              <a:off x="2602" y="725"/>
              <a:ext cx="65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2.09</a:t>
              </a:r>
            </a:p>
          </p:txBody>
        </p:sp>
        <p:sp>
          <p:nvSpPr>
            <p:cNvPr id="62" name="Rectangle 62"/>
            <p:cNvSpPr>
              <a:spLocks noChangeArrowheads="1"/>
            </p:cNvSpPr>
            <p:nvPr/>
          </p:nvSpPr>
          <p:spPr bwMode="auto">
            <a:xfrm>
              <a:off x="1952" y="725"/>
              <a:ext cx="65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2.15</a:t>
              </a:r>
            </a:p>
          </p:txBody>
        </p:sp>
        <p:sp>
          <p:nvSpPr>
            <p:cNvPr id="63" name="Rectangle 63"/>
            <p:cNvSpPr>
              <a:spLocks noChangeArrowheads="1"/>
            </p:cNvSpPr>
            <p:nvPr/>
          </p:nvSpPr>
          <p:spPr bwMode="auto">
            <a:xfrm>
              <a:off x="1300" y="725"/>
              <a:ext cx="65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2.26</a:t>
              </a:r>
            </a:p>
          </p:txBody>
        </p:sp>
        <p:sp>
          <p:nvSpPr>
            <p:cNvPr id="64" name="Rectangle 64"/>
            <p:cNvSpPr>
              <a:spLocks noChangeArrowheads="1"/>
            </p:cNvSpPr>
            <p:nvPr/>
          </p:nvSpPr>
          <p:spPr bwMode="auto">
            <a:xfrm>
              <a:off x="650" y="725"/>
              <a:ext cx="65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2.31</a:t>
              </a:r>
            </a:p>
          </p:txBody>
        </p:sp>
        <p:sp>
          <p:nvSpPr>
            <p:cNvPr id="65" name="Rectangle 65"/>
            <p:cNvSpPr>
              <a:spLocks noChangeArrowheads="1"/>
            </p:cNvSpPr>
            <p:nvPr/>
          </p:nvSpPr>
          <p:spPr bwMode="auto">
            <a:xfrm>
              <a:off x="3252" y="392"/>
              <a:ext cx="758"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a:t>
              </a:r>
            </a:p>
          </p:txBody>
        </p:sp>
        <p:sp>
          <p:nvSpPr>
            <p:cNvPr id="66" name="Rectangle 66"/>
            <p:cNvSpPr>
              <a:spLocks noChangeArrowheads="1"/>
            </p:cNvSpPr>
            <p:nvPr/>
          </p:nvSpPr>
          <p:spPr bwMode="auto">
            <a:xfrm>
              <a:off x="2602" y="392"/>
              <a:ext cx="650"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1.03</a:t>
              </a:r>
            </a:p>
          </p:txBody>
        </p:sp>
        <p:sp>
          <p:nvSpPr>
            <p:cNvPr id="67" name="Rectangle 67"/>
            <p:cNvSpPr>
              <a:spLocks noChangeArrowheads="1"/>
            </p:cNvSpPr>
            <p:nvPr/>
          </p:nvSpPr>
          <p:spPr bwMode="auto">
            <a:xfrm>
              <a:off x="1952" y="392"/>
              <a:ext cx="650"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1.04</a:t>
              </a:r>
            </a:p>
          </p:txBody>
        </p:sp>
        <p:sp>
          <p:nvSpPr>
            <p:cNvPr id="68" name="Rectangle 68"/>
            <p:cNvSpPr>
              <a:spLocks noChangeArrowheads="1"/>
            </p:cNvSpPr>
            <p:nvPr/>
          </p:nvSpPr>
          <p:spPr bwMode="auto">
            <a:xfrm>
              <a:off x="1300" y="392"/>
              <a:ext cx="652"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1.06</a:t>
              </a:r>
            </a:p>
          </p:txBody>
        </p:sp>
        <p:sp>
          <p:nvSpPr>
            <p:cNvPr id="69" name="Rectangle 69"/>
            <p:cNvSpPr>
              <a:spLocks noChangeArrowheads="1"/>
            </p:cNvSpPr>
            <p:nvPr/>
          </p:nvSpPr>
          <p:spPr bwMode="auto">
            <a:xfrm>
              <a:off x="650" y="392"/>
              <a:ext cx="650"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Blip>
                  <a:blip r:embed="rId2"/>
                </a:buBlip>
                <a:defRPr sz="2800">
                  <a:solidFill>
                    <a:schemeClr val="accent2"/>
                  </a:solidFill>
                  <a:latin typeface="Verdana" panose="020B0604030504040204" pitchFamily="34" charset="0"/>
                  <a:ea typeface="黑体" panose="02010609060101010101" pitchFamily="2" charset="-122"/>
                </a:defRPr>
              </a:lvl1pPr>
              <a:lvl2pPr eaLnBrk="0" hangingPunct="0">
                <a:spcBef>
                  <a:spcPct val="20000"/>
                </a:spcBef>
                <a:buBlip>
                  <a:blip r:embed="rId3"/>
                </a:buBlip>
                <a:defRPr sz="2400">
                  <a:solidFill>
                    <a:schemeClr val="accent2"/>
                  </a:solidFill>
                  <a:latin typeface="Verdana" panose="020B0604030504040204" pitchFamily="34" charset="0"/>
                  <a:ea typeface="黑体" panose="02010609060101010101" pitchFamily="2" charset="-122"/>
                </a:defRPr>
              </a:lvl2pPr>
              <a:lvl3pPr eaLnBrk="0" hangingPunct="0">
                <a:spcBef>
                  <a:spcPct val="20000"/>
                </a:spcBef>
                <a:buBlip>
                  <a:blip r:embed="rId4"/>
                </a:buBlip>
                <a:defRPr sz="2000">
                  <a:solidFill>
                    <a:schemeClr val="accent2"/>
                  </a:solidFill>
                  <a:latin typeface="Verdana" panose="020B0604030504040204" pitchFamily="34" charset="0"/>
                  <a:ea typeface="黑体" panose="02010609060101010101" pitchFamily="2" charset="-122"/>
                </a:defRPr>
              </a:lvl3pPr>
              <a:lvl4pPr eaLnBrk="0" hangingPunct="0">
                <a:spcBef>
                  <a:spcPct val="20000"/>
                </a:spcBef>
                <a:buBlip>
                  <a:blip r:embed="rId2"/>
                </a:buBlip>
                <a:defRPr>
                  <a:solidFill>
                    <a:schemeClr val="accent2"/>
                  </a:solidFill>
                  <a:latin typeface="Verdana" panose="020B0604030504040204" pitchFamily="34" charset="0"/>
                  <a:ea typeface="黑体" panose="02010609060101010101" pitchFamily="2" charset="-122"/>
                </a:defRPr>
              </a:lvl4pPr>
              <a:lvl5pPr eaLnBrk="0" hangingPunct="0">
                <a:spcBef>
                  <a:spcPct val="20000"/>
                </a:spcBef>
                <a:buBlip>
                  <a:blip r:embed="rId3"/>
                </a:buBlip>
                <a:defRPr>
                  <a:solidFill>
                    <a:schemeClr val="accent2"/>
                  </a:solidFill>
                  <a:latin typeface="Verdana" panose="020B0604030504040204" pitchFamily="34" charset="0"/>
                  <a:ea typeface="黑体" panose="02010609060101010101" pitchFamily="2" charset="-122"/>
                </a:defRPr>
              </a:lvl5pPr>
              <a:lvl6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6pPr>
              <a:lvl7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7pPr>
              <a:lvl8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8pPr>
              <a:lvl9pPr eaLnBrk="0" fontAlgn="base" hangingPunct="0">
                <a:spcBef>
                  <a:spcPct val="20000"/>
                </a:spcBef>
                <a:spcAft>
                  <a:spcPct val="0"/>
                </a:spcAft>
                <a:buBlip>
                  <a:blip r:embed="rId3"/>
                </a:buBlip>
                <a:defRPr>
                  <a:solidFill>
                    <a:schemeClr val="accent2"/>
                  </a:solidFill>
                  <a:latin typeface="Verdana" panose="020B0604030504040204" pitchFamily="34" charset="0"/>
                  <a:ea typeface="黑体" panose="0201060906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1200" cap="none" spc="0" normalizeH="0" baseline="0" noProof="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sym typeface="+mn-ea"/>
                </a:rPr>
                <a:t>1.07</a:t>
              </a:r>
            </a:p>
          </p:txBody>
        </p:sp>
        <p:sp>
          <p:nvSpPr>
            <p:cNvPr id="70" name="Rectangle 70"/>
            <p:cNvSpPr/>
            <p:nvPr/>
          </p:nvSpPr>
          <p:spPr>
            <a:xfrm>
              <a:off x="3252" y="66"/>
              <a:ext cx="758" cy="326"/>
            </a:xfrm>
            <a:prstGeom prst="rect">
              <a:avLst/>
            </a:prstGeom>
            <a:noFill/>
            <a:ln w="9525">
              <a:noFill/>
            </a:ln>
          </p:spPr>
          <p:txBody>
            <a:bodyPr anchor="t"/>
            <a:lstStyle/>
            <a:p>
              <a:pPr algn="ctr" eaLnBrk="0" hangingPunct="0">
                <a:spcBef>
                  <a:spcPct val="20000"/>
                </a:spcBef>
              </a:pPr>
              <a:r>
                <a:rPr lang="zh-CN" altLang="en-US" sz="2800" b="1" dirty="0">
                  <a:solidFill>
                    <a:srgbClr val="0000FF"/>
                  </a:solidFill>
                  <a:latin typeface="Times New Roman" panose="02020603050405020304" pitchFamily="18" charset="0"/>
                  <a:ea typeface="黑体" panose="02010609060101010101" pitchFamily="2" charset="-122"/>
                  <a:sym typeface="Symbol" panose="05050102010706020507" pitchFamily="18" charset="2"/>
                </a:rPr>
                <a:t></a:t>
              </a:r>
            </a:p>
          </p:txBody>
        </p:sp>
        <p:sp>
          <p:nvSpPr>
            <p:cNvPr id="71" name="Rectangle 71"/>
            <p:cNvSpPr/>
            <p:nvPr/>
          </p:nvSpPr>
          <p:spPr>
            <a:xfrm>
              <a:off x="2602" y="66"/>
              <a:ext cx="650" cy="326"/>
            </a:xfrm>
            <a:prstGeom prst="rect">
              <a:avLst/>
            </a:prstGeom>
            <a:noFill/>
            <a:ln w="9525">
              <a:noFill/>
            </a:ln>
          </p:spPr>
          <p:txBody>
            <a:bodyPr anchor="t"/>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19</a:t>
              </a:r>
            </a:p>
          </p:txBody>
        </p:sp>
        <p:sp>
          <p:nvSpPr>
            <p:cNvPr id="72" name="Rectangle 72"/>
            <p:cNvSpPr/>
            <p:nvPr/>
          </p:nvSpPr>
          <p:spPr>
            <a:xfrm>
              <a:off x="1952" y="66"/>
              <a:ext cx="650" cy="326"/>
            </a:xfrm>
            <a:prstGeom prst="rect">
              <a:avLst/>
            </a:prstGeom>
            <a:noFill/>
            <a:ln w="9525">
              <a:noFill/>
            </a:ln>
          </p:spPr>
          <p:txBody>
            <a:bodyPr anchor="t"/>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14</a:t>
              </a:r>
            </a:p>
          </p:txBody>
        </p:sp>
        <p:sp>
          <p:nvSpPr>
            <p:cNvPr id="73" name="Rectangle 73"/>
            <p:cNvSpPr/>
            <p:nvPr/>
          </p:nvSpPr>
          <p:spPr>
            <a:xfrm>
              <a:off x="1300" y="66"/>
              <a:ext cx="652" cy="326"/>
            </a:xfrm>
            <a:prstGeom prst="rect">
              <a:avLst/>
            </a:prstGeom>
            <a:noFill/>
            <a:ln w="9525">
              <a:noFill/>
            </a:ln>
          </p:spPr>
          <p:txBody>
            <a:bodyPr anchor="t"/>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9</a:t>
              </a:r>
            </a:p>
          </p:txBody>
        </p:sp>
        <p:sp>
          <p:nvSpPr>
            <p:cNvPr id="74" name="Rectangle 74"/>
            <p:cNvSpPr/>
            <p:nvPr/>
          </p:nvSpPr>
          <p:spPr>
            <a:xfrm>
              <a:off x="650" y="66"/>
              <a:ext cx="650" cy="326"/>
            </a:xfrm>
            <a:prstGeom prst="rect">
              <a:avLst/>
            </a:prstGeom>
            <a:noFill/>
            <a:ln w="9525">
              <a:noFill/>
            </a:ln>
          </p:spPr>
          <p:txBody>
            <a:bodyPr anchor="t"/>
            <a:lstStyle/>
            <a:p>
              <a:pPr algn="ctr" eaLnBrk="0" hangingPunct="0">
                <a:spcBef>
                  <a:spcPct val="20000"/>
                </a:spcBef>
              </a:pPr>
              <a:r>
                <a:rPr lang="en-US" altLang="zh-CN" sz="2800" b="1" dirty="0">
                  <a:solidFill>
                    <a:srgbClr val="0000FF"/>
                  </a:solidFill>
                  <a:latin typeface="Times New Roman" panose="02020603050405020304" pitchFamily="18" charset="0"/>
                  <a:ea typeface="微软雅黑" panose="020B0503020204020204" charset="-122"/>
                </a:rPr>
                <a:t>8</a:t>
              </a:r>
            </a:p>
          </p:txBody>
        </p:sp>
        <p:sp>
          <p:nvSpPr>
            <p:cNvPr id="75" name="Line 75"/>
            <p:cNvSpPr/>
            <p:nvPr/>
          </p:nvSpPr>
          <p:spPr>
            <a:xfrm>
              <a:off x="0" y="66"/>
              <a:ext cx="4010" cy="0"/>
            </a:xfrm>
            <a:prstGeom prst="line">
              <a:avLst/>
            </a:prstGeom>
            <a:ln w="28575" cap="sq" cmpd="sng">
              <a:solidFill>
                <a:schemeClr val="tx1"/>
              </a:solidFill>
              <a:prstDash val="solid"/>
              <a:round/>
              <a:headEnd type="none" w="med" len="med"/>
              <a:tailEnd type="none" w="med" len="med"/>
            </a:ln>
          </p:spPr>
        </p:sp>
        <p:sp>
          <p:nvSpPr>
            <p:cNvPr id="76" name="Line 76"/>
            <p:cNvSpPr/>
            <p:nvPr/>
          </p:nvSpPr>
          <p:spPr>
            <a:xfrm>
              <a:off x="0" y="392"/>
              <a:ext cx="4010" cy="0"/>
            </a:xfrm>
            <a:prstGeom prst="line">
              <a:avLst/>
            </a:prstGeom>
            <a:ln w="12700" cap="flat" cmpd="sng">
              <a:solidFill>
                <a:schemeClr val="tx1"/>
              </a:solidFill>
              <a:prstDash val="solid"/>
              <a:round/>
              <a:headEnd type="none" w="med" len="med"/>
              <a:tailEnd type="none" w="med" len="med"/>
            </a:ln>
          </p:spPr>
        </p:sp>
        <p:sp>
          <p:nvSpPr>
            <p:cNvPr id="77" name="Line 77"/>
            <p:cNvSpPr/>
            <p:nvPr/>
          </p:nvSpPr>
          <p:spPr>
            <a:xfrm>
              <a:off x="0" y="725"/>
              <a:ext cx="4010" cy="0"/>
            </a:xfrm>
            <a:prstGeom prst="line">
              <a:avLst/>
            </a:prstGeom>
            <a:ln w="12700" cap="flat" cmpd="sng">
              <a:solidFill>
                <a:schemeClr val="tx1"/>
              </a:solidFill>
              <a:prstDash val="solid"/>
              <a:round/>
              <a:headEnd type="none" w="med" len="med"/>
              <a:tailEnd type="none" w="med" len="med"/>
            </a:ln>
          </p:spPr>
        </p:sp>
        <p:sp>
          <p:nvSpPr>
            <p:cNvPr id="78" name="Line 78"/>
            <p:cNvSpPr/>
            <p:nvPr/>
          </p:nvSpPr>
          <p:spPr>
            <a:xfrm>
              <a:off x="0" y="1061"/>
              <a:ext cx="4010" cy="0"/>
            </a:xfrm>
            <a:prstGeom prst="line">
              <a:avLst/>
            </a:prstGeom>
            <a:ln w="12700" cap="flat" cmpd="sng">
              <a:solidFill>
                <a:schemeClr val="tx1"/>
              </a:solidFill>
              <a:prstDash val="solid"/>
              <a:round/>
              <a:headEnd type="none" w="med" len="med"/>
              <a:tailEnd type="none" w="med" len="med"/>
            </a:ln>
          </p:spPr>
        </p:sp>
        <p:sp>
          <p:nvSpPr>
            <p:cNvPr id="79" name="Line 79"/>
            <p:cNvSpPr/>
            <p:nvPr/>
          </p:nvSpPr>
          <p:spPr>
            <a:xfrm>
              <a:off x="0" y="1387"/>
              <a:ext cx="4010" cy="0"/>
            </a:xfrm>
            <a:prstGeom prst="line">
              <a:avLst/>
            </a:prstGeom>
            <a:ln w="28575" cap="sq" cmpd="sng">
              <a:solidFill>
                <a:schemeClr val="tx1"/>
              </a:solidFill>
              <a:prstDash val="solid"/>
              <a:round/>
              <a:headEnd type="none" w="med" len="med"/>
              <a:tailEnd type="none" w="med" len="med"/>
            </a:ln>
          </p:spPr>
        </p:sp>
        <p:sp>
          <p:nvSpPr>
            <p:cNvPr id="80" name="Line 80"/>
            <p:cNvSpPr/>
            <p:nvPr/>
          </p:nvSpPr>
          <p:spPr>
            <a:xfrm>
              <a:off x="0" y="66"/>
              <a:ext cx="0" cy="1321"/>
            </a:xfrm>
            <a:prstGeom prst="line">
              <a:avLst/>
            </a:prstGeom>
            <a:ln w="28575" cap="sq" cmpd="sng">
              <a:solidFill>
                <a:schemeClr val="tx1"/>
              </a:solidFill>
              <a:prstDash val="solid"/>
              <a:round/>
              <a:headEnd type="none" w="med" len="med"/>
              <a:tailEnd type="none" w="med" len="med"/>
            </a:ln>
          </p:spPr>
        </p:sp>
        <p:sp>
          <p:nvSpPr>
            <p:cNvPr id="81" name="Line 81"/>
            <p:cNvSpPr/>
            <p:nvPr/>
          </p:nvSpPr>
          <p:spPr>
            <a:xfrm>
              <a:off x="1300" y="66"/>
              <a:ext cx="0" cy="1321"/>
            </a:xfrm>
            <a:prstGeom prst="line">
              <a:avLst/>
            </a:prstGeom>
            <a:ln w="12700" cap="flat" cmpd="sng">
              <a:solidFill>
                <a:schemeClr val="tx1"/>
              </a:solidFill>
              <a:prstDash val="solid"/>
              <a:round/>
              <a:headEnd type="none" w="med" len="med"/>
              <a:tailEnd type="none" w="med" len="med"/>
            </a:ln>
          </p:spPr>
        </p:sp>
        <p:sp>
          <p:nvSpPr>
            <p:cNvPr id="82" name="Line 82"/>
            <p:cNvSpPr/>
            <p:nvPr/>
          </p:nvSpPr>
          <p:spPr>
            <a:xfrm>
              <a:off x="1952" y="66"/>
              <a:ext cx="0" cy="1321"/>
            </a:xfrm>
            <a:prstGeom prst="line">
              <a:avLst/>
            </a:prstGeom>
            <a:ln w="12700" cap="flat" cmpd="sng">
              <a:solidFill>
                <a:schemeClr val="tx1"/>
              </a:solidFill>
              <a:prstDash val="solid"/>
              <a:round/>
              <a:headEnd type="none" w="med" len="med"/>
              <a:tailEnd type="none" w="med" len="med"/>
            </a:ln>
          </p:spPr>
        </p:sp>
        <p:sp>
          <p:nvSpPr>
            <p:cNvPr id="83" name="Line 83"/>
            <p:cNvSpPr/>
            <p:nvPr/>
          </p:nvSpPr>
          <p:spPr>
            <a:xfrm>
              <a:off x="2602" y="66"/>
              <a:ext cx="0" cy="1321"/>
            </a:xfrm>
            <a:prstGeom prst="line">
              <a:avLst/>
            </a:prstGeom>
            <a:ln w="12700" cap="flat" cmpd="sng">
              <a:solidFill>
                <a:schemeClr val="tx1"/>
              </a:solidFill>
              <a:prstDash val="solid"/>
              <a:round/>
              <a:headEnd type="none" w="med" len="med"/>
              <a:tailEnd type="none" w="med" len="med"/>
            </a:ln>
          </p:spPr>
        </p:sp>
        <p:sp>
          <p:nvSpPr>
            <p:cNvPr id="84" name="Line 84"/>
            <p:cNvSpPr/>
            <p:nvPr/>
          </p:nvSpPr>
          <p:spPr>
            <a:xfrm>
              <a:off x="3252" y="66"/>
              <a:ext cx="0" cy="1321"/>
            </a:xfrm>
            <a:prstGeom prst="line">
              <a:avLst/>
            </a:prstGeom>
            <a:ln w="12700" cap="flat" cmpd="sng">
              <a:solidFill>
                <a:schemeClr val="tx1"/>
              </a:solidFill>
              <a:prstDash val="solid"/>
              <a:round/>
              <a:headEnd type="none" w="med" len="med"/>
              <a:tailEnd type="none" w="med" len="med"/>
            </a:ln>
          </p:spPr>
        </p:sp>
        <p:sp>
          <p:nvSpPr>
            <p:cNvPr id="85" name="Line 85"/>
            <p:cNvSpPr/>
            <p:nvPr/>
          </p:nvSpPr>
          <p:spPr>
            <a:xfrm>
              <a:off x="4010" y="66"/>
              <a:ext cx="0" cy="1321"/>
            </a:xfrm>
            <a:prstGeom prst="line">
              <a:avLst/>
            </a:prstGeom>
            <a:ln w="28575" cap="sq" cmpd="sng">
              <a:solidFill>
                <a:schemeClr val="tx1"/>
              </a:solidFill>
              <a:prstDash val="solid"/>
              <a:round/>
              <a:headEnd type="none" w="med" len="med"/>
              <a:tailEnd type="none" w="med" len="med"/>
            </a:ln>
          </p:spPr>
        </p:sp>
        <p:sp>
          <p:nvSpPr>
            <p:cNvPr id="86" name="Line 86"/>
            <p:cNvSpPr/>
            <p:nvPr/>
          </p:nvSpPr>
          <p:spPr>
            <a:xfrm>
              <a:off x="650" y="66"/>
              <a:ext cx="0" cy="1321"/>
            </a:xfrm>
            <a:prstGeom prst="line">
              <a:avLst/>
            </a:prstGeom>
            <a:ln w="12700" cap="flat" cmpd="sng">
              <a:solidFill>
                <a:schemeClr val="tx1"/>
              </a:solidFill>
              <a:prstDash val="solid"/>
              <a:round/>
              <a:headEnd type="none" w="med" len="med"/>
              <a:tailEnd type="none" w="med" len="med"/>
            </a:ln>
          </p:spPr>
        </p:sp>
        <p:sp>
          <p:nvSpPr>
            <p:cNvPr id="87" name="Line 87"/>
            <p:cNvSpPr/>
            <p:nvPr/>
          </p:nvSpPr>
          <p:spPr>
            <a:xfrm>
              <a:off x="221" y="53"/>
              <a:ext cx="428" cy="342"/>
            </a:xfrm>
            <a:prstGeom prst="line">
              <a:avLst/>
            </a:prstGeom>
            <a:ln w="9525" cap="flat" cmpd="sng">
              <a:solidFill>
                <a:schemeClr val="tx1"/>
              </a:solidFill>
              <a:prstDash val="solid"/>
              <a:round/>
              <a:headEnd type="none" w="med" len="med"/>
              <a:tailEnd type="none" w="med" len="med"/>
            </a:ln>
          </p:spPr>
        </p:sp>
        <p:sp>
          <p:nvSpPr>
            <p:cNvPr id="88" name="Line 88"/>
            <p:cNvSpPr/>
            <p:nvPr/>
          </p:nvSpPr>
          <p:spPr>
            <a:xfrm>
              <a:off x="2" y="231"/>
              <a:ext cx="647" cy="164"/>
            </a:xfrm>
            <a:prstGeom prst="line">
              <a:avLst/>
            </a:prstGeom>
            <a:ln w="9525" cap="flat" cmpd="sng">
              <a:solidFill>
                <a:schemeClr val="tx1"/>
              </a:solidFill>
              <a:prstDash val="solid"/>
              <a:round/>
              <a:headEnd type="none" w="med" len="med"/>
              <a:tailEnd type="none" w="med" len="med"/>
            </a:ln>
          </p:spPr>
        </p:sp>
        <p:sp>
          <p:nvSpPr>
            <p:cNvPr id="89" name="Text Box 89"/>
            <p:cNvSpPr txBox="1"/>
            <p:nvPr/>
          </p:nvSpPr>
          <p:spPr>
            <a:xfrm>
              <a:off x="431" y="0"/>
              <a:ext cx="363" cy="329"/>
            </a:xfrm>
            <a:prstGeom prst="rect">
              <a:avLst/>
            </a:prstGeom>
            <a:noFill/>
            <a:ln w="9525">
              <a:noFill/>
            </a:ln>
          </p:spPr>
          <p:txBody>
            <a:bodyPr anchor="t">
              <a:spAutoFit/>
            </a:bodyPr>
            <a:lstStyle/>
            <a:p>
              <a:pPr eaLnBrk="0" hangingPunct="0">
                <a:spcBef>
                  <a:spcPct val="50000"/>
                </a:spcBef>
              </a:pPr>
              <a:r>
                <a:rPr lang="en-US" altLang="zh-CN" sz="2800" b="1" i="1"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v</a:t>
              </a:r>
            </a:p>
          </p:txBody>
        </p:sp>
        <p:sp>
          <p:nvSpPr>
            <p:cNvPr id="90" name="Text Box 90"/>
            <p:cNvSpPr txBox="1"/>
            <p:nvPr/>
          </p:nvSpPr>
          <p:spPr>
            <a:xfrm>
              <a:off x="106" y="-16"/>
              <a:ext cx="363" cy="329"/>
            </a:xfrm>
            <a:prstGeom prst="rect">
              <a:avLst/>
            </a:prstGeom>
            <a:noFill/>
            <a:ln w="9525">
              <a:noFill/>
            </a:ln>
          </p:spPr>
          <p:txBody>
            <a:bodyPr anchor="t">
              <a:spAutoFit/>
            </a:bodyPr>
            <a:lstStyle/>
            <a:p>
              <a:pPr eaLnBrk="0" hangingPunct="0">
                <a:spcBef>
                  <a:spcPct val="50000"/>
                </a:spcBef>
              </a:pPr>
              <a:r>
                <a:rPr lang="en-US" altLang="zh-CN" sz="2800" b="1" i="1"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t</a:t>
              </a:r>
              <a:r>
                <a:rPr lang="en-US" altLang="zh-CN" sz="2800" b="1" i="1" baseline="-25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vp</a:t>
              </a:r>
            </a:p>
          </p:txBody>
        </p:sp>
        <p:sp>
          <p:nvSpPr>
            <p:cNvPr id="91" name="Text Box 91"/>
            <p:cNvSpPr txBox="1"/>
            <p:nvPr/>
          </p:nvSpPr>
          <p:spPr>
            <a:xfrm>
              <a:off x="0" y="115"/>
              <a:ext cx="363" cy="329"/>
            </a:xfrm>
            <a:prstGeom prst="rect">
              <a:avLst/>
            </a:prstGeom>
            <a:noFill/>
            <a:ln w="9525">
              <a:noFill/>
            </a:ln>
          </p:spPr>
          <p:txBody>
            <a:bodyPr anchor="t">
              <a:spAutoFit/>
            </a:bodyPr>
            <a:lstStyle/>
            <a:p>
              <a:pPr eaLnBrk="0" hangingPunct="0">
                <a:spcBef>
                  <a:spcPct val="50000"/>
                </a:spcBef>
              </a:pPr>
              <a:r>
                <a:rPr lang="en-US" altLang="zh-CN" sz="2800" b="1" i="1"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p</a:t>
              </a:r>
            </a:p>
          </p:txBody>
        </p:sp>
      </p:gr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grpSp>
        <p:nvGrpSpPr>
          <p:cNvPr id="95" name="组合 94"/>
          <p:cNvGrpSpPr/>
          <p:nvPr/>
        </p:nvGrpSpPr>
        <p:grpSpPr>
          <a:xfrm>
            <a:off x="6018848" y="5770561"/>
            <a:ext cx="3286477" cy="873125"/>
            <a:chOff x="6018848" y="5770561"/>
            <a:chExt cx="3286477" cy="873125"/>
          </a:xfrm>
        </p:grpSpPr>
        <p:sp>
          <p:nvSpPr>
            <p:cNvPr id="77829" name="TextBox 91"/>
            <p:cNvSpPr txBox="1"/>
            <p:nvPr/>
          </p:nvSpPr>
          <p:spPr>
            <a:xfrm>
              <a:off x="6018848" y="5786120"/>
              <a:ext cx="3286477" cy="830997"/>
            </a:xfrm>
            <a:prstGeom prst="rect">
              <a:avLst/>
            </a:prstGeom>
            <a:noFill/>
            <a:ln w="9525">
              <a:noFill/>
            </a:ln>
          </p:spPr>
          <p:txBody>
            <a:bodyPr wrap="none">
              <a:spAutoFit/>
            </a:bodyPr>
            <a:lstStyle/>
            <a:p>
              <a:pPr>
                <a:lnSpc>
                  <a:spcPct val="150000"/>
                </a:lnSpc>
              </a:pPr>
              <a:r>
                <a:rPr lang="zh-CN" altLang="en-US" sz="1600" b="1" dirty="0">
                  <a:solidFill>
                    <a:srgbClr val="FF00FF"/>
                  </a:solidFill>
                  <a:latin typeface="黑体" panose="02010609060101010101" pitchFamily="2" charset="-122"/>
                  <a:ea typeface="黑体" panose="02010609060101010101" pitchFamily="2" charset="-122"/>
                </a:rPr>
                <a:t>横：测量次数越多不确定度越小；</a:t>
              </a:r>
              <a:endParaRPr lang="en-US" altLang="zh-CN" sz="1600" b="1" dirty="0">
                <a:solidFill>
                  <a:srgbClr val="FF00FF"/>
                </a:solidFill>
                <a:latin typeface="黑体" panose="02010609060101010101" pitchFamily="2" charset="-122"/>
                <a:ea typeface="黑体" panose="02010609060101010101" pitchFamily="2" charset="-122"/>
              </a:endParaRPr>
            </a:p>
            <a:p>
              <a:pPr>
                <a:lnSpc>
                  <a:spcPct val="150000"/>
                </a:lnSpc>
              </a:pPr>
              <a:r>
                <a:rPr lang="zh-CN" altLang="en-US" sz="1600" b="1" dirty="0">
                  <a:solidFill>
                    <a:srgbClr val="FF00FF"/>
                  </a:solidFill>
                  <a:latin typeface="黑体" panose="02010609060101010101" pitchFamily="2" charset="-122"/>
                  <a:ea typeface="黑体" panose="02010609060101010101" pitchFamily="2" charset="-122"/>
                </a:rPr>
                <a:t>纵：置信概率越大不确定度越大。</a:t>
              </a:r>
            </a:p>
          </p:txBody>
        </p:sp>
        <p:sp>
          <p:nvSpPr>
            <p:cNvPr id="92" name="圆角矩形 92"/>
            <p:cNvSpPr/>
            <p:nvPr/>
          </p:nvSpPr>
          <p:spPr>
            <a:xfrm>
              <a:off x="6020754" y="5770561"/>
              <a:ext cx="3101340" cy="873125"/>
            </a:xfrm>
            <a:prstGeom prst="roundRect">
              <a:avLst>
                <a:gd name="adj" fmla="val 16667"/>
              </a:avLst>
            </a:prstGeom>
            <a:noFill/>
            <a:ln w="38100" cap="flat" cmpd="sng">
              <a:solidFill>
                <a:srgbClr val="FFC000"/>
              </a:solidFill>
              <a:prstDash val="solid"/>
              <a:headEnd type="none" w="med" len="med"/>
              <a:tailEnd type="none" w="med" len="med"/>
            </a:ln>
          </p:spPr>
          <p:txBody>
            <a:bodyPr wrap="none" anchor="ctr"/>
            <a:lstStyle/>
            <a:p>
              <a:pPr eaLnBrk="0" hangingPunct="0"/>
              <a:endParaRPr lang="zh-CN" altLang="en-US" dirty="0">
                <a:latin typeface="Arial" panose="020B0604020202020204" pitchFamily="34" charset="0"/>
              </a:endParaRPr>
            </a:p>
          </p:txBody>
        </p:sp>
      </p:grpSp>
      <p:sp>
        <p:nvSpPr>
          <p:cNvPr id="93" name="TextBox 92"/>
          <p:cNvSpPr txBox="1"/>
          <p:nvPr/>
        </p:nvSpPr>
        <p:spPr>
          <a:xfrm>
            <a:off x="0" y="1079500"/>
            <a:ext cx="623889" cy="523220"/>
          </a:xfrm>
          <a:prstGeom prst="rect">
            <a:avLst/>
          </a:prstGeom>
          <a:noFill/>
        </p:spPr>
        <p:txBody>
          <a:bodyPr wrap="none" rtlCol="0">
            <a:spAutoFit/>
          </a:bodyPr>
          <a:lstStyle/>
          <a:p>
            <a:r>
              <a:rPr lang="en-US" altLang="zh-CN" sz="2800" dirty="0"/>
              <a:t>P8</a:t>
            </a:r>
            <a:endParaRPr lang="zh-CN" altLang="en-US" sz="2800" dirty="0"/>
          </a:p>
        </p:txBody>
      </p:sp>
      <p:sp>
        <p:nvSpPr>
          <p:cNvPr id="94" name="右箭头 93"/>
          <p:cNvSpPr/>
          <p:nvPr/>
        </p:nvSpPr>
        <p:spPr>
          <a:xfrm>
            <a:off x="1567944" y="2178920"/>
            <a:ext cx="5979347" cy="87710"/>
          </a:xfrm>
          <a:prstGeom prst="rightArrow">
            <a:avLst/>
          </a:prstGeom>
          <a:solidFill>
            <a:srgbClr val="BDE1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右箭头 96"/>
          <p:cNvSpPr/>
          <p:nvPr/>
        </p:nvSpPr>
        <p:spPr>
          <a:xfrm rot="5400000">
            <a:off x="6600026" y="3143434"/>
            <a:ext cx="2368364" cy="87711"/>
          </a:xfrm>
          <a:prstGeom prst="rightArrow">
            <a:avLst/>
          </a:prstGeom>
          <a:solidFill>
            <a:srgbClr val="BDE1FF"/>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24" name="椭圆 77823"/>
          <p:cNvSpPr/>
          <p:nvPr/>
        </p:nvSpPr>
        <p:spPr>
          <a:xfrm>
            <a:off x="4834551" y="4481528"/>
            <a:ext cx="1068409" cy="2226612"/>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 name="图片 95"/>
          <p:cNvPicPr>
            <a:picLocks noChangeAspect="1"/>
          </p:cNvPicPr>
          <p:nvPr/>
        </p:nvPicPr>
        <p:blipFill>
          <a:blip r:embed="rId5"/>
          <a:stretch>
            <a:fillRect/>
          </a:stretch>
        </p:blipFill>
        <p:spPr>
          <a:xfrm>
            <a:off x="5960110" y="4511040"/>
            <a:ext cx="3162300" cy="21971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randombar(horizontal)">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randombar(horizontal)">
                                      <p:cBhvr>
                                        <p:cTn id="12" dur="5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additive="base">
                                        <p:cTn id="17" dur="500" fill="hold"/>
                                        <p:tgtEl>
                                          <p:spTgt spid="95"/>
                                        </p:tgtEl>
                                        <p:attrNameLst>
                                          <p:attrName>ppt_x</p:attrName>
                                        </p:attrNameLst>
                                      </p:cBhvr>
                                      <p:tavLst>
                                        <p:tav tm="0">
                                          <p:val>
                                            <p:strVal val="#ppt_x"/>
                                          </p:val>
                                        </p:tav>
                                        <p:tav tm="100000">
                                          <p:val>
                                            <p:strVal val="#ppt_x"/>
                                          </p:val>
                                        </p:tav>
                                      </p:tavLst>
                                    </p:anim>
                                    <p:anim calcmode="lin" valueType="num">
                                      <p:cBhvr additive="base">
                                        <p:cTn id="18"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7824"/>
                                        </p:tgtEl>
                                        <p:attrNameLst>
                                          <p:attrName>style.visibility</p:attrName>
                                        </p:attrNameLst>
                                      </p:cBhvr>
                                      <p:to>
                                        <p:strVal val="visible"/>
                                      </p:to>
                                    </p:set>
                                    <p:animEffect transition="in" filter="randombar(horizontal)">
                                      <p:cBhvr>
                                        <p:cTn id="23" dur="500"/>
                                        <p:tgtEl>
                                          <p:spTgt spid="7782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6"/>
                                        </p:tgtEl>
                                        <p:attrNameLst>
                                          <p:attrName>style.visibility</p:attrName>
                                        </p:attrNameLst>
                                      </p:cBhvr>
                                      <p:to>
                                        <p:strVal val="visible"/>
                                      </p:to>
                                    </p:set>
                                    <p:anim calcmode="lin" valueType="num">
                                      <p:cBhvr additive="base">
                                        <p:cTn id="28" dur="500" fill="hold"/>
                                        <p:tgtEl>
                                          <p:spTgt spid="96"/>
                                        </p:tgtEl>
                                        <p:attrNameLst>
                                          <p:attrName>ppt_x</p:attrName>
                                        </p:attrNameLst>
                                      </p:cBhvr>
                                      <p:tavLst>
                                        <p:tav tm="0">
                                          <p:val>
                                            <p:strVal val="#ppt_x"/>
                                          </p:val>
                                        </p:tav>
                                        <p:tav tm="100000">
                                          <p:val>
                                            <p:strVal val="#ppt_x"/>
                                          </p:val>
                                        </p:tav>
                                      </p:tavLst>
                                    </p:anim>
                                    <p:anim calcmode="lin" valueType="num">
                                      <p:cBhvr additive="base">
                                        <p:cTn id="29"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7" grpId="0" animBg="1"/>
      <p:bldP spid="778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3"/>
          <p:cNvSpPr txBox="1"/>
          <p:nvPr/>
        </p:nvSpPr>
        <p:spPr>
          <a:xfrm>
            <a:off x="751840" y="1653223"/>
            <a:ext cx="6388100" cy="460375"/>
          </a:xfrm>
          <a:prstGeom prst="rect">
            <a:avLst/>
          </a:prstGeom>
          <a:noFill/>
          <a:ln w="9525">
            <a:noFill/>
          </a:ln>
        </p:spPr>
        <p:txBody>
          <a:bodyPr wrap="none">
            <a:spAutoFit/>
          </a:bodyPr>
          <a:lstStyle/>
          <a:p>
            <a:pPr eaLnBrk="0" hangingPunct="0"/>
            <a:r>
              <a:rPr lang="en-US" altLang="zh-CN" sz="2400" b="1" i="1" dirty="0">
                <a:latin typeface="Times New Roman" panose="02020603050405020304" pitchFamily="18" charset="0"/>
                <a:ea typeface="楷体_GB2312" panose="02010609030101010101" charset="-122"/>
                <a:cs typeface="Times New Roman" panose="02020603050405020304" pitchFamily="18" charset="0"/>
              </a:rPr>
              <a:t>n</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次等精度测量的</a:t>
            </a:r>
            <a:r>
              <a:rPr lang="en-US" altLang="zh-CN"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A</a:t>
            </a:r>
            <a:r>
              <a:rPr lang="zh-CN" altLang="en-US"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类</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不确定度可由下式求得：</a:t>
            </a:r>
          </a:p>
        </p:txBody>
      </p:sp>
      <p:sp>
        <p:nvSpPr>
          <p:cNvPr id="37892" name="Rectangle 4"/>
          <p:cNvSpPr/>
          <p:nvPr/>
        </p:nvSpPr>
        <p:spPr>
          <a:xfrm>
            <a:off x="217805" y="4563745"/>
            <a:ext cx="7451725" cy="521970"/>
          </a:xfrm>
          <a:prstGeom prst="rect">
            <a:avLst/>
          </a:prstGeom>
          <a:noFill/>
          <a:ln w="9525">
            <a:noFill/>
          </a:ln>
        </p:spPr>
        <p:txBody>
          <a:bodyPr>
            <a:spAutoFit/>
          </a:bodyPr>
          <a:lstStyle/>
          <a:p>
            <a:pPr eaLnBrk="0" hangingPunct="0"/>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三、直接测量标准不确定度的</a:t>
            </a:r>
            <a:r>
              <a:rPr lang="en-US" altLang="zh-CN" sz="2800" b="1" dirty="0">
                <a:solidFill>
                  <a:srgbClr val="FF00FF"/>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B</a:t>
            </a:r>
            <a:r>
              <a:rPr lang="zh-CN" altLang="en-US" sz="2800" b="1" dirty="0">
                <a:solidFill>
                  <a:srgbClr val="FF00FF"/>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类</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评定</a:t>
            </a:r>
          </a:p>
        </p:txBody>
      </p:sp>
      <p:sp>
        <p:nvSpPr>
          <p:cNvPr id="12294" name="AutoShape 6"/>
          <p:cNvSpPr/>
          <p:nvPr/>
        </p:nvSpPr>
        <p:spPr>
          <a:xfrm>
            <a:off x="467360" y="3803353"/>
            <a:ext cx="8169275" cy="424774"/>
          </a:xfrm>
          <a:prstGeom prst="roundRect">
            <a:avLst>
              <a:gd name="adj" fmla="val 13764"/>
            </a:avLst>
          </a:prstGeom>
          <a:solidFill>
            <a:srgbClr val="FFCD34">
              <a:alpha val="72156"/>
            </a:srgbClr>
          </a:solidFill>
          <a:ln w="9525">
            <a:noFill/>
          </a:ln>
        </p:spPr>
        <p:txBody>
          <a:bodyPr wrap="square" lIns="90170" tIns="46990" rIns="90170" bIns="46990" anchor="ctr">
            <a:spAutoFit/>
          </a:bodyPr>
          <a:lstStyle/>
          <a:p>
            <a:pPr>
              <a:lnSpc>
                <a:spcPct val="80000"/>
              </a:lnSpc>
            </a:pPr>
            <a:r>
              <a:rPr lang="zh-CN" altLang="zh-CN" sz="2400" b="1" dirty="0">
                <a:solidFill>
                  <a:srgbClr val="E50112"/>
                </a:solidFill>
                <a:latin typeface="黑体" panose="02010609060101010101" pitchFamily="2" charset="-122"/>
                <a:ea typeface="黑体" panose="02010609060101010101" pitchFamily="2" charset="-122"/>
                <a:cs typeface="黑体" panose="02010609060101010101" pitchFamily="2" charset="-122"/>
                <a:sym typeface="Webdings" panose="05030102010509060703" pitchFamily="18" charset="2"/>
              </a:rPr>
              <a:t></a:t>
            </a:r>
            <a:r>
              <a:rPr lang="zh-CN" altLang="en-US" sz="2400" b="1" dirty="0">
                <a:latin typeface="黑体" panose="02010609060101010101" pitchFamily="2" charset="-122"/>
                <a:ea typeface="黑体" panose="02010609060101010101" pitchFamily="2" charset="-122"/>
                <a:cs typeface="黑体" panose="02010609060101010101" pitchFamily="2" charset="-122"/>
              </a:rPr>
              <a:t>注意：对于不同的置信概率</a:t>
            </a:r>
            <a:r>
              <a:rPr lang="zh-CN" altLang="zh-CN" sz="2400" b="1" i="1" dirty="0">
                <a:latin typeface="黑体" panose="02010609060101010101" pitchFamily="2" charset="-122"/>
                <a:ea typeface="黑体" panose="02010609060101010101" pitchFamily="2" charset="-122"/>
                <a:cs typeface="黑体" panose="02010609060101010101" pitchFamily="2" charset="-122"/>
              </a:rPr>
              <a:t>p</a:t>
            </a:r>
            <a:r>
              <a:rPr lang="zh-CN" altLang="en-US" sz="2400" b="1" dirty="0">
                <a:latin typeface="黑体" panose="02010609060101010101" pitchFamily="2" charset="-122"/>
                <a:ea typeface="黑体" panose="02010609060101010101" pitchFamily="2" charset="-122"/>
                <a:cs typeface="黑体" panose="02010609060101010101" pitchFamily="2" charset="-122"/>
              </a:rPr>
              <a:t>，具有不同的</a:t>
            </a:r>
            <a:r>
              <a:rPr lang="zh-CN" altLang="zh-CN" sz="2400" b="1" dirty="0">
                <a:latin typeface="黑体" panose="02010609060101010101" pitchFamily="2" charset="-122"/>
                <a:ea typeface="黑体" panose="02010609060101010101" pitchFamily="2" charset="-122"/>
                <a:cs typeface="黑体" panose="02010609060101010101" pitchFamily="2" charset="-122"/>
              </a:rPr>
              <a:t>A</a:t>
            </a:r>
            <a:r>
              <a:rPr lang="zh-CN" altLang="en-US" sz="2400" b="1" dirty="0">
                <a:latin typeface="黑体" panose="02010609060101010101" pitchFamily="2" charset="-122"/>
                <a:ea typeface="黑体" panose="02010609060101010101" pitchFamily="2" charset="-122"/>
                <a:cs typeface="黑体" panose="02010609060101010101" pitchFamily="2" charset="-122"/>
              </a:rPr>
              <a:t>类不确定度。</a:t>
            </a:r>
            <a:endParaRPr lang="zh-CN" altLang="en-US" sz="2400" dirty="0">
              <a:latin typeface="黑体" panose="02010609060101010101" pitchFamily="2" charset="-122"/>
              <a:ea typeface="黑体" panose="02010609060101010101" pitchFamily="2" charset="-122"/>
              <a:cs typeface="黑体" panose="02010609060101010101" pitchFamily="2" charset="-122"/>
            </a:endParaRPr>
          </a:p>
        </p:txBody>
      </p:sp>
      <p:sp>
        <p:nvSpPr>
          <p:cNvPr id="37895" name="Text Box 7"/>
          <p:cNvSpPr txBox="1"/>
          <p:nvPr/>
        </p:nvSpPr>
        <p:spPr>
          <a:xfrm>
            <a:off x="251520" y="5196523"/>
            <a:ext cx="8752840" cy="1198880"/>
          </a:xfrm>
          <a:prstGeom prst="rect">
            <a:avLst/>
          </a:prstGeom>
          <a:noFill/>
          <a:ln w="9525">
            <a:noFill/>
          </a:ln>
        </p:spPr>
        <p:txBody>
          <a:bodyPr wrap="none">
            <a:spAutoFit/>
          </a:bodyPr>
          <a:lstStyle/>
          <a:p>
            <a:pPr algn="l" eaLnBrk="0" hangingPunct="0"/>
            <a:r>
              <a:rPr lang="zh-CN" altLang="en-US" sz="2400" b="1" dirty="0">
                <a:solidFill>
                  <a:srgbClr val="0070C0"/>
                </a:solidFill>
                <a:latin typeface="Times New Roman" panose="02020603050405020304" pitchFamily="18" charset="0"/>
                <a:ea typeface="楷体_GB2312" panose="02010609030101010101" charset="-122"/>
                <a:cs typeface="Times New Roman" panose="02020603050405020304" pitchFamily="18" charset="0"/>
              </a:rPr>
              <a:t>无法按统计规律作评定的</a:t>
            </a:r>
            <a:r>
              <a:rPr lang="zh-CN" altLang="zh-CN" sz="2400" b="1" dirty="0">
                <a:solidFill>
                  <a:srgbClr val="FF33CC"/>
                </a:solidFill>
                <a:latin typeface="Times New Roman" panose="02020603050405020304" pitchFamily="18" charset="0"/>
                <a:ea typeface="楷体_GB2312" panose="02010609030101010101" charset="-122"/>
                <a:cs typeface="Times New Roman" panose="02020603050405020304" pitchFamily="18" charset="0"/>
              </a:rPr>
              <a:t>B</a:t>
            </a:r>
            <a:r>
              <a:rPr lang="zh-CN" altLang="en-US" sz="2400" b="1" dirty="0">
                <a:solidFill>
                  <a:srgbClr val="FF33CC"/>
                </a:solidFill>
                <a:latin typeface="Times New Roman" panose="02020603050405020304" pitchFamily="18" charset="0"/>
                <a:ea typeface="楷体_GB2312" panose="02010609030101010101" charset="-122"/>
                <a:cs typeface="Times New Roman" panose="02020603050405020304" pitchFamily="18" charset="0"/>
              </a:rPr>
              <a:t>类</a:t>
            </a:r>
            <a:r>
              <a:rPr lang="zh-CN" altLang="en-US" sz="2400" b="1" dirty="0">
                <a:solidFill>
                  <a:srgbClr val="0070C0"/>
                </a:solidFill>
                <a:latin typeface="Times New Roman" panose="02020603050405020304" pitchFamily="18" charset="0"/>
                <a:ea typeface="楷体_GB2312" panose="02010609030101010101" charset="-122"/>
                <a:cs typeface="Times New Roman" panose="02020603050405020304" pitchFamily="18" charset="0"/>
              </a:rPr>
              <a:t>不确定度为</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a:t>
            </a:r>
            <a:r>
              <a:rPr lang="zh-CN" altLang="en-US" sz="2400" b="1" u="sng" dirty="0">
                <a:solidFill>
                  <a:schemeClr val="tx1"/>
                </a:solidFill>
                <a:latin typeface="Times New Roman" panose="02020603050405020304" pitchFamily="18" charset="0"/>
                <a:ea typeface="楷体_GB2312" panose="02010609030101010101" charset="-122"/>
                <a:cs typeface="Times New Roman" panose="02020603050405020304" pitchFamily="18" charset="0"/>
              </a:rPr>
              <a:t>一般不需要对被测量</a:t>
            </a:r>
          </a:p>
          <a:p>
            <a:pPr algn="l" eaLnBrk="0" hangingPunct="0"/>
            <a:r>
              <a:rPr lang="zh-CN" altLang="en-US" sz="2400" b="1" u="sng" dirty="0">
                <a:solidFill>
                  <a:schemeClr val="tx1"/>
                </a:solidFill>
                <a:latin typeface="Times New Roman" panose="02020603050405020304" pitchFamily="18" charset="0"/>
                <a:ea typeface="楷体_GB2312" panose="02010609030101010101" charset="-122"/>
                <a:cs typeface="Times New Roman" panose="02020603050405020304" pitchFamily="18" charset="0"/>
              </a:rPr>
              <a:t>作重复观测，而是按现有信息，比如以前观测到数据、对有关技</a:t>
            </a:r>
          </a:p>
          <a:p>
            <a:pPr algn="l" eaLnBrk="0" hangingPunct="0"/>
            <a:r>
              <a:rPr lang="zh-CN" altLang="en-US" sz="2400" b="1" u="sng" dirty="0">
                <a:solidFill>
                  <a:schemeClr val="tx1"/>
                </a:solidFill>
                <a:latin typeface="Times New Roman" panose="02020603050405020304" pitchFamily="18" charset="0"/>
                <a:ea typeface="楷体_GB2312" panose="02010609030101010101" charset="-122"/>
                <a:cs typeface="Times New Roman" panose="02020603050405020304" pitchFamily="18" charset="0"/>
              </a:rPr>
              <a:t>术资料和测量仪器特性的了解和经验等加以评定</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a:t>
            </a: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graphicFrame>
        <p:nvGraphicFramePr>
          <p:cNvPr id="2" name="对象 1">
            <a:hlinkClick r:id="" action="ppaction://ole?verb=0"/>
          </p:cNvPr>
          <p:cNvGraphicFramePr>
            <a:graphicFrameLocks noChangeAspect="1"/>
          </p:cNvGraphicFramePr>
          <p:nvPr/>
        </p:nvGraphicFramePr>
        <p:xfrm>
          <a:off x="2786380" y="2275840"/>
          <a:ext cx="3571875" cy="1228090"/>
        </p:xfrm>
        <a:graphic>
          <a:graphicData uri="http://schemas.openxmlformats.org/presentationml/2006/ole">
            <mc:AlternateContent xmlns:mc="http://schemas.openxmlformats.org/markup-compatibility/2006">
              <mc:Choice xmlns:v="urn:schemas-microsoft-com:vml" Requires="v">
                <p:oleObj spid="_x0000_s121531" r:id="rId3" imgW="1219200" imgH="419100" progId="Equation.KSEE3">
                  <p:embed/>
                </p:oleObj>
              </mc:Choice>
              <mc:Fallback>
                <p:oleObj r:id="rId3" imgW="1219200" imgH="419100" progId="Equation.KSEE3">
                  <p:embed/>
                  <p:pic>
                    <p:nvPicPr>
                      <p:cNvPr id="0" name="图片 2048"/>
                      <p:cNvPicPr/>
                      <p:nvPr/>
                    </p:nvPicPr>
                    <p:blipFill>
                      <a:blip r:embed="rId4"/>
                      <a:stretch>
                        <a:fillRect/>
                      </a:stretch>
                    </p:blipFill>
                    <p:spPr>
                      <a:xfrm>
                        <a:off x="2786380" y="2275840"/>
                        <a:ext cx="3571875" cy="1228090"/>
                      </a:xfrm>
                      <a:prstGeom prst="rect">
                        <a:avLst/>
                      </a:prstGeom>
                    </p:spPr>
                  </p:pic>
                </p:oleObj>
              </mc:Fallback>
            </mc:AlternateContent>
          </a:graphicData>
        </a:graphic>
      </p:graphicFrame>
      <p:sp>
        <p:nvSpPr>
          <p:cNvPr id="33796" name="Text Box 4"/>
          <p:cNvSpPr txBox="1"/>
          <p:nvPr/>
        </p:nvSpPr>
        <p:spPr>
          <a:xfrm>
            <a:off x="256858" y="1020445"/>
            <a:ext cx="5976937" cy="460375"/>
          </a:xfrm>
          <a:prstGeom prst="rect">
            <a:avLst/>
          </a:prstGeom>
          <a:noFill/>
          <a:ln w="9525">
            <a:noFill/>
          </a:ln>
        </p:spPr>
        <p:txBody>
          <a:bodyPr>
            <a:spAutoFit/>
          </a:bodyPr>
          <a:lstStyle/>
          <a:p>
            <a:pPr eaLnBrk="0" hangingPunct="0"/>
            <a:r>
              <a:rPr lang="en-US" altLang="zh-CN"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6</a:t>
            </a:r>
            <a:r>
              <a:rPr lang="zh-CN" altLang="en-US"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、求</a:t>
            </a:r>
            <a:r>
              <a:rPr lang="en-US" altLang="zh-CN"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A</a:t>
            </a:r>
            <a:r>
              <a:rPr lang="zh-CN" altLang="en-US" sz="2400" b="1" dirty="0">
                <a:solidFill>
                  <a:srgbClr val="FF00FF"/>
                </a:solidFill>
                <a:latin typeface="Times New Roman" panose="02020603050405020304" pitchFamily="18" charset="0"/>
                <a:ea typeface="楷体_GB2312" panose="02010609030101010101" charset="-122"/>
                <a:cs typeface="Times New Roman" panose="02020603050405020304" pitchFamily="18" charset="0"/>
              </a:rPr>
              <a:t>类不确定度表示：</a:t>
            </a:r>
          </a:p>
        </p:txBody>
      </p:sp>
      <p:sp>
        <p:nvSpPr>
          <p:cNvPr id="4" name="文本框 3"/>
          <p:cNvSpPr txBox="1"/>
          <p:nvPr/>
        </p:nvSpPr>
        <p:spPr>
          <a:xfrm>
            <a:off x="6794500" y="3029585"/>
            <a:ext cx="2088515" cy="460375"/>
          </a:xfrm>
          <a:prstGeom prst="rect">
            <a:avLst/>
          </a:prstGeom>
          <a:noFill/>
        </p:spPr>
        <p:txBody>
          <a:bodyPr wrap="none" rtlCol="0">
            <a:spAutoFit/>
          </a:bodyPr>
          <a:lstStyle/>
          <a:p>
            <a:r>
              <a:rPr lang="zh-CN" altLang="en-US" sz="2400"/>
              <a:t>（</a:t>
            </a:r>
            <a:r>
              <a:rPr lang="en-US" altLang="zh-CN" sz="2400" i="1"/>
              <a:t>p</a:t>
            </a:r>
            <a:r>
              <a:rPr lang="en-US" altLang="zh-CN" sz="2400"/>
              <a:t>= 68.3%</a:t>
            </a:r>
            <a:r>
              <a:rPr lang="zh-CN" altLang="en-US" sz="240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7895"/>
                                        </p:tgtEl>
                                        <p:attrNameLst>
                                          <p:attrName>style.visibility</p:attrName>
                                        </p:attrNameLst>
                                      </p:cBhvr>
                                      <p:to>
                                        <p:strVal val="visible"/>
                                      </p:to>
                                    </p:set>
                                    <p:animEffect transition="in" filter="blinds(horizontal)">
                                      <p:cBhvr>
                                        <p:cTn id="7" dur="500"/>
                                        <p:tgtEl>
                                          <p:spTgt spid="3789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892"/>
                                        </p:tgtEl>
                                        <p:attrNameLst>
                                          <p:attrName>style.visibility</p:attrName>
                                        </p:attrNameLst>
                                      </p:cBhvr>
                                      <p:to>
                                        <p:strVal val="visible"/>
                                      </p:to>
                                    </p:set>
                                    <p:animEffect transition="in" filter="blinds(horizontal)">
                                      <p:cBhvr>
                                        <p:cTn id="10"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ldLvl="0"/>
      <p:bldP spid="37895" grpId="0" bldLvl="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2245" y="2563495"/>
            <a:ext cx="4749795" cy="2523768"/>
          </a:xfrm>
          <a:prstGeom prst="rect">
            <a:avLst/>
          </a:prstGeom>
          <a:solidFill>
            <a:srgbClr val="FFFF99">
              <a:alpha val="21000"/>
            </a:srgbClr>
          </a:solidFill>
        </p:spPr>
        <p:txBody>
          <a:bodyPr wrap="square" rtlCol="0" anchor="t">
            <a:spAutoFit/>
          </a:bodyPr>
          <a:lstStyle/>
          <a:p>
            <a:pPr marL="228600" lvl="1" indent="-228600" rtl="0">
              <a:lnSpc>
                <a:spcPct val="100000"/>
              </a:lnSpc>
              <a:spcBef>
                <a:spcPct val="0"/>
              </a:spcBef>
              <a:spcAft>
                <a:spcPct val="15000"/>
              </a:spcAft>
            </a:pPr>
            <a:r>
              <a:rPr lang="zh-CN" altLang="en-US" sz="2000" dirty="0">
                <a:solidFill>
                  <a:schemeClr val="dk1"/>
                </a:solidFill>
                <a:latin typeface="+mn-lt"/>
                <a:ea typeface="+mn-ea"/>
                <a:cs typeface="+mn-ea"/>
                <a:sym typeface="+mn-lt"/>
              </a:rPr>
              <a:t>有关测量装置和材料的性能</a:t>
            </a:r>
            <a:endParaRPr lang="zh-CN" altLang="en-US" sz="2000" b="0" dirty="0">
              <a:solidFill>
                <a:schemeClr val="dk1"/>
              </a:solidFill>
              <a:latin typeface="+mn-lt"/>
              <a:ea typeface="+mn-ea"/>
              <a:cs typeface="+mn-ea"/>
              <a:sym typeface="+mn-lt"/>
            </a:endParaRPr>
          </a:p>
          <a:p>
            <a:pPr marL="228600" lvl="1" indent="-228600" rtl="0">
              <a:lnSpc>
                <a:spcPct val="100000"/>
              </a:lnSpc>
              <a:spcBef>
                <a:spcPct val="0"/>
              </a:spcBef>
              <a:spcAft>
                <a:spcPct val="15000"/>
              </a:spcAft>
            </a:pPr>
            <a:r>
              <a:rPr lang="zh-CN" altLang="en-US" sz="2000" dirty="0">
                <a:solidFill>
                  <a:schemeClr val="dk1"/>
                </a:solidFill>
                <a:latin typeface="+mn-lt"/>
                <a:ea typeface="+mn-ea"/>
                <a:cs typeface="+mn-ea"/>
                <a:sym typeface="+mn-lt"/>
              </a:rPr>
              <a:t>测量装置制造厂的技术说明书</a:t>
            </a:r>
            <a:endParaRPr lang="zh-CN" altLang="en-US" sz="2000" b="0" dirty="0">
              <a:solidFill>
                <a:schemeClr val="dk1"/>
              </a:solidFill>
              <a:latin typeface="+mn-lt"/>
              <a:ea typeface="+mn-ea"/>
              <a:cs typeface="+mn-ea"/>
              <a:sym typeface="+mn-lt"/>
            </a:endParaRPr>
          </a:p>
          <a:p>
            <a:pPr marL="228600" lvl="1" indent="-228600" rtl="0">
              <a:lnSpc>
                <a:spcPct val="100000"/>
              </a:lnSpc>
              <a:spcBef>
                <a:spcPct val="0"/>
              </a:spcBef>
              <a:spcAft>
                <a:spcPct val="15000"/>
              </a:spcAft>
            </a:pPr>
            <a:r>
              <a:rPr lang="zh-CN" altLang="en-US" sz="2000" dirty="0">
                <a:solidFill>
                  <a:schemeClr val="dk1"/>
                </a:solidFill>
                <a:latin typeface="+mn-lt"/>
                <a:ea typeface="+mn-ea"/>
                <a:cs typeface="+mn-ea"/>
                <a:sym typeface="+mn-lt"/>
              </a:rPr>
              <a:t>校准或其他证书提供的数据</a:t>
            </a:r>
            <a:endParaRPr lang="zh-CN" altLang="en-US" sz="2000" b="0" dirty="0">
              <a:solidFill>
                <a:schemeClr val="dk1"/>
              </a:solidFill>
              <a:latin typeface="+mn-lt"/>
              <a:ea typeface="+mn-ea"/>
              <a:cs typeface="+mn-ea"/>
              <a:sym typeface="+mn-lt"/>
            </a:endParaRPr>
          </a:p>
          <a:p>
            <a:pPr marL="228600" lvl="1" indent="-228600" rtl="0">
              <a:lnSpc>
                <a:spcPct val="100000"/>
              </a:lnSpc>
              <a:spcBef>
                <a:spcPct val="0"/>
              </a:spcBef>
              <a:spcAft>
                <a:spcPct val="15000"/>
              </a:spcAft>
            </a:pPr>
            <a:r>
              <a:rPr lang="zh-CN" altLang="en-US" sz="2000" dirty="0">
                <a:solidFill>
                  <a:schemeClr val="dk1"/>
                </a:solidFill>
                <a:latin typeface="+mn-lt"/>
                <a:ea typeface="+mn-ea"/>
                <a:cs typeface="+mn-ea"/>
                <a:sym typeface="+mn-lt"/>
              </a:rPr>
              <a:t>手册给出的参考数据及其不确定度</a:t>
            </a:r>
            <a:endParaRPr lang="en-US" altLang="zh-CN" sz="2000" dirty="0">
              <a:solidFill>
                <a:schemeClr val="dk1"/>
              </a:solidFill>
              <a:latin typeface="+mn-lt"/>
              <a:ea typeface="+mn-ea"/>
              <a:cs typeface="+mn-ea"/>
              <a:sym typeface="+mn-lt"/>
            </a:endParaRPr>
          </a:p>
          <a:p>
            <a:pPr marL="228600" lvl="1" indent="-228600" rtl="0">
              <a:lnSpc>
                <a:spcPct val="100000"/>
              </a:lnSpc>
              <a:spcBef>
                <a:spcPct val="0"/>
              </a:spcBef>
              <a:spcAft>
                <a:spcPct val="15000"/>
              </a:spcAft>
            </a:pPr>
            <a:r>
              <a:rPr lang="zh-CN" altLang="en-US" sz="2000" dirty="0">
                <a:solidFill>
                  <a:schemeClr val="dk1"/>
                </a:solidFill>
                <a:latin typeface="+mn-lt"/>
                <a:ea typeface="+mn-ea"/>
                <a:cs typeface="+mn-ea"/>
                <a:sym typeface="+mn-lt"/>
              </a:rPr>
              <a:t>以前测量的数据</a:t>
            </a:r>
          </a:p>
          <a:p>
            <a:pPr marL="228600" lvl="1" indent="-228600" rtl="0">
              <a:lnSpc>
                <a:spcPct val="100000"/>
              </a:lnSpc>
              <a:spcBef>
                <a:spcPct val="0"/>
              </a:spcBef>
              <a:spcAft>
                <a:spcPct val="15000"/>
              </a:spcAft>
            </a:pPr>
            <a:r>
              <a:rPr lang="zh-CN" altLang="en-US" sz="2000" b="1" dirty="0">
                <a:solidFill>
                  <a:srgbClr val="FF0000"/>
                </a:solidFill>
                <a:latin typeface="宋体" panose="02010600030101010101" pitchFamily="2" charset="-122"/>
                <a:sym typeface="+mn-ea"/>
              </a:rPr>
              <a:t>若不清楚Δ</a:t>
            </a:r>
            <a:r>
              <a:rPr lang="zh-CN" altLang="en-US" sz="2000" b="1" baseline="-25000" dirty="0">
                <a:solidFill>
                  <a:srgbClr val="FF0000"/>
                </a:solidFill>
                <a:latin typeface="宋体" panose="02010600030101010101" pitchFamily="2" charset="-122"/>
                <a:sym typeface="+mn-ea"/>
              </a:rPr>
              <a:t>仪</a:t>
            </a:r>
            <a:r>
              <a:rPr lang="zh-CN" altLang="en-US" sz="2000" dirty="0">
                <a:solidFill>
                  <a:srgbClr val="FF0000"/>
                </a:solidFill>
                <a:latin typeface="宋体" panose="02010600030101010101" pitchFamily="2" charset="-122"/>
                <a:sym typeface="+mn-ea"/>
              </a:rPr>
              <a:t>，可粗略估算</a:t>
            </a:r>
            <a:r>
              <a:rPr lang="zh-CN" altLang="en-US" sz="2000" b="1" dirty="0">
                <a:solidFill>
                  <a:srgbClr val="FF0000"/>
                </a:solidFill>
                <a:latin typeface="宋体" panose="02010600030101010101" pitchFamily="2" charset="-122"/>
                <a:sym typeface="+mn-ea"/>
              </a:rPr>
              <a:t>Δ</a:t>
            </a:r>
            <a:r>
              <a:rPr lang="zh-CN" altLang="en-US" sz="2000" b="1" baseline="-25000" dirty="0">
                <a:solidFill>
                  <a:srgbClr val="FF0000"/>
                </a:solidFill>
                <a:latin typeface="宋体" panose="02010600030101010101" pitchFamily="2" charset="-122"/>
                <a:sym typeface="+mn-ea"/>
              </a:rPr>
              <a:t>仪</a:t>
            </a:r>
            <a:r>
              <a:rPr lang="zh-CN" altLang="en-US" sz="2000" dirty="0">
                <a:solidFill>
                  <a:srgbClr val="FF0000"/>
                </a:solidFill>
                <a:latin typeface="宋体" panose="02010600030101010101" pitchFamily="2" charset="-122"/>
                <a:sym typeface="+mn-ea"/>
              </a:rPr>
              <a:t>约等于仪</a:t>
            </a:r>
            <a:endParaRPr lang="en-US" altLang="zh-CN" sz="2000" dirty="0">
              <a:solidFill>
                <a:srgbClr val="FF0000"/>
              </a:solidFill>
              <a:latin typeface="宋体" panose="02010600030101010101" pitchFamily="2" charset="-122"/>
              <a:sym typeface="+mn-ea"/>
            </a:endParaRPr>
          </a:p>
          <a:p>
            <a:pPr marL="228600" lvl="1" indent="-228600" rtl="0">
              <a:lnSpc>
                <a:spcPct val="100000"/>
              </a:lnSpc>
              <a:spcBef>
                <a:spcPct val="0"/>
              </a:spcBef>
              <a:spcAft>
                <a:spcPct val="15000"/>
              </a:spcAft>
            </a:pPr>
            <a:r>
              <a:rPr lang="zh-CN" altLang="en-US" sz="2000" dirty="0">
                <a:solidFill>
                  <a:srgbClr val="FF0000"/>
                </a:solidFill>
                <a:latin typeface="宋体" panose="02010600030101010101" pitchFamily="2" charset="-122"/>
                <a:sym typeface="+mn-ea"/>
              </a:rPr>
              <a:t>器最小分度值。</a:t>
            </a:r>
            <a:endParaRPr lang="zh-CN" altLang="en-US" sz="2000" dirty="0"/>
          </a:p>
        </p:txBody>
      </p:sp>
      <p:sp>
        <p:nvSpPr>
          <p:cNvPr id="37892" name="Rectangle 4"/>
          <p:cNvSpPr/>
          <p:nvPr/>
        </p:nvSpPr>
        <p:spPr>
          <a:xfrm>
            <a:off x="107950" y="1269365"/>
            <a:ext cx="7451725" cy="521970"/>
          </a:xfrm>
          <a:prstGeom prst="rect">
            <a:avLst/>
          </a:prstGeom>
          <a:noFill/>
          <a:ln w="9525">
            <a:noFill/>
          </a:ln>
        </p:spPr>
        <p:txBody>
          <a:bodyPr>
            <a:spAutoFit/>
          </a:bodyPr>
          <a:lstStyle/>
          <a:p>
            <a:pPr eaLnBrk="0" hangingPunct="0"/>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三、直接测量标准不确定度的</a:t>
            </a:r>
            <a:r>
              <a:rPr lang="en-US" altLang="zh-CN" sz="2800" b="1" dirty="0">
                <a:solidFill>
                  <a:srgbClr val="FF00FF"/>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B</a:t>
            </a:r>
            <a:r>
              <a:rPr lang="zh-CN" altLang="en-US" sz="2800" b="1" dirty="0">
                <a:solidFill>
                  <a:srgbClr val="FF00FF"/>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类</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评定</a:t>
            </a:r>
          </a:p>
        </p:txBody>
      </p:sp>
      <p:sp>
        <p:nvSpPr>
          <p:cNvPr id="13" name="文本框 12"/>
          <p:cNvSpPr txBox="1"/>
          <p:nvPr/>
        </p:nvSpPr>
        <p:spPr>
          <a:xfrm>
            <a:off x="250614" y="5157192"/>
            <a:ext cx="4163060" cy="460375"/>
          </a:xfrm>
          <a:prstGeom prst="rect">
            <a:avLst/>
          </a:prstGeom>
          <a:noFill/>
        </p:spPr>
        <p:txBody>
          <a:bodyPr wrap="none" rtlCol="0">
            <a:spAutoFit/>
          </a:bodyPr>
          <a:lstStyle/>
          <a:p>
            <a:r>
              <a:rPr lang="zh-CN" altLang="en-US" sz="2400" b="1" dirty="0">
                <a:latin typeface="+mj-ea"/>
                <a:ea typeface="+mj-ea"/>
              </a:rPr>
              <a:t>（</a:t>
            </a:r>
            <a:r>
              <a:rPr lang="en-US" altLang="zh-CN" sz="2400" b="1" dirty="0">
                <a:latin typeface="+mj-ea"/>
                <a:ea typeface="+mj-ea"/>
              </a:rPr>
              <a:t>2</a:t>
            </a:r>
            <a:r>
              <a:rPr lang="zh-CN" altLang="en-US" sz="2400" b="1" dirty="0">
                <a:latin typeface="+mj-ea"/>
                <a:ea typeface="+mj-ea"/>
              </a:rPr>
              <a:t>） 测量者估读引入的误差</a:t>
            </a:r>
            <a:endParaRPr lang="zh-CN" altLang="en-US" sz="2400" dirty="0">
              <a:latin typeface="+mj-ea"/>
              <a:ea typeface="+mj-ea"/>
            </a:endParaRPr>
          </a:p>
        </p:txBody>
      </p:sp>
      <mc:AlternateContent xmlns:mc="http://schemas.openxmlformats.org/markup-compatibility/2006" xmlns:a14="http://schemas.microsoft.com/office/drawing/2010/main">
        <mc:Choice Requires="a14">
          <p:sp>
            <p:nvSpPr>
              <p:cNvPr id="14" name="文本框 13"/>
              <p:cNvSpPr txBox="1"/>
              <p:nvPr/>
            </p:nvSpPr>
            <p:spPr>
              <a:xfrm>
                <a:off x="182245" y="5820986"/>
                <a:ext cx="4749795" cy="1022588"/>
              </a:xfrm>
              <a:prstGeom prst="rect">
                <a:avLst/>
              </a:prstGeom>
              <a:solidFill>
                <a:srgbClr val="FFFF99">
                  <a:alpha val="22000"/>
                </a:srgbClr>
              </a:solidFill>
            </p:spPr>
            <p:txBody>
              <a:bodyPr wrap="square" rtlCol="0">
                <a:spAutoFit/>
              </a:bodyPr>
              <a:lstStyle/>
              <a:p>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ea typeface="Cambria Math" panose="02040503050406030204" pitchFamily="18" charset="0"/>
                          </a:rPr>
                          <m:t>∆</m:t>
                        </m:r>
                      </m:e>
                      <m:sub>
                        <m:r>
                          <a:rPr lang="zh-CN" altLang="en-US" sz="2000" b="1" i="1" baseline="-25000">
                            <a:solidFill>
                              <a:srgbClr val="FF0000"/>
                            </a:solidFill>
                            <a:latin typeface="Cambria Math" panose="02040503050406030204" pitchFamily="18" charset="0"/>
                          </a:rPr>
                          <m:t>估</m:t>
                        </m:r>
                      </m:sub>
                    </m:sSub>
                  </m:oMath>
                </a14:m>
                <a:r>
                  <a:rPr lang="zh-CN" altLang="en-US" sz="2000" dirty="0">
                    <a:solidFill>
                      <a:srgbClr val="FF0000"/>
                    </a:solidFill>
                    <a:latin typeface="+mj-ea"/>
                    <a:ea typeface="+mj-ea"/>
                  </a:rPr>
                  <a:t>：</a:t>
                </a:r>
                <a:r>
                  <a:rPr lang="zh-CN" altLang="en-US" sz="2000" dirty="0">
                    <a:latin typeface="+mj-ea"/>
                    <a:ea typeface="+mj-ea"/>
                  </a:rPr>
                  <a:t>是测量者读数不准或者估读引起</a:t>
                </a:r>
                <a:endParaRPr lang="en-US" altLang="zh-CN" sz="2000" dirty="0">
                  <a:latin typeface="+mj-ea"/>
                  <a:ea typeface="+mj-ea"/>
                </a:endParaRPr>
              </a:p>
              <a:p>
                <a:r>
                  <a:rPr lang="zh-CN" altLang="en-US" sz="2000" dirty="0">
                    <a:latin typeface="+mj-ea"/>
                    <a:ea typeface="+mj-ea"/>
                  </a:rPr>
                  <a:t>     的估计误差极限值</a:t>
                </a:r>
                <a:r>
                  <a:rPr lang="zh-CN" altLang="en-US" sz="2400" dirty="0">
                    <a:latin typeface="+mj-ea"/>
                    <a:ea typeface="+mj-ea"/>
                  </a:rPr>
                  <a:t>。</a:t>
                </a:r>
                <a:r>
                  <a:rPr lang="zh-CN" altLang="en-US" sz="1600" dirty="0">
                    <a:solidFill>
                      <a:srgbClr val="FF0000"/>
                    </a:solidFill>
                    <a:latin typeface="+mj-ea"/>
                    <a:ea typeface="+mj-ea"/>
                  </a:rPr>
                  <a:t>（通常取最小分</a:t>
                </a:r>
                <a:endParaRPr lang="en-US" altLang="zh-CN" sz="1600" dirty="0">
                  <a:solidFill>
                    <a:srgbClr val="FF0000"/>
                  </a:solidFill>
                  <a:latin typeface="+mj-ea"/>
                  <a:ea typeface="+mj-ea"/>
                </a:endParaRPr>
              </a:p>
              <a:p>
                <a:r>
                  <a:rPr lang="zh-CN" altLang="en-US" sz="1600" dirty="0">
                    <a:solidFill>
                      <a:srgbClr val="FF0000"/>
                    </a:solidFill>
                    <a:latin typeface="+mj-ea"/>
                    <a:ea typeface="+mj-ea"/>
                  </a:rPr>
                  <a:t>度值的</a:t>
                </a:r>
                <a:r>
                  <a:rPr lang="en-US" altLang="zh-CN" sz="1600" dirty="0">
                    <a:solidFill>
                      <a:srgbClr val="FF0000"/>
                    </a:solidFill>
                    <a:latin typeface="+mj-ea"/>
                    <a:ea typeface="+mj-ea"/>
                  </a:rPr>
                  <a:t>1/2</a:t>
                </a:r>
                <a:r>
                  <a:rPr lang="zh-CN" altLang="en-US" sz="1600" dirty="0">
                    <a:solidFill>
                      <a:srgbClr val="FF0000"/>
                    </a:solidFill>
                    <a:latin typeface="+mj-ea"/>
                    <a:ea typeface="+mj-ea"/>
                  </a:rPr>
                  <a:t>，特殊情况可取最小分度值甚至更大）</a:t>
                </a:r>
              </a:p>
            </p:txBody>
          </p:sp>
        </mc:Choice>
        <mc:Fallback xmlns="">
          <p:sp>
            <p:nvSpPr>
              <p:cNvPr id="14" name="文本框 13"/>
              <p:cNvSpPr txBox="1">
                <a:spLocks noRot="1" noChangeAspect="1" noMove="1" noResize="1" noEditPoints="1" noAdjustHandles="1" noChangeArrowheads="1" noChangeShapeType="1" noTextEdit="1"/>
              </p:cNvSpPr>
              <p:nvPr/>
            </p:nvSpPr>
            <p:spPr>
              <a:xfrm>
                <a:off x="182245" y="5820986"/>
                <a:ext cx="4749795" cy="1022588"/>
              </a:xfrm>
              <a:prstGeom prst="rect">
                <a:avLst/>
              </a:prstGeom>
              <a:blipFill rotWithShape="1">
                <a:blip r:embed="rId2"/>
                <a:stretch>
                  <a:fillRect t="-56" r="13" b="18"/>
                </a:stretch>
              </a:blipFill>
            </p:spPr>
            <p:txBody>
              <a:bodyPr/>
              <a:lstStyle/>
              <a:p>
                <a:r>
                  <a:rPr lang="zh-CN" altLang="en-US">
                    <a:noFill/>
                  </a:rPr>
                  <a:t> </a:t>
                </a:r>
              </a:p>
            </p:txBody>
          </p:sp>
        </mc:Fallback>
      </mc:AlternateContent>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21" name="文本框 20"/>
          <p:cNvSpPr txBox="1"/>
          <p:nvPr/>
        </p:nvSpPr>
        <p:spPr>
          <a:xfrm>
            <a:off x="180340" y="1844675"/>
            <a:ext cx="3856990" cy="460375"/>
          </a:xfrm>
          <a:prstGeom prst="rect">
            <a:avLst/>
          </a:prstGeom>
          <a:noFill/>
        </p:spPr>
        <p:txBody>
          <a:bodyPr wrap="none" rtlCol="0" anchor="t">
            <a:spAutoFit/>
          </a:bodyPr>
          <a:lstStyle/>
          <a:p>
            <a:pPr marL="0" lvl="1" rtl="0">
              <a:lnSpc>
                <a:spcPct val="100000"/>
              </a:lnSpc>
              <a:spcBef>
                <a:spcPct val="0"/>
              </a:spcBef>
              <a:spcAft>
                <a:spcPct val="15000"/>
              </a:spcAft>
            </a:pPr>
            <a:r>
              <a:rPr lang="zh-CN" altLang="en-US" sz="2400" b="1" dirty="0">
                <a:latin typeface="+mj-ea"/>
                <a:ea typeface="+mj-ea"/>
                <a:sym typeface="+mn-ea"/>
              </a:rPr>
              <a:t>（</a:t>
            </a:r>
            <a:r>
              <a:rPr lang="en-US" altLang="zh-CN" sz="2400" b="1" dirty="0">
                <a:latin typeface="+mj-ea"/>
                <a:ea typeface="+mj-ea"/>
                <a:sym typeface="+mn-ea"/>
              </a:rPr>
              <a:t>1</a:t>
            </a:r>
            <a:r>
              <a:rPr lang="zh-CN" altLang="en-US" sz="2400" b="1" dirty="0">
                <a:latin typeface="+mj-ea"/>
                <a:ea typeface="+mj-ea"/>
                <a:sym typeface="+mn-ea"/>
              </a:rPr>
              <a:t>） 仪器引入的误差</a:t>
            </a:r>
            <a:r>
              <a:rPr lang="zh-CN" altLang="en-US" sz="2400" b="1" dirty="0">
                <a:solidFill>
                  <a:srgbClr val="FF0000"/>
                </a:solidFill>
                <a:latin typeface="宋体" panose="02010600030101010101" pitchFamily="2" charset="-122"/>
                <a:sym typeface="+mn-ea"/>
              </a:rPr>
              <a:t>Δ</a:t>
            </a:r>
            <a:r>
              <a:rPr lang="zh-CN" altLang="en-US" sz="2400" b="1" baseline="-25000" dirty="0">
                <a:solidFill>
                  <a:srgbClr val="FF0000"/>
                </a:solidFill>
                <a:latin typeface="宋体" panose="02010600030101010101" pitchFamily="2" charset="-122"/>
                <a:sym typeface="+mn-ea"/>
              </a:rPr>
              <a:t>仪</a:t>
            </a:r>
            <a:endParaRPr lang="zh-CN" altLang="en-US" sz="2400" baseline="-25000"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7949" y="2563496"/>
            <a:ext cx="2680555" cy="4251252"/>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5819074" y="4787860"/>
                <a:ext cx="1893403" cy="369332"/>
              </a:xfrm>
              <a:prstGeom prst="rect">
                <a:avLst/>
              </a:prstGeom>
              <a:noFill/>
            </p:spPr>
            <p:txBody>
              <a:bodyPr wrap="none">
                <a:spAutoFit/>
              </a:bodyPr>
              <a:lstStyle/>
              <a:p>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𝐿</m:t>
                        </m:r>
                      </m:e>
                      <m:sub>
                        <m:r>
                          <a:rPr lang="en-US" altLang="zh-CN" i="1" smtClean="0">
                            <a:solidFill>
                              <a:schemeClr val="tx1"/>
                            </a:solidFill>
                            <a:latin typeface="Cambria Math" panose="02040503050406030204" pitchFamily="18" charset="0"/>
                            <a:ea typeface="Cambria Math" panose="02040503050406030204" pitchFamily="18" charset="0"/>
                          </a:rPr>
                          <m:t>0</m:t>
                        </m:r>
                      </m:sub>
                    </m:sSub>
                  </m:oMath>
                </a14:m>
                <a:r>
                  <a:rPr lang="en-US" altLang="zh-CN" dirty="0">
                    <a:solidFill>
                      <a:schemeClr val="tx1"/>
                    </a:solidFill>
                  </a:rPr>
                  <a:t>=2.5×10</a:t>
                </a:r>
                <a:r>
                  <a:rPr lang="en-US" altLang="zh-CN" baseline="30000" dirty="0">
                    <a:solidFill>
                      <a:schemeClr val="tx1"/>
                    </a:solidFill>
                  </a:rPr>
                  <a:t>-3</a:t>
                </a:r>
                <a:r>
                  <a:rPr lang="en-US" altLang="zh-CN" dirty="0">
                    <a:solidFill>
                      <a:schemeClr val="tx1"/>
                    </a:solidFill>
                  </a:rPr>
                  <a:t>m</a:t>
                </a:r>
                <a:endParaRPr lang="zh-CN" altLang="en-US" dirty="0">
                  <a:solidFill>
                    <a:srgbClr val="FF000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5819074" y="4787860"/>
                <a:ext cx="1893403" cy="369332"/>
              </a:xfrm>
              <a:prstGeom prst="rect">
                <a:avLst/>
              </a:prstGeom>
              <a:blipFill rotWithShape="1">
                <a:blip r:embed="rId4"/>
                <a:stretch>
                  <a:fillRect l="-30" t="-3256" r="21" b="97"/>
                </a:stretch>
              </a:blipFill>
            </p:spPr>
            <p:txBody>
              <a:bodyPr/>
              <a:lstStyle/>
              <a:p>
                <a:r>
                  <a:rPr lang="zh-CN" altLang="en-US">
                    <a:noFill/>
                  </a:rPr>
                  <a:t> </a:t>
                </a:r>
              </a:p>
            </p:txBody>
          </p:sp>
        </mc:Fallback>
      </mc:AlternateContent>
      <p:pic>
        <p:nvPicPr>
          <p:cNvPr id="15" name="图片 14"/>
          <p:cNvPicPr/>
          <p:nvPr/>
        </p:nvPicPr>
        <p:blipFill rotWithShape="1">
          <a:blip r:embed="rId5"/>
          <a:srcRect l="35080" t="29217" r="46246" b="35274"/>
          <a:stretch>
            <a:fillRect/>
          </a:stretch>
        </p:blipFill>
        <p:spPr>
          <a:xfrm>
            <a:off x="4644008" y="5617251"/>
            <a:ext cx="1055475" cy="1197497"/>
          </a:xfrm>
          <a:prstGeom prst="rect">
            <a:avLst/>
          </a:prstGeom>
          <a:noFill/>
          <a:ln>
            <a:noFill/>
          </a:ln>
        </p:spPr>
      </p:pic>
      <mc:AlternateContent xmlns:mc="http://schemas.openxmlformats.org/markup-compatibility/2006" xmlns:a14="http://schemas.microsoft.com/office/drawing/2010/main">
        <mc:Choice Requires="a14">
          <p:sp>
            <p:nvSpPr>
              <p:cNvPr id="7" name="矩形 6"/>
              <p:cNvSpPr/>
              <p:nvPr/>
            </p:nvSpPr>
            <p:spPr>
              <a:xfrm>
                <a:off x="5364088" y="6215999"/>
                <a:ext cx="1273105" cy="652679"/>
              </a:xfrm>
              <a:prstGeom prst="rect">
                <a:avLst/>
              </a:prstGeom>
            </p:spPr>
            <p:txBody>
              <a:bodyPr wrap="none">
                <a:spAutoFit/>
              </a:bodyPr>
              <a:lstStyle/>
              <a:p>
                <a:r>
                  <a:rPr lang="zh-CN" altLang="en-US" b="1" dirty="0">
                    <a:solidFill>
                      <a:schemeClr val="tx1"/>
                    </a:solidFill>
                    <a:latin typeface="宋体" panose="02010600030101010101" pitchFamily="2" charset="-122"/>
                    <a:sym typeface="+mn-ea"/>
                  </a:rPr>
                  <a:t>Δ</a:t>
                </a:r>
                <a:r>
                  <a:rPr lang="zh-CN" altLang="en-US" b="1" baseline="-25000" dirty="0">
                    <a:solidFill>
                      <a:schemeClr val="tx1"/>
                    </a:solidFill>
                    <a:latin typeface="宋体" panose="02010600030101010101" pitchFamily="2" charset="-122"/>
                    <a:sym typeface="+mn-ea"/>
                  </a:rPr>
                  <a:t>仪</a:t>
                </a:r>
                <a:r>
                  <a:rPr lang="en-US" altLang="zh-CN" b="1" dirty="0">
                    <a:solidFill>
                      <a:schemeClr val="tx1"/>
                    </a:solidFill>
                    <a:latin typeface="宋体" panose="02010600030101010101" pitchFamily="2" charset="-122"/>
                    <a:sym typeface="+mn-ea"/>
                  </a:rPr>
                  <a:t>=0.01s</a:t>
                </a:r>
              </a:p>
              <a:p>
                <a14:m>
                  <m:oMath xmlns:m="http://schemas.openxmlformats.org/officeDocument/2006/math">
                    <m:sSub>
                      <m:sSubPr>
                        <m:ctrlPr>
                          <a:rPr lang="en-US" altLang="zh-CN" b="1" i="1">
                            <a:solidFill>
                              <a:schemeClr val="tx1"/>
                            </a:solidFill>
                            <a:latin typeface="Cambria Math" panose="02040503050406030204" pitchFamily="18" charset="0"/>
                          </a:rPr>
                        </m:ctrlPr>
                      </m:sSubPr>
                      <m:e>
                        <m:r>
                          <a:rPr lang="en-US" altLang="zh-CN" b="1" i="0" smtClean="0">
                            <a:solidFill>
                              <a:schemeClr val="tx1"/>
                            </a:solidFill>
                            <a:latin typeface="Cambria Math" panose="02040503050406030204" pitchFamily="18" charset="0"/>
                          </a:rPr>
                          <m:t>  </m:t>
                        </m:r>
                        <m:r>
                          <a:rPr lang="en-US" altLang="zh-CN" b="1">
                            <a:solidFill>
                              <a:schemeClr val="tx1"/>
                            </a:solidFill>
                            <a:latin typeface="Cambria Math" panose="02040503050406030204" pitchFamily="18" charset="0"/>
                          </a:rPr>
                          <m:t>∆</m:t>
                        </m:r>
                      </m:e>
                      <m:sub>
                        <m:r>
                          <a:rPr lang="zh-CN" altLang="en-US" b="1" baseline="-25000">
                            <a:solidFill>
                              <a:schemeClr val="tx1"/>
                            </a:solidFill>
                            <a:latin typeface="Cambria Math" panose="02040503050406030204" pitchFamily="18" charset="0"/>
                          </a:rPr>
                          <m:t>估</m:t>
                        </m:r>
                      </m:sub>
                    </m:sSub>
                  </m:oMath>
                </a14:m>
                <a:r>
                  <a:rPr lang="en-US" altLang="zh-CN" b="1" dirty="0">
                    <a:solidFill>
                      <a:schemeClr val="tx1"/>
                    </a:solidFill>
                    <a:latin typeface="宋体" panose="02010600030101010101" pitchFamily="2" charset="-122"/>
                  </a:rPr>
                  <a:t>=0.2s</a:t>
                </a:r>
                <a:endParaRPr lang="zh-CN" altLang="en-US" b="1" dirty="0">
                  <a:solidFill>
                    <a:schemeClr val="tx1"/>
                  </a:solidFill>
                  <a:latin typeface="宋体" panose="02010600030101010101" pitchFamily="2"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5364088" y="6215999"/>
                <a:ext cx="1273105" cy="652679"/>
              </a:xfrm>
              <a:prstGeom prst="rect">
                <a:avLst/>
              </a:prstGeom>
              <a:blipFill rotWithShape="1">
                <a:blip r:embed="rId6"/>
                <a:stretch>
                  <a:fillRect l="-19" t="-95" r="-385" b="79"/>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ldLvl="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67217" y="2130449"/>
            <a:ext cx="2325370" cy="460375"/>
          </a:xfrm>
          <a:prstGeom prst="rect">
            <a:avLst/>
          </a:prstGeom>
          <a:gradFill>
            <a:gsLst>
              <a:gs pos="50000">
                <a:srgbClr val="EDDADE"/>
              </a:gs>
              <a:gs pos="0">
                <a:srgbClr val="F3E6E9"/>
              </a:gs>
              <a:gs pos="100000">
                <a:srgbClr val="E6CDD3"/>
              </a:gs>
            </a:gsLst>
            <a:lin ang="0" scaled="0"/>
          </a:gradFill>
        </p:spPr>
        <p:txBody>
          <a:bodyPr wrap="none" rtlCol="0">
            <a:spAutoFit/>
          </a:bodyPr>
          <a:lstStyle/>
          <a:p>
            <a:r>
              <a:rPr lang="zh-CN" altLang="en-US" sz="2400" b="1" dirty="0">
                <a:latin typeface="+mj-ea"/>
                <a:ea typeface="+mj-ea"/>
              </a:rPr>
              <a:t>合成两类误差：</a:t>
            </a:r>
          </a:p>
        </p:txBody>
      </p:sp>
      <p:pic>
        <p:nvPicPr>
          <p:cNvPr id="17" name="图片 16"/>
          <p:cNvPicPr>
            <a:picLocks noChangeAspect="1"/>
          </p:cNvPicPr>
          <p:nvPr/>
        </p:nvPicPr>
        <p:blipFill>
          <a:blip r:embed="rId3"/>
          <a:stretch>
            <a:fillRect/>
          </a:stretch>
        </p:blipFill>
        <p:spPr>
          <a:xfrm>
            <a:off x="539115" y="2922270"/>
            <a:ext cx="2464435" cy="850265"/>
          </a:xfrm>
          <a:prstGeom prst="rect">
            <a:avLst/>
          </a:prstGeom>
        </p:spPr>
      </p:pic>
      <p:sp>
        <p:nvSpPr>
          <p:cNvPr id="19" name="文本框 18"/>
          <p:cNvSpPr txBox="1"/>
          <p:nvPr/>
        </p:nvSpPr>
        <p:spPr>
          <a:xfrm>
            <a:off x="539796" y="4146552"/>
            <a:ext cx="2172970" cy="460375"/>
          </a:xfrm>
          <a:prstGeom prst="rect">
            <a:avLst/>
          </a:prstGeom>
          <a:gradFill>
            <a:gsLst>
              <a:gs pos="50000">
                <a:srgbClr val="EDDADE"/>
              </a:gs>
              <a:gs pos="0">
                <a:srgbClr val="F3E6E9"/>
              </a:gs>
              <a:gs pos="100000">
                <a:srgbClr val="E6CDD3"/>
              </a:gs>
            </a:gsLst>
            <a:lin ang="0" scaled="0"/>
          </a:gradFill>
        </p:spPr>
        <p:txBody>
          <a:bodyPr wrap="none" rtlCol="0">
            <a:spAutoFit/>
          </a:bodyPr>
          <a:lstStyle/>
          <a:p>
            <a:r>
              <a:rPr lang="en-US" altLang="zh-CN" sz="2400" b="1" dirty="0">
                <a:latin typeface="+mj-ea"/>
                <a:ea typeface="+mj-ea"/>
              </a:rPr>
              <a:t>B</a:t>
            </a:r>
            <a:r>
              <a:rPr lang="zh-CN" altLang="en-US" sz="2400" b="1" dirty="0">
                <a:latin typeface="+mj-ea"/>
                <a:ea typeface="+mj-ea"/>
              </a:rPr>
              <a:t>类不确定度：</a:t>
            </a:r>
          </a:p>
        </p:txBody>
      </p:sp>
      <p:graphicFrame>
        <p:nvGraphicFramePr>
          <p:cNvPr id="37893" name="Object 5"/>
          <p:cNvGraphicFramePr>
            <a:graphicFrameLocks noChangeAspect="1"/>
          </p:cNvGraphicFramePr>
          <p:nvPr/>
        </p:nvGraphicFramePr>
        <p:xfrm>
          <a:off x="652463" y="4887913"/>
          <a:ext cx="2463800" cy="1287462"/>
        </p:xfrm>
        <a:graphic>
          <a:graphicData uri="http://schemas.openxmlformats.org/presentationml/2006/ole">
            <mc:AlternateContent xmlns:mc="http://schemas.openxmlformats.org/markup-compatibility/2006">
              <mc:Choice xmlns:v="urn:schemas-microsoft-com:vml" Requires="v">
                <p:oleObj spid="_x0000_s166004" name="Equation" r:id="rId4" imgW="17983200" imgH="9448800" progId="Equation.DSMT4">
                  <p:embed/>
                </p:oleObj>
              </mc:Choice>
              <mc:Fallback>
                <p:oleObj name="Equation" r:id="rId4" imgW="17983200" imgH="9448800" progId="Equation.DSMT4">
                  <p:embed/>
                  <p:pic>
                    <p:nvPicPr>
                      <p:cNvPr id="0" name="图片 3084"/>
                      <p:cNvPicPr/>
                      <p:nvPr/>
                    </p:nvPicPr>
                    <p:blipFill>
                      <a:blip r:embed="rId5"/>
                      <a:stretch>
                        <a:fillRect/>
                      </a:stretch>
                    </p:blipFill>
                    <p:spPr>
                      <a:xfrm>
                        <a:off x="652463" y="4887913"/>
                        <a:ext cx="2463800" cy="1287462"/>
                      </a:xfrm>
                      <a:prstGeom prst="rect">
                        <a:avLst/>
                      </a:prstGeom>
                      <a:noFill/>
                      <a:ln w="38100">
                        <a:solidFill>
                          <a:srgbClr val="FF00FF"/>
                        </a:solidFill>
                        <a:miter/>
                      </a:ln>
                    </p:spPr>
                  </p:pic>
                </p:oleObj>
              </mc:Fallback>
            </mc:AlternateContent>
          </a:graphicData>
        </a:graphic>
      </p:graphicFrame>
      <p:sp>
        <p:nvSpPr>
          <p:cNvPr id="3" name="TextBox 2"/>
          <p:cNvSpPr txBox="1"/>
          <p:nvPr/>
        </p:nvSpPr>
        <p:spPr>
          <a:xfrm>
            <a:off x="3393513" y="4813910"/>
            <a:ext cx="1677035" cy="1445260"/>
          </a:xfrm>
          <a:prstGeom prst="rect">
            <a:avLst/>
          </a:prstGeom>
          <a:noFill/>
        </p:spPr>
        <p:txBody>
          <a:bodyPr wrap="none" rtlCol="0">
            <a:spAutoFit/>
          </a:bodyPr>
          <a:lstStyle/>
          <a:p>
            <a:pPr>
              <a:lnSpc>
                <a:spcPct val="200000"/>
              </a:lnSpc>
            </a:pPr>
            <a:r>
              <a:rPr lang="en-US" altLang="zh-CN" sz="2200" b="1" i="1" dirty="0">
                <a:solidFill>
                  <a:srgbClr val="3241FE"/>
                </a:solidFill>
                <a:latin typeface="Times New Roman" panose="02020603050405020304" pitchFamily="18" charset="0"/>
                <a:ea typeface="黑体" panose="02010609060101010101" pitchFamily="2" charset="-122"/>
                <a:cs typeface="Times New Roman" panose="02020603050405020304" pitchFamily="18" charset="0"/>
              </a:rPr>
              <a:t>k</a:t>
            </a:r>
            <a:r>
              <a:rPr lang="en-US" altLang="zh-CN" sz="2200" b="1" i="1" baseline="-25000" dirty="0">
                <a:solidFill>
                  <a:srgbClr val="3241FE"/>
                </a:solidFill>
                <a:latin typeface="Times New Roman" panose="02020603050405020304" pitchFamily="18" charset="0"/>
                <a:ea typeface="黑体" panose="02010609060101010101" pitchFamily="2" charset="-122"/>
                <a:cs typeface="Times New Roman" panose="02020603050405020304" pitchFamily="18" charset="0"/>
              </a:rPr>
              <a:t>p</a:t>
            </a:r>
            <a:r>
              <a:rPr lang="en-US" altLang="zh-CN" sz="2200" b="1" dirty="0">
                <a:solidFill>
                  <a:srgbClr val="3241FE"/>
                </a:solidFill>
                <a:latin typeface="黑体" panose="02010609060101010101" pitchFamily="2" charset="-122"/>
                <a:ea typeface="黑体" panose="02010609060101010101" pitchFamily="2" charset="-122"/>
              </a:rPr>
              <a:t>-</a:t>
            </a:r>
            <a:r>
              <a:rPr lang="zh-CN" altLang="en-US" sz="2200" b="1" dirty="0">
                <a:solidFill>
                  <a:srgbClr val="3241FE"/>
                </a:solidFill>
                <a:latin typeface="黑体" panose="02010609060101010101" pitchFamily="2" charset="-122"/>
                <a:ea typeface="黑体" panose="02010609060101010101" pitchFamily="2" charset="-122"/>
              </a:rPr>
              <a:t>置信因子</a:t>
            </a:r>
            <a:endParaRPr lang="en-US" altLang="zh-CN" sz="2200" b="1" dirty="0">
              <a:solidFill>
                <a:srgbClr val="3241FE"/>
              </a:solidFill>
              <a:latin typeface="黑体" panose="02010609060101010101" pitchFamily="2" charset="-122"/>
              <a:ea typeface="黑体" panose="02010609060101010101" pitchFamily="2" charset="-122"/>
            </a:endParaRPr>
          </a:p>
          <a:p>
            <a:pPr>
              <a:lnSpc>
                <a:spcPct val="200000"/>
              </a:lnSpc>
            </a:pPr>
            <a:r>
              <a:rPr lang="en-US" altLang="zh-CN" sz="2200" b="1" i="1" dirty="0">
                <a:solidFill>
                  <a:srgbClr val="3241FE"/>
                </a:solidFill>
                <a:latin typeface="Times New Roman" panose="02020603050405020304" pitchFamily="18" charset="0"/>
                <a:ea typeface="黑体" panose="02010609060101010101" pitchFamily="2" charset="-122"/>
                <a:cs typeface="Times New Roman" panose="02020603050405020304" pitchFamily="18" charset="0"/>
              </a:rPr>
              <a:t>C</a:t>
            </a:r>
            <a:r>
              <a:rPr lang="en-US" altLang="zh-CN" sz="2200" b="1" dirty="0">
                <a:solidFill>
                  <a:srgbClr val="3241FE"/>
                </a:solidFill>
                <a:latin typeface="黑体" panose="02010609060101010101" pitchFamily="2" charset="-122"/>
                <a:ea typeface="黑体" panose="02010609060101010101" pitchFamily="2" charset="-122"/>
              </a:rPr>
              <a:t>-</a:t>
            </a:r>
            <a:r>
              <a:rPr lang="zh-CN" altLang="en-US" sz="2200" b="1" dirty="0">
                <a:solidFill>
                  <a:srgbClr val="3241FE"/>
                </a:solidFill>
                <a:latin typeface="黑体" panose="02010609060101010101" pitchFamily="2" charset="-122"/>
                <a:ea typeface="黑体" panose="02010609060101010101" pitchFamily="2" charset="-122"/>
              </a:rPr>
              <a:t>置信系数</a:t>
            </a:r>
          </a:p>
        </p:txBody>
      </p:sp>
      <p:sp>
        <p:nvSpPr>
          <p:cNvPr id="37892" name="Rectangle 4"/>
          <p:cNvSpPr/>
          <p:nvPr/>
        </p:nvSpPr>
        <p:spPr>
          <a:xfrm>
            <a:off x="107950" y="1269365"/>
            <a:ext cx="7451725" cy="521970"/>
          </a:xfrm>
          <a:prstGeom prst="rect">
            <a:avLst/>
          </a:prstGeom>
          <a:noFill/>
          <a:ln w="9525">
            <a:noFill/>
          </a:ln>
        </p:spPr>
        <p:txBody>
          <a:bodyPr>
            <a:spAutoFit/>
          </a:bodyPr>
          <a:lstStyle/>
          <a:p>
            <a:pPr eaLnBrk="0" hangingPunct="0"/>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三、直接测量标准不确定度的</a:t>
            </a:r>
            <a:r>
              <a:rPr lang="en-US" altLang="zh-CN" sz="2800" b="1" dirty="0">
                <a:solidFill>
                  <a:srgbClr val="FF00FF"/>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B</a:t>
            </a:r>
            <a:r>
              <a:rPr lang="zh-CN" altLang="en-US" sz="2800" b="1" dirty="0">
                <a:solidFill>
                  <a:srgbClr val="FF00FF"/>
                </a:solidFill>
                <a:latin typeface="Times New Roman" panose="02020603050405020304" pitchFamily="18" charset="0"/>
                <a:ea typeface="黑体" panose="02010609060101010101" pitchFamily="2" charset="-122"/>
                <a:cs typeface="Times New Roman" panose="02020603050405020304" pitchFamily="18" charset="0"/>
                <a:sym typeface="Arial" panose="020B0604020202020204" pitchFamily="34" charset="0"/>
              </a:rPr>
              <a:t>类</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评定</a:t>
            </a: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mc:AlternateContent xmlns:mc="http://schemas.openxmlformats.org/markup-compatibility/2006" xmlns:a14="http://schemas.microsoft.com/office/drawing/2010/main">
        <mc:Choice Requires="a14">
          <p:sp>
            <p:nvSpPr>
              <p:cNvPr id="2" name="文本框 1"/>
              <p:cNvSpPr txBox="1"/>
              <p:nvPr/>
            </p:nvSpPr>
            <p:spPr>
              <a:xfrm>
                <a:off x="3003550" y="2922270"/>
                <a:ext cx="5759847" cy="942437"/>
              </a:xfrm>
              <a:prstGeom prst="rect">
                <a:avLst/>
              </a:prstGeom>
              <a:noFill/>
            </p:spPr>
            <p:txBody>
              <a:bodyPr wrap="none" rtlCol="0">
                <a:spAutoFit/>
              </a:bodyPr>
              <a:lstStyle/>
              <a:p>
                <a:pPr>
                  <a:lnSpc>
                    <a:spcPct val="150000"/>
                  </a:lnSpc>
                </a:pPr>
                <a:r>
                  <a:rPr lang="zh-CN" altLang="en-US" dirty="0"/>
                  <a:t>（实际实验中，</a:t>
                </a:r>
                <a:r>
                  <a:rPr lang="zh-CN" altLang="en-US" b="1" dirty="0">
                    <a:solidFill>
                      <a:srgbClr val="FF0000"/>
                    </a:solidFill>
                    <a:latin typeface="宋体" panose="02010600030101010101" pitchFamily="2" charset="-122"/>
                    <a:sym typeface="+mn-ea"/>
                  </a:rPr>
                  <a:t> </a:t>
                </a:r>
                <a:r>
                  <a:rPr lang="zh-CN" altLang="en-US" dirty="0"/>
                  <a:t>视</a:t>
                </a:r>
                <a:r>
                  <a:rPr lang="zh-CN" altLang="en-US" b="1" dirty="0">
                    <a:solidFill>
                      <a:srgbClr val="FF0000"/>
                    </a:solidFill>
                    <a:latin typeface="宋体" panose="02010600030101010101" pitchFamily="2" charset="-122"/>
                    <a:sym typeface="+mn-ea"/>
                  </a:rPr>
                  <a:t>Δ</a:t>
                </a:r>
                <a:r>
                  <a:rPr lang="zh-CN" altLang="en-US" b="1" baseline="-25000" dirty="0">
                    <a:solidFill>
                      <a:srgbClr val="FF0000"/>
                    </a:solidFill>
                    <a:latin typeface="宋体" panose="02010600030101010101" pitchFamily="2" charset="-122"/>
                    <a:sym typeface="+mn-ea"/>
                  </a:rPr>
                  <a:t>仪、</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m:t>
                        </m:r>
                      </m:e>
                      <m:sub>
                        <m:r>
                          <a:rPr lang="zh-CN" altLang="en-US" i="1" baseline="-25000">
                            <a:solidFill>
                              <a:srgbClr val="FF0000"/>
                            </a:solidFill>
                            <a:latin typeface="Cambria Math" panose="02040503050406030204" pitchFamily="18" charset="0"/>
                          </a:rPr>
                          <m:t>估</m:t>
                        </m:r>
                      </m:sub>
                    </m:sSub>
                  </m:oMath>
                </a14:m>
                <a:r>
                  <a:rPr lang="zh-CN" altLang="en-US" dirty="0"/>
                  <a:t>两类误差的影响程度而定，</a:t>
                </a:r>
                <a:endParaRPr lang="en-US" altLang="zh-CN" dirty="0"/>
              </a:p>
              <a:p>
                <a:pPr>
                  <a:lnSpc>
                    <a:spcPct val="150000"/>
                  </a:lnSpc>
                </a:pPr>
                <a:r>
                  <a:rPr lang="zh-CN" altLang="en-US" dirty="0"/>
                  <a:t>通常只考虑误差大的那一类；多次测量忽略</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m:t>
                        </m:r>
                      </m:e>
                      <m:sub>
                        <m:r>
                          <a:rPr lang="zh-CN" altLang="en-US" i="1" baseline="-25000">
                            <a:solidFill>
                              <a:srgbClr val="FF0000"/>
                            </a:solidFill>
                            <a:latin typeface="Cambria Math" panose="02040503050406030204" pitchFamily="18" charset="0"/>
                          </a:rPr>
                          <m:t>估</m:t>
                        </m:r>
                      </m:sub>
                    </m:sSub>
                  </m:oMath>
                </a14:m>
                <a:r>
                  <a:rPr lang="zh-CN" altLang="en-US" dirty="0"/>
                  <a:t>）</a:t>
                </a:r>
              </a:p>
            </p:txBody>
          </p:sp>
        </mc:Choice>
        <mc:Fallback xmlns="">
          <p:sp>
            <p:nvSpPr>
              <p:cNvPr id="2" name="文本框 1"/>
              <p:cNvSpPr txBox="1">
                <a:spLocks noRot="1" noChangeAspect="1" noMove="1" noResize="1" noEditPoints="1" noAdjustHandles="1" noChangeArrowheads="1" noChangeShapeType="1" noTextEdit="1"/>
              </p:cNvSpPr>
              <p:nvPr/>
            </p:nvSpPr>
            <p:spPr>
              <a:xfrm>
                <a:off x="3003550" y="2922270"/>
                <a:ext cx="5759847" cy="942437"/>
              </a:xfrm>
              <a:prstGeom prst="rect">
                <a:avLst/>
              </a:prstGeom>
              <a:blipFill rotWithShape="1">
                <a:blip r:embed="rId6"/>
                <a:stretch>
                  <a:fillRect r="7" b="10"/>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dissolve">
                                      <p:cBhvr>
                                        <p:cTn id="7" dur="500"/>
                                        <p:tgtEl>
                                          <p:spTgt spid="37893"/>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1000"/>
                                        <p:tgtEl>
                                          <p:spTgt spid="3"/>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37892"/>
                                        </p:tgtEl>
                                        <p:attrNameLst>
                                          <p:attrName>style.visibility</p:attrName>
                                        </p:attrNameLst>
                                      </p:cBhvr>
                                      <p:to>
                                        <p:strVal val="visible"/>
                                      </p:to>
                                    </p:set>
                                    <p:animEffect transition="in" filter="blinds(horizontal)">
                                      <p:cBhvr>
                                        <p:cTn id="14"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892" grpId="0" bldLvl="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2"/>
          <p:cNvSpPr txBox="1"/>
          <p:nvPr/>
        </p:nvSpPr>
        <p:spPr>
          <a:xfrm>
            <a:off x="683578" y="1340415"/>
            <a:ext cx="4565650" cy="460375"/>
          </a:xfrm>
          <a:prstGeom prst="rect">
            <a:avLst/>
          </a:prstGeom>
          <a:noFill/>
          <a:ln w="9525">
            <a:noFill/>
          </a:ln>
        </p:spPr>
        <p:txBody>
          <a:bodyPr wrap="none">
            <a:spAutoFit/>
          </a:bodyPr>
          <a:lstStyle/>
          <a:p>
            <a:pPr eaLnBrk="0" hangingPunct="0"/>
            <a:r>
              <a:rPr lang="zh-CN" altLang="en-US" sz="24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置信概率</a:t>
            </a:r>
            <a:r>
              <a:rPr lang="en-US" altLang="zh-CN" sz="2400" b="1" i="1" dirty="0">
                <a:solidFill>
                  <a:schemeClr val="tx1"/>
                </a:solidFill>
                <a:latin typeface="Times New Roman" panose="02020603050405020304" pitchFamily="18" charset="0"/>
                <a:ea typeface="楷体_GB2312" panose="02010609030101010101" charset="-122"/>
                <a:cs typeface="Times New Roman" panose="02020603050405020304" pitchFamily="18" charset="0"/>
              </a:rPr>
              <a:t>p</a:t>
            </a:r>
            <a:r>
              <a:rPr lang="zh-CN" altLang="en-US" sz="24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与置信因子</a:t>
            </a:r>
            <a:r>
              <a:rPr lang="en-US" altLang="zh-CN" sz="2400" b="1" i="1" dirty="0">
                <a:solidFill>
                  <a:schemeClr val="tx1"/>
                </a:solidFill>
                <a:latin typeface="Times New Roman" panose="02020603050405020304" pitchFamily="18" charset="0"/>
                <a:ea typeface="楷体_GB2312" panose="02010609030101010101" charset="-122"/>
                <a:cs typeface="Times New Roman" panose="02020603050405020304" pitchFamily="18" charset="0"/>
              </a:rPr>
              <a:t>k</a:t>
            </a:r>
            <a:r>
              <a:rPr lang="en-US" altLang="zh-CN" sz="2400" b="1" i="1" baseline="-25000" dirty="0">
                <a:solidFill>
                  <a:schemeClr val="tx1"/>
                </a:solidFill>
                <a:latin typeface="Times New Roman" panose="02020603050405020304" pitchFamily="18" charset="0"/>
                <a:ea typeface="楷体_GB2312" panose="02010609030101010101" charset="-122"/>
                <a:cs typeface="Times New Roman" panose="02020603050405020304" pitchFamily="18" charset="0"/>
              </a:rPr>
              <a:t>p</a:t>
            </a:r>
            <a:r>
              <a:rPr lang="zh-CN" altLang="en-US" sz="24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的关系表</a:t>
            </a:r>
          </a:p>
        </p:txBody>
      </p:sp>
      <p:graphicFrame>
        <p:nvGraphicFramePr>
          <p:cNvPr id="13316" name="表格 13315"/>
          <p:cNvGraphicFramePr/>
          <p:nvPr>
            <p:custDataLst>
              <p:tags r:id="rId2"/>
            </p:custDataLst>
          </p:nvPr>
        </p:nvGraphicFramePr>
        <p:xfrm>
          <a:off x="684213" y="1812855"/>
          <a:ext cx="7848600" cy="1481138"/>
        </p:xfrm>
        <a:graphic>
          <a:graphicData uri="http://schemas.openxmlformats.org/drawingml/2006/table">
            <a:tbl>
              <a:tblPr/>
              <a:tblGrid>
                <a:gridCol w="688975">
                  <a:extLst>
                    <a:ext uri="{9D8B030D-6E8A-4147-A177-3AD203B41FA5}">
                      <a16:colId xmlns:a16="http://schemas.microsoft.com/office/drawing/2014/main" val="20000"/>
                    </a:ext>
                  </a:extLst>
                </a:gridCol>
                <a:gridCol w="1008063">
                  <a:extLst>
                    <a:ext uri="{9D8B030D-6E8A-4147-A177-3AD203B41FA5}">
                      <a16:colId xmlns:a16="http://schemas.microsoft.com/office/drawing/2014/main" val="20001"/>
                    </a:ext>
                  </a:extLst>
                </a:gridCol>
                <a:gridCol w="1008062">
                  <a:extLst>
                    <a:ext uri="{9D8B030D-6E8A-4147-A177-3AD203B41FA5}">
                      <a16:colId xmlns:a16="http://schemas.microsoft.com/office/drawing/2014/main" val="20002"/>
                    </a:ext>
                  </a:extLst>
                </a:gridCol>
                <a:gridCol w="1008063">
                  <a:extLst>
                    <a:ext uri="{9D8B030D-6E8A-4147-A177-3AD203B41FA5}">
                      <a16:colId xmlns:a16="http://schemas.microsoft.com/office/drawing/2014/main" val="20003"/>
                    </a:ext>
                  </a:extLst>
                </a:gridCol>
                <a:gridCol w="1008062">
                  <a:extLst>
                    <a:ext uri="{9D8B030D-6E8A-4147-A177-3AD203B41FA5}">
                      <a16:colId xmlns:a16="http://schemas.microsoft.com/office/drawing/2014/main" val="20004"/>
                    </a:ext>
                  </a:extLst>
                </a:gridCol>
                <a:gridCol w="1008063">
                  <a:extLst>
                    <a:ext uri="{9D8B030D-6E8A-4147-A177-3AD203B41FA5}">
                      <a16:colId xmlns:a16="http://schemas.microsoft.com/office/drawing/2014/main" val="20005"/>
                    </a:ext>
                  </a:extLst>
                </a:gridCol>
                <a:gridCol w="1039812">
                  <a:extLst>
                    <a:ext uri="{9D8B030D-6E8A-4147-A177-3AD203B41FA5}">
                      <a16:colId xmlns:a16="http://schemas.microsoft.com/office/drawing/2014/main" val="20006"/>
                    </a:ext>
                  </a:extLst>
                </a:gridCol>
                <a:gridCol w="1079500">
                  <a:extLst>
                    <a:ext uri="{9D8B030D-6E8A-4147-A177-3AD203B41FA5}">
                      <a16:colId xmlns:a16="http://schemas.microsoft.com/office/drawing/2014/main" val="20007"/>
                    </a:ext>
                  </a:extLst>
                </a:gridCol>
              </a:tblGrid>
              <a:tr h="725488">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i="1" dirty="0">
                          <a:solidFill>
                            <a:srgbClr val="FF3300"/>
                          </a:solidFill>
                          <a:latin typeface="Times New Roman" panose="02020603050405020304" pitchFamily="18" charset="0"/>
                        </a:rPr>
                        <a:t>p</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0.500</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0.683</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0.900</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0.950</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0.955</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0.990</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0.997</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5650">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i="1" dirty="0">
                          <a:solidFill>
                            <a:srgbClr val="FF3300"/>
                          </a:solidFill>
                          <a:latin typeface="Times New Roman" panose="02020603050405020304" pitchFamily="18" charset="0"/>
                        </a:rPr>
                        <a:t>k</a:t>
                      </a:r>
                      <a:r>
                        <a:rPr lang="en-US" altLang="zh-CN" sz="2000" b="1" i="1" baseline="-25000" dirty="0">
                          <a:solidFill>
                            <a:srgbClr val="FF3300"/>
                          </a:solidFill>
                          <a:latin typeface="Times New Roman" panose="02020603050405020304" pitchFamily="18" charset="0"/>
                        </a:rPr>
                        <a:t>p</a:t>
                      </a:r>
                      <a:endParaRPr lang="en-US" altLang="zh-CN" sz="2000" b="1" i="1" dirty="0">
                        <a:solidFill>
                          <a:srgbClr val="FF3300"/>
                        </a:solidFill>
                        <a:latin typeface="Times New Roman" panose="02020603050405020304" pitchFamily="18" charset="0"/>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0.675</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1</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1.65</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1.96</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2</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2.58</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0000FF"/>
                          </a:solidFill>
                          <a:latin typeface="Times New Roman" panose="02020603050405020304" pitchFamily="18" charset="0"/>
                        </a:rPr>
                        <a:t>3</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345" name="表格 13344"/>
          <p:cNvGraphicFramePr/>
          <p:nvPr>
            <p:custDataLst>
              <p:tags r:id="rId3"/>
            </p:custDataLst>
          </p:nvPr>
        </p:nvGraphicFramePr>
        <p:xfrm>
          <a:off x="653256" y="3889058"/>
          <a:ext cx="7088361" cy="2053590"/>
        </p:xfrm>
        <a:graphic>
          <a:graphicData uri="http://schemas.openxmlformats.org/drawingml/2006/table">
            <a:tbl>
              <a:tblPr/>
              <a:tblGrid>
                <a:gridCol w="1177925">
                  <a:extLst>
                    <a:ext uri="{9D8B030D-6E8A-4147-A177-3AD203B41FA5}">
                      <a16:colId xmlns:a16="http://schemas.microsoft.com/office/drawing/2014/main" val="20000"/>
                    </a:ext>
                  </a:extLst>
                </a:gridCol>
                <a:gridCol w="1229916">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tblGrid>
              <a:tr h="762000">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仪器名称</a:t>
                      </a:r>
                      <a:endParaRPr lang="zh-CN" altLang="en-US" sz="2000" b="1" dirty="0">
                        <a:solidFill>
                          <a:srgbClr val="0000FF"/>
                        </a:solidFill>
                        <a:latin typeface="Verdana" panose="020B0604030504040204" pitchFamily="34" charset="0"/>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米尺</a:t>
                      </a:r>
                      <a:endParaRPr lang="zh-CN" altLang="en-US" sz="2000" b="1" dirty="0">
                        <a:solidFill>
                          <a:srgbClr val="0000FF"/>
                        </a:solidFill>
                        <a:latin typeface="Verdana" panose="020B0604030504040204" pitchFamily="34" charset="0"/>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游标卡尺</a:t>
                      </a:r>
                      <a:endParaRPr lang="zh-CN" altLang="en-US" sz="2000" b="1" dirty="0">
                        <a:solidFill>
                          <a:srgbClr val="0000FF"/>
                        </a:solidFill>
                        <a:latin typeface="Verdana" panose="020B0604030504040204" pitchFamily="34" charset="0"/>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千分尺</a:t>
                      </a:r>
                      <a:endParaRPr lang="zh-CN" altLang="en-US" sz="2000" b="1" dirty="0">
                        <a:solidFill>
                          <a:srgbClr val="0000FF"/>
                        </a:solidFill>
                        <a:latin typeface="Verdana" panose="020B0604030504040204" pitchFamily="34" charset="0"/>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物理天平</a:t>
                      </a:r>
                      <a:endParaRPr lang="zh-CN" altLang="en-US" sz="2000" b="1" dirty="0">
                        <a:solidFill>
                          <a:srgbClr val="0000FF"/>
                        </a:solidFill>
                        <a:latin typeface="Verdana" panose="020B0604030504040204" pitchFamily="34" charset="0"/>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秒表</a:t>
                      </a:r>
                      <a:endParaRPr lang="zh-CN" altLang="en-US" sz="2000" b="1" dirty="0">
                        <a:solidFill>
                          <a:srgbClr val="0000FF"/>
                        </a:solidFill>
                        <a:latin typeface="Verdana" panose="020B0604030504040204" pitchFamily="34" charset="0"/>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95350">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误差分布</a:t>
                      </a:r>
                      <a:endParaRPr lang="zh-CN" altLang="en-US" sz="2000" b="1" dirty="0">
                        <a:solidFill>
                          <a:srgbClr val="0000FF"/>
                        </a:solidFill>
                        <a:latin typeface="Verdana" panose="020B0604030504040204" pitchFamily="34" charset="0"/>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正态分布</a:t>
                      </a:r>
                      <a:endParaRPr lang="zh-CN" altLang="en-US" sz="2000" b="1" dirty="0">
                        <a:solidFill>
                          <a:srgbClr val="0000FF"/>
                        </a:solidFill>
                        <a:latin typeface="Verdana" panose="020B0604030504040204" pitchFamily="34" charset="0"/>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均匀分布</a:t>
                      </a:r>
                      <a:endParaRPr lang="zh-CN" altLang="en-US" sz="2000" b="1" dirty="0">
                        <a:solidFill>
                          <a:srgbClr val="0000FF"/>
                        </a:solidFill>
                        <a:latin typeface="Verdana" panose="020B0604030504040204" pitchFamily="34" charset="0"/>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正态分布</a:t>
                      </a:r>
                      <a:endParaRPr lang="zh-CN" altLang="en-US" sz="2000" b="1" dirty="0">
                        <a:solidFill>
                          <a:srgbClr val="0000FF"/>
                        </a:solidFill>
                        <a:latin typeface="Verdana" panose="020B0604030504040204" pitchFamily="34" charset="0"/>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正态分布</a:t>
                      </a:r>
                      <a:endParaRPr lang="zh-CN" altLang="en-US" sz="2000" b="1" dirty="0">
                        <a:solidFill>
                          <a:srgbClr val="0000FF"/>
                        </a:solidFill>
                        <a:latin typeface="Verdana" panose="020B0604030504040204" pitchFamily="34" charset="0"/>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zh-CN" altLang="en-US" b="1" dirty="0">
                          <a:solidFill>
                            <a:srgbClr val="0000FF"/>
                          </a:solidFill>
                          <a:latin typeface="Verdana" panose="020B0604030504040204" pitchFamily="34" charset="0"/>
                        </a:rPr>
                        <a:t>正态分布</a:t>
                      </a:r>
                      <a:endParaRPr lang="zh-CN" altLang="en-US" sz="2000" b="1" dirty="0">
                        <a:solidFill>
                          <a:srgbClr val="0000FF"/>
                        </a:solidFill>
                        <a:latin typeface="Verdana" panose="020B0604030504040204" pitchFamily="34" charset="0"/>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4335">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i="1" dirty="0">
                          <a:solidFill>
                            <a:srgbClr val="FF3300"/>
                          </a:solidFill>
                          <a:latin typeface="Verdana" panose="020B0604030504040204" pitchFamily="34" charset="0"/>
                        </a:rPr>
                        <a:t>C</a:t>
                      </a: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FF3300"/>
                          </a:solidFill>
                          <a:latin typeface="Verdana" panose="020B0604030504040204" pitchFamily="34" charset="0"/>
                        </a:rPr>
                        <a:t>3</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endParaRPr lang="zh-CN" altLang="zh-CN" sz="2000" b="1" dirty="0">
                        <a:solidFill>
                          <a:srgbClr val="FF3300"/>
                        </a:solidFill>
                        <a:latin typeface="Verdana" panose="020B0604030504040204" pitchFamily="34" charset="0"/>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FF3300"/>
                          </a:solidFill>
                          <a:latin typeface="Verdana" panose="020B0604030504040204" pitchFamily="34" charset="0"/>
                        </a:rPr>
                        <a:t>3</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FF3300"/>
                          </a:solidFill>
                          <a:latin typeface="Verdana" panose="020B0604030504040204" pitchFamily="34" charset="0"/>
                        </a:rPr>
                        <a:t>3</a:t>
                      </a: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charset="-122"/>
                          <a:cs typeface="+mn-cs"/>
                        </a:defRPr>
                      </a:lvl5pPr>
                    </a:lstStyle>
                    <a:p>
                      <a:pPr lvl="0" algn="ctr" eaLnBrk="0" hangingPunct="0">
                        <a:spcBef>
                          <a:spcPct val="20000"/>
                        </a:spcBef>
                        <a:buFontTx/>
                        <a:buNone/>
                      </a:pPr>
                      <a:r>
                        <a:rPr lang="en-US" altLang="zh-CN" sz="2000" b="1" dirty="0">
                          <a:solidFill>
                            <a:srgbClr val="FF3300"/>
                          </a:solidFill>
                          <a:latin typeface="Verdana" panose="020B0604030504040204" pitchFamily="34" charset="0"/>
                        </a:rPr>
                        <a:t>3</a:t>
                      </a: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3314" name="Object 62"/>
          <p:cNvGraphicFramePr>
            <a:graphicFrameLocks noChangeAspect="1"/>
          </p:cNvGraphicFramePr>
          <p:nvPr/>
        </p:nvGraphicFramePr>
        <p:xfrm>
          <a:off x="3421956" y="5516563"/>
          <a:ext cx="503237" cy="503237"/>
        </p:xfrm>
        <a:graphic>
          <a:graphicData uri="http://schemas.openxmlformats.org/presentationml/2006/ole">
            <mc:AlternateContent xmlns:mc="http://schemas.openxmlformats.org/markup-compatibility/2006">
              <mc:Choice xmlns:v="urn:schemas-microsoft-com:vml" Requires="v">
                <p:oleObj spid="_x0000_s12186" r:id="rId5" imgW="288290" imgH="288290" progId="Equation.3">
                  <p:embed/>
                </p:oleObj>
              </mc:Choice>
              <mc:Fallback>
                <p:oleObj r:id="rId5" imgW="288290" imgH="288290" progId="Equation.3">
                  <p:embed/>
                  <p:pic>
                    <p:nvPicPr>
                      <p:cNvPr id="0" name="图片 3158"/>
                      <p:cNvPicPr/>
                      <p:nvPr/>
                    </p:nvPicPr>
                    <p:blipFill>
                      <a:blip r:embed="rId6">
                        <a:clrChange>
                          <a:clrFrom>
                            <a:srgbClr val="000000"/>
                          </a:clrFrom>
                          <a:clrTo>
                            <a:srgbClr val="FF3300"/>
                          </a:clrTo>
                        </a:clrChange>
                      </a:blip>
                      <a:stretch>
                        <a:fillRect/>
                      </a:stretch>
                    </p:blipFill>
                    <p:spPr>
                      <a:xfrm>
                        <a:off x="3421956" y="5516563"/>
                        <a:ext cx="503237" cy="503237"/>
                      </a:xfrm>
                      <a:prstGeom prst="rect">
                        <a:avLst/>
                      </a:prstGeom>
                      <a:noFill/>
                      <a:ln w="38100">
                        <a:noFill/>
                        <a:miter/>
                      </a:ln>
                    </p:spPr>
                  </p:pic>
                </p:oleObj>
              </mc:Fallback>
            </mc:AlternateContent>
          </a:graphicData>
        </a:graphic>
      </p:graphicFrame>
      <p:sp>
        <p:nvSpPr>
          <p:cNvPr id="13375" name="Text Box 63"/>
          <p:cNvSpPr txBox="1"/>
          <p:nvPr/>
        </p:nvSpPr>
        <p:spPr>
          <a:xfrm>
            <a:off x="735330" y="3463608"/>
            <a:ext cx="6625282" cy="460375"/>
          </a:xfrm>
          <a:prstGeom prst="rect">
            <a:avLst/>
          </a:prstGeom>
          <a:noFill/>
          <a:ln w="9525">
            <a:noFill/>
          </a:ln>
        </p:spPr>
        <p:txBody>
          <a:bodyPr wrap="square">
            <a:spAutoFit/>
          </a:bodyPr>
          <a:lstStyle/>
          <a:p>
            <a:pPr algn="l" eaLnBrk="0" hangingPunct="0"/>
            <a:r>
              <a:rPr lang="zh-CN" altLang="en-US" sz="24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误差分布与置信系数</a:t>
            </a:r>
            <a:r>
              <a:rPr lang="en-US" altLang="zh-CN" sz="2400" b="1" i="1" dirty="0">
                <a:solidFill>
                  <a:schemeClr val="tx1"/>
                </a:solidFill>
                <a:latin typeface="Times New Roman" panose="02020603050405020304" pitchFamily="18" charset="0"/>
                <a:ea typeface="楷体_GB2312" panose="02010609030101010101" charset="-122"/>
                <a:cs typeface="Times New Roman" panose="02020603050405020304" pitchFamily="18" charset="0"/>
              </a:rPr>
              <a:t>C</a:t>
            </a:r>
            <a:r>
              <a:rPr lang="zh-CN" altLang="en-US" sz="2400" b="1" dirty="0">
                <a:solidFill>
                  <a:schemeClr val="tx1"/>
                </a:solidFill>
                <a:latin typeface="Times New Roman" panose="02020603050405020304" pitchFamily="18" charset="0"/>
                <a:ea typeface="楷体_GB2312" panose="02010609030101010101" charset="-122"/>
                <a:cs typeface="Times New Roman" panose="02020603050405020304" pitchFamily="18" charset="0"/>
              </a:rPr>
              <a:t>的关系 </a:t>
            </a:r>
            <a:endParaRPr lang="zh-CN" altLang="en-US" sz="2000" dirty="0">
              <a:solidFill>
                <a:srgbClr val="FF33CC"/>
              </a:solidFill>
              <a:latin typeface="Times New Roman" panose="02020603050405020304" pitchFamily="18" charset="0"/>
              <a:ea typeface="楷体_GB2312" panose="02010609030101010101" charset="-122"/>
              <a:cs typeface="Times New Roman" panose="02020603050405020304" pitchFamily="18" charset="0"/>
            </a:endParaRP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9" name="TextBox 8"/>
          <p:cNvSpPr txBox="1"/>
          <p:nvPr/>
        </p:nvSpPr>
        <p:spPr>
          <a:xfrm>
            <a:off x="0" y="1079500"/>
            <a:ext cx="623889" cy="523220"/>
          </a:xfrm>
          <a:prstGeom prst="rect">
            <a:avLst/>
          </a:prstGeom>
          <a:noFill/>
        </p:spPr>
        <p:txBody>
          <a:bodyPr wrap="none" rtlCol="0">
            <a:spAutoFit/>
          </a:bodyPr>
          <a:lstStyle/>
          <a:p>
            <a:r>
              <a:rPr lang="en-US" altLang="zh-CN" sz="2800" dirty="0"/>
              <a:t>P9</a:t>
            </a:r>
            <a:endParaRPr lang="zh-CN" altLang="en-US" sz="2800" dirty="0"/>
          </a:p>
        </p:txBody>
      </p:sp>
      <p:grpSp>
        <p:nvGrpSpPr>
          <p:cNvPr id="5" name="组合 4"/>
          <p:cNvGrpSpPr/>
          <p:nvPr/>
        </p:nvGrpSpPr>
        <p:grpSpPr>
          <a:xfrm>
            <a:off x="448310" y="3790950"/>
            <a:ext cx="8467090" cy="3012440"/>
            <a:chOff x="1271" y="6761"/>
            <a:chExt cx="13334" cy="4744"/>
          </a:xfrm>
        </p:grpSpPr>
        <p:sp>
          <p:nvSpPr>
            <p:cNvPr id="2" name="椭圆 1"/>
            <p:cNvSpPr/>
            <p:nvPr/>
          </p:nvSpPr>
          <p:spPr>
            <a:xfrm>
              <a:off x="5425" y="6761"/>
              <a:ext cx="2002" cy="3855"/>
            </a:xfrm>
            <a:prstGeom prst="ellipse">
              <a:avLst/>
            </a:prstGeom>
            <a:noFill/>
            <a:ln w="28575">
              <a:solidFill>
                <a:srgbClr val="FF33C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71" y="10489"/>
              <a:ext cx="13334" cy="1016"/>
            </a:xfrm>
            <a:prstGeom prst="rect">
              <a:avLst/>
            </a:prstGeom>
            <a:noFill/>
            <a:ln w="28575">
              <a:solidFill>
                <a:srgbClr val="FFC000"/>
              </a:solidFill>
            </a:ln>
          </p:spPr>
          <p:txBody>
            <a:bodyPr wrap="none" rtlCol="0">
              <a:spAutoFit/>
            </a:bodyPr>
            <a:lstStyle/>
            <a:p>
              <a:pPr algn="l"/>
              <a:r>
                <a:rPr lang="zh-CN" altLang="en-US" b="1">
                  <a:solidFill>
                    <a:srgbClr val="FF0000"/>
                  </a:solidFill>
                </a:rPr>
                <a:t>注意：</a:t>
              </a:r>
              <a:r>
                <a:rPr lang="zh-CN" altLang="en-US" b="1">
                  <a:solidFill>
                    <a:schemeClr val="tx1"/>
                  </a:solidFill>
                </a:rPr>
                <a:t>第一类读数规则的仪器、或观测者的反应时间一般认为遵从正态分布；</a:t>
              </a:r>
            </a:p>
            <a:p>
              <a:pPr algn="l"/>
              <a:r>
                <a:rPr lang="en-US" altLang="zh-CN" b="1"/>
                <a:t>           </a:t>
              </a:r>
              <a:r>
                <a:rPr lang="zh-CN" altLang="en-US" b="1"/>
                <a:t>第二类读数规则的仪器、或完全不知其分布的情况，一般也假设为均匀分布</a:t>
              </a:r>
            </a:p>
          </p:txBody>
        </p:sp>
      </p:grpSp>
      <p:grpSp>
        <p:nvGrpSpPr>
          <p:cNvPr id="6" name="组合 5"/>
          <p:cNvGrpSpPr/>
          <p:nvPr/>
        </p:nvGrpSpPr>
        <p:grpSpPr>
          <a:xfrm>
            <a:off x="2484120" y="1400810"/>
            <a:ext cx="6348095" cy="1955800"/>
            <a:chOff x="3912" y="2206"/>
            <a:chExt cx="9997" cy="3080"/>
          </a:xfrm>
        </p:grpSpPr>
        <p:sp>
          <p:nvSpPr>
            <p:cNvPr id="13376" name="TextBox 6"/>
            <p:cNvSpPr txBox="1"/>
            <p:nvPr/>
          </p:nvSpPr>
          <p:spPr>
            <a:xfrm>
              <a:off x="8334" y="2206"/>
              <a:ext cx="5575" cy="630"/>
            </a:xfrm>
            <a:prstGeom prst="rect">
              <a:avLst/>
            </a:prstGeom>
            <a:noFill/>
            <a:ln w="28575" cmpd="sng">
              <a:solidFill>
                <a:srgbClr val="FFC000"/>
              </a:solidFill>
              <a:prstDash val="solid"/>
            </a:ln>
          </p:spPr>
          <p:txBody>
            <a:bodyPr wrap="none">
              <a:spAutoFit/>
            </a:bodyPr>
            <a:lstStyle/>
            <a:p>
              <a:r>
                <a:rPr lang="zh-CN" altLang="en-US" sz="2000" b="1" dirty="0">
                  <a:solidFill>
                    <a:srgbClr val="FF00FF"/>
                  </a:solidFill>
                  <a:latin typeface="黑体" panose="02010609060101010101" pitchFamily="2" charset="-122"/>
                  <a:ea typeface="黑体" panose="02010609060101010101" pitchFamily="2" charset="-122"/>
                </a:rPr>
                <a:t>置信概率越小，不确定度越小</a:t>
              </a:r>
            </a:p>
          </p:txBody>
        </p:sp>
        <p:sp>
          <p:nvSpPr>
            <p:cNvPr id="3" name="椭圆 2"/>
            <p:cNvSpPr/>
            <p:nvPr/>
          </p:nvSpPr>
          <p:spPr>
            <a:xfrm>
              <a:off x="3912" y="2565"/>
              <a:ext cx="1360" cy="2721"/>
            </a:xfrm>
            <a:prstGeom prst="ellipse">
              <a:avLst/>
            </a:prstGeom>
            <a:noFill/>
            <a:ln>
              <a:solidFill>
                <a:srgbClr val="FF33CC"/>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rcRect l="33183" t="23031" r="36285" b="14719"/>
          <a:stretch>
            <a:fillRect/>
          </a:stretch>
        </p:blipFill>
        <p:spPr>
          <a:xfrm>
            <a:off x="377189" y="3460224"/>
            <a:ext cx="1828801" cy="1264920"/>
          </a:xfrm>
          <a:prstGeom prst="rect">
            <a:avLst/>
          </a:prstGeom>
        </p:spPr>
      </p:pic>
      <p:graphicFrame>
        <p:nvGraphicFramePr>
          <p:cNvPr id="14338" name="Object 2"/>
          <p:cNvGraphicFramePr>
            <a:graphicFrameLocks noChangeAspect="1"/>
          </p:cNvGraphicFramePr>
          <p:nvPr/>
        </p:nvGraphicFramePr>
        <p:xfrm>
          <a:off x="2582228" y="1634967"/>
          <a:ext cx="1782445" cy="1186815"/>
        </p:xfrm>
        <a:graphic>
          <a:graphicData uri="http://schemas.openxmlformats.org/presentationml/2006/ole">
            <mc:AlternateContent xmlns:mc="http://schemas.openxmlformats.org/markup-compatibility/2006">
              <mc:Choice xmlns:v="urn:schemas-microsoft-com:vml" Requires="v">
                <p:oleObj spid="_x0000_s172585" r:id="rId4" imgW="609600" imgH="405765" progId="Equation.3">
                  <p:embed/>
                </p:oleObj>
              </mc:Choice>
              <mc:Fallback>
                <p:oleObj r:id="rId4" imgW="609600" imgH="405765" progId="Equation.3">
                  <p:embed/>
                  <p:pic>
                    <p:nvPicPr>
                      <p:cNvPr id="0" name="图片 3099"/>
                      <p:cNvPicPr/>
                      <p:nvPr/>
                    </p:nvPicPr>
                    <p:blipFill>
                      <a:blip r:embed="rId5"/>
                      <a:stretch>
                        <a:fillRect/>
                      </a:stretch>
                    </p:blipFill>
                    <p:spPr>
                      <a:xfrm>
                        <a:off x="2582228" y="1634967"/>
                        <a:ext cx="1782445" cy="1186815"/>
                      </a:xfrm>
                      <a:prstGeom prst="rect">
                        <a:avLst/>
                      </a:prstGeom>
                      <a:noFill/>
                      <a:ln w="38100">
                        <a:noFill/>
                        <a:miter/>
                      </a:ln>
                    </p:spPr>
                  </p:pic>
                </p:oleObj>
              </mc:Fallback>
            </mc:AlternateContent>
          </a:graphicData>
        </a:graphic>
      </p:graphicFrame>
      <p:sp>
        <p:nvSpPr>
          <p:cNvPr id="14341" name="Text Box 3"/>
          <p:cNvSpPr txBox="1"/>
          <p:nvPr/>
        </p:nvSpPr>
        <p:spPr>
          <a:xfrm>
            <a:off x="881063" y="1052736"/>
            <a:ext cx="7219950" cy="488950"/>
          </a:xfrm>
          <a:prstGeom prst="rect">
            <a:avLst/>
          </a:prstGeom>
          <a:noFill/>
          <a:ln w="9525">
            <a:noFill/>
          </a:ln>
        </p:spPr>
        <p:txBody>
          <a:bodyPr>
            <a:spAutoFit/>
          </a:bodyPr>
          <a:lstStyle/>
          <a:p>
            <a:pPr eaLnBrk="0" hangingPunct="0"/>
            <a:r>
              <a:rPr lang="en-US" altLang="zh-CN" sz="2600" b="1" dirty="0">
                <a:solidFill>
                  <a:srgbClr val="FF33CC"/>
                </a:solidFill>
                <a:latin typeface="Arial" panose="020B0604020202020204" pitchFamily="34" charset="0"/>
              </a:rPr>
              <a:t>1</a:t>
            </a:r>
            <a:r>
              <a:rPr lang="zh-CN" altLang="en-US" sz="2600" b="1" dirty="0">
                <a:solidFill>
                  <a:srgbClr val="FF33CC"/>
                </a:solidFill>
                <a:latin typeface="Arial" panose="020B0604020202020204" pitchFamily="34" charset="0"/>
              </a:rPr>
              <a:t>）正态分布或近似高斯分布</a:t>
            </a:r>
          </a:p>
        </p:txBody>
      </p:sp>
      <p:sp>
        <p:nvSpPr>
          <p:cNvPr id="14342" name="Text Box 4"/>
          <p:cNvSpPr txBox="1"/>
          <p:nvPr/>
        </p:nvSpPr>
        <p:spPr>
          <a:xfrm>
            <a:off x="5200650" y="2130743"/>
            <a:ext cx="1402948" cy="430887"/>
          </a:xfrm>
          <a:prstGeom prst="rect">
            <a:avLst/>
          </a:prstGeom>
          <a:noFill/>
          <a:ln w="9525">
            <a:noFill/>
          </a:ln>
        </p:spPr>
        <p:txBody>
          <a:bodyPr wrap="none">
            <a:spAutoFit/>
          </a:bodyPr>
          <a:lstStyle/>
          <a:p>
            <a:pPr eaLnBrk="0" hangingPunct="0"/>
            <a:r>
              <a:rPr lang="en-US" altLang="zh-CN" sz="2200" b="1" i="1" dirty="0">
                <a:latin typeface="Times New Roman" panose="02020603050405020304" pitchFamily="18" charset="0"/>
              </a:rPr>
              <a:t>p</a:t>
            </a:r>
            <a:r>
              <a:rPr lang="zh-CN" altLang="en-US" sz="2200" b="1" i="1" dirty="0">
                <a:latin typeface="Times New Roman" panose="02020603050405020304" pitchFamily="18" charset="0"/>
              </a:rPr>
              <a:t> </a:t>
            </a:r>
            <a:r>
              <a:rPr lang="en-US" altLang="zh-CN" sz="2200" b="1" dirty="0">
                <a:latin typeface="Times New Roman" panose="02020603050405020304" pitchFamily="18" charset="0"/>
              </a:rPr>
              <a:t>=</a:t>
            </a:r>
            <a:r>
              <a:rPr lang="zh-CN" altLang="en-US" sz="2200" b="1" dirty="0">
                <a:latin typeface="Times New Roman" panose="02020603050405020304" pitchFamily="18" charset="0"/>
              </a:rPr>
              <a:t> </a:t>
            </a:r>
            <a:r>
              <a:rPr lang="en-US" altLang="zh-CN" sz="2200" b="1" dirty="0">
                <a:latin typeface="Times New Roman" panose="02020603050405020304" pitchFamily="18" charset="0"/>
              </a:rPr>
              <a:t>68.3%</a:t>
            </a:r>
          </a:p>
        </p:txBody>
      </p:sp>
      <p:graphicFrame>
        <p:nvGraphicFramePr>
          <p:cNvPr id="14339" name="Object 5"/>
          <p:cNvGraphicFramePr>
            <a:graphicFrameLocks noChangeAspect="1"/>
          </p:cNvGraphicFramePr>
          <p:nvPr/>
        </p:nvGraphicFramePr>
        <p:xfrm>
          <a:off x="2509361" y="3473450"/>
          <a:ext cx="1856740" cy="1315085"/>
        </p:xfrm>
        <a:graphic>
          <a:graphicData uri="http://schemas.openxmlformats.org/presentationml/2006/ole">
            <mc:AlternateContent xmlns:mc="http://schemas.openxmlformats.org/markup-compatibility/2006">
              <mc:Choice xmlns:v="urn:schemas-microsoft-com:vml" Requires="v">
                <p:oleObj spid="_x0000_s172586" r:id="rId6" imgW="609600" imgH="431800" progId="Equation.3">
                  <p:embed/>
                </p:oleObj>
              </mc:Choice>
              <mc:Fallback>
                <p:oleObj r:id="rId6" imgW="609600" imgH="431800" progId="Equation.3">
                  <p:embed/>
                  <p:pic>
                    <p:nvPicPr>
                      <p:cNvPr id="0" name="图片 3113"/>
                      <p:cNvPicPr/>
                      <p:nvPr/>
                    </p:nvPicPr>
                    <p:blipFill>
                      <a:blip r:embed="rId7"/>
                      <a:stretch>
                        <a:fillRect/>
                      </a:stretch>
                    </p:blipFill>
                    <p:spPr>
                      <a:xfrm>
                        <a:off x="2509361" y="3473450"/>
                        <a:ext cx="1856740" cy="1315085"/>
                      </a:xfrm>
                      <a:prstGeom prst="rect">
                        <a:avLst/>
                      </a:prstGeom>
                      <a:noFill/>
                      <a:ln w="38100">
                        <a:noFill/>
                        <a:miter/>
                      </a:ln>
                    </p:spPr>
                  </p:pic>
                </p:oleObj>
              </mc:Fallback>
            </mc:AlternateContent>
          </a:graphicData>
        </a:graphic>
      </p:graphicFrame>
      <p:sp>
        <p:nvSpPr>
          <p:cNvPr id="14343" name="Text Box 6"/>
          <p:cNvSpPr txBox="1"/>
          <p:nvPr/>
        </p:nvSpPr>
        <p:spPr>
          <a:xfrm>
            <a:off x="881063" y="2995930"/>
            <a:ext cx="3348037" cy="487363"/>
          </a:xfrm>
          <a:prstGeom prst="rect">
            <a:avLst/>
          </a:prstGeom>
          <a:noFill/>
          <a:ln w="9525">
            <a:noFill/>
          </a:ln>
        </p:spPr>
        <p:txBody>
          <a:bodyPr>
            <a:spAutoFit/>
          </a:bodyPr>
          <a:lstStyle/>
          <a:p>
            <a:pPr eaLnBrk="0" hangingPunct="0"/>
            <a:r>
              <a:rPr lang="en-US" altLang="zh-CN" sz="2600" b="1" dirty="0">
                <a:solidFill>
                  <a:srgbClr val="FF33CC"/>
                </a:solidFill>
                <a:latin typeface="Arial" panose="020B0604020202020204" pitchFamily="34" charset="0"/>
              </a:rPr>
              <a:t>2</a:t>
            </a:r>
            <a:r>
              <a:rPr lang="zh-CN" altLang="en-US" sz="2600" b="1" dirty="0">
                <a:solidFill>
                  <a:srgbClr val="FF33CC"/>
                </a:solidFill>
                <a:latin typeface="Arial" panose="020B0604020202020204" pitchFamily="34" charset="0"/>
              </a:rPr>
              <a:t>）均匀分布</a:t>
            </a:r>
          </a:p>
        </p:txBody>
      </p:sp>
      <p:sp>
        <p:nvSpPr>
          <p:cNvPr id="14344" name="Text Box 7"/>
          <p:cNvSpPr txBox="1"/>
          <p:nvPr/>
        </p:nvSpPr>
        <p:spPr>
          <a:xfrm>
            <a:off x="5200650" y="3897630"/>
            <a:ext cx="1402948" cy="430887"/>
          </a:xfrm>
          <a:prstGeom prst="rect">
            <a:avLst/>
          </a:prstGeom>
          <a:noFill/>
          <a:ln w="9525">
            <a:noFill/>
          </a:ln>
        </p:spPr>
        <p:txBody>
          <a:bodyPr wrap="none">
            <a:spAutoFit/>
          </a:bodyPr>
          <a:lstStyle/>
          <a:p>
            <a:pPr eaLnBrk="0" hangingPunct="0"/>
            <a:r>
              <a:rPr lang="en-US" altLang="zh-CN" sz="2200" b="1" i="1" dirty="0">
                <a:latin typeface="Times New Roman" panose="02020603050405020304" pitchFamily="18" charset="0"/>
              </a:rPr>
              <a:t>p</a:t>
            </a:r>
            <a:r>
              <a:rPr lang="zh-CN" altLang="en-US" sz="2200" b="1" i="1" dirty="0">
                <a:latin typeface="Times New Roman" panose="02020603050405020304" pitchFamily="18" charset="0"/>
              </a:rPr>
              <a:t> </a:t>
            </a:r>
            <a:r>
              <a:rPr lang="en-US" altLang="zh-CN" sz="2200" b="1" dirty="0">
                <a:latin typeface="Times New Roman" panose="02020603050405020304" pitchFamily="18" charset="0"/>
              </a:rPr>
              <a:t>=</a:t>
            </a:r>
            <a:r>
              <a:rPr lang="zh-CN" altLang="en-US" sz="2200" b="1" dirty="0">
                <a:latin typeface="Times New Roman" panose="02020603050405020304" pitchFamily="18" charset="0"/>
              </a:rPr>
              <a:t> </a:t>
            </a:r>
            <a:r>
              <a:rPr lang="en-US" altLang="zh-CN" sz="2200" b="1" dirty="0">
                <a:latin typeface="Times New Roman" panose="02020603050405020304" pitchFamily="18" charset="0"/>
              </a:rPr>
              <a:t>68.3%</a:t>
            </a:r>
          </a:p>
        </p:txBody>
      </p:sp>
      <p:sp>
        <p:nvSpPr>
          <p:cNvPr id="14345" name="Text Box 8"/>
          <p:cNvSpPr txBox="1"/>
          <p:nvPr/>
        </p:nvSpPr>
        <p:spPr>
          <a:xfrm>
            <a:off x="881063" y="4940618"/>
            <a:ext cx="2916237" cy="492125"/>
          </a:xfrm>
          <a:prstGeom prst="rect">
            <a:avLst/>
          </a:prstGeom>
          <a:noFill/>
          <a:ln w="9525">
            <a:noFill/>
          </a:ln>
        </p:spPr>
        <p:txBody>
          <a:bodyPr>
            <a:spAutoFit/>
          </a:bodyPr>
          <a:lstStyle/>
          <a:p>
            <a:pPr eaLnBrk="0" hangingPunct="0"/>
            <a:r>
              <a:rPr lang="en-US" altLang="zh-CN" sz="2600" b="1" dirty="0">
                <a:solidFill>
                  <a:srgbClr val="FF33CC"/>
                </a:solidFill>
                <a:latin typeface="Arial" panose="020B0604020202020204" pitchFamily="34" charset="0"/>
              </a:rPr>
              <a:t>3</a:t>
            </a:r>
            <a:r>
              <a:rPr lang="zh-CN" altLang="en-US" sz="2600" b="1" dirty="0">
                <a:solidFill>
                  <a:srgbClr val="FF33CC"/>
                </a:solidFill>
                <a:latin typeface="Arial" panose="020B0604020202020204" pitchFamily="34" charset="0"/>
              </a:rPr>
              <a:t>）三角分布</a:t>
            </a:r>
          </a:p>
        </p:txBody>
      </p:sp>
      <p:graphicFrame>
        <p:nvGraphicFramePr>
          <p:cNvPr id="14340" name="Object 9"/>
          <p:cNvGraphicFramePr>
            <a:graphicFrameLocks noChangeAspect="1"/>
          </p:cNvGraphicFramePr>
          <p:nvPr/>
        </p:nvGraphicFramePr>
        <p:xfrm>
          <a:off x="2509361" y="5451475"/>
          <a:ext cx="1856740" cy="1315085"/>
        </p:xfrm>
        <a:graphic>
          <a:graphicData uri="http://schemas.openxmlformats.org/presentationml/2006/ole">
            <mc:AlternateContent xmlns:mc="http://schemas.openxmlformats.org/markup-compatibility/2006">
              <mc:Choice xmlns:v="urn:schemas-microsoft-com:vml" Requires="v">
                <p:oleObj spid="_x0000_s172587" r:id="rId8" imgW="609600" imgH="431800" progId="Equation.3">
                  <p:embed/>
                </p:oleObj>
              </mc:Choice>
              <mc:Fallback>
                <p:oleObj r:id="rId8" imgW="609600" imgH="431800" progId="Equation.3">
                  <p:embed/>
                  <p:pic>
                    <p:nvPicPr>
                      <p:cNvPr id="0" name="图片 3187"/>
                      <p:cNvPicPr/>
                      <p:nvPr/>
                    </p:nvPicPr>
                    <p:blipFill>
                      <a:blip r:embed="rId9"/>
                      <a:stretch>
                        <a:fillRect/>
                      </a:stretch>
                    </p:blipFill>
                    <p:spPr>
                      <a:xfrm>
                        <a:off x="2509361" y="5451475"/>
                        <a:ext cx="1856740" cy="1315085"/>
                      </a:xfrm>
                      <a:prstGeom prst="rect">
                        <a:avLst/>
                      </a:prstGeom>
                      <a:noFill/>
                      <a:ln w="38100">
                        <a:noFill/>
                        <a:miter/>
                      </a:ln>
                    </p:spPr>
                  </p:pic>
                </p:oleObj>
              </mc:Fallback>
            </mc:AlternateContent>
          </a:graphicData>
        </a:graphic>
      </p:graphicFrame>
      <p:sp>
        <p:nvSpPr>
          <p:cNvPr id="14346" name="Text Box 10"/>
          <p:cNvSpPr txBox="1"/>
          <p:nvPr/>
        </p:nvSpPr>
        <p:spPr>
          <a:xfrm>
            <a:off x="5273675" y="5875655"/>
            <a:ext cx="1402948" cy="430887"/>
          </a:xfrm>
          <a:prstGeom prst="rect">
            <a:avLst/>
          </a:prstGeom>
          <a:noFill/>
          <a:ln w="9525">
            <a:noFill/>
          </a:ln>
        </p:spPr>
        <p:txBody>
          <a:bodyPr wrap="none">
            <a:spAutoFit/>
          </a:bodyPr>
          <a:lstStyle/>
          <a:p>
            <a:pPr eaLnBrk="0" hangingPunct="0"/>
            <a:r>
              <a:rPr lang="en-US" altLang="zh-CN" sz="2200" b="1" i="1" dirty="0">
                <a:latin typeface="Times New Roman" panose="02020603050405020304" pitchFamily="18" charset="0"/>
              </a:rPr>
              <a:t>p</a:t>
            </a:r>
            <a:r>
              <a:rPr lang="zh-CN" altLang="en-US" sz="2200" b="1" i="1" dirty="0">
                <a:latin typeface="Times New Roman" panose="02020603050405020304" pitchFamily="18" charset="0"/>
              </a:rPr>
              <a:t> </a:t>
            </a:r>
            <a:r>
              <a:rPr lang="en-US" altLang="zh-CN" sz="2200" b="1" dirty="0">
                <a:latin typeface="Times New Roman" panose="02020603050405020304" pitchFamily="18" charset="0"/>
              </a:rPr>
              <a:t>=</a:t>
            </a:r>
            <a:r>
              <a:rPr lang="zh-CN" altLang="en-US" sz="2200" b="1" dirty="0">
                <a:latin typeface="Times New Roman" panose="02020603050405020304" pitchFamily="18" charset="0"/>
              </a:rPr>
              <a:t> </a:t>
            </a:r>
            <a:r>
              <a:rPr lang="en-US" altLang="zh-CN" sz="2200" b="1" dirty="0">
                <a:latin typeface="Times New Roman" panose="02020603050405020304" pitchFamily="18" charset="0"/>
              </a:rPr>
              <a:t>68.3%</a:t>
            </a: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graphicFrame>
        <p:nvGraphicFramePr>
          <p:cNvPr id="37893" name="Object 5"/>
          <p:cNvGraphicFramePr>
            <a:graphicFrameLocks noChangeAspect="1"/>
          </p:cNvGraphicFramePr>
          <p:nvPr/>
        </p:nvGraphicFramePr>
        <p:xfrm>
          <a:off x="7016115" y="1683385"/>
          <a:ext cx="1972945" cy="1029970"/>
        </p:xfrm>
        <a:graphic>
          <a:graphicData uri="http://schemas.openxmlformats.org/presentationml/2006/ole">
            <mc:AlternateContent xmlns:mc="http://schemas.openxmlformats.org/markup-compatibility/2006">
              <mc:Choice xmlns:v="urn:schemas-microsoft-com:vml" Requires="v">
                <p:oleObj spid="_x0000_s172588" r:id="rId10" imgW="774065" imgH="405765" progId="Equation.3">
                  <p:embed/>
                </p:oleObj>
              </mc:Choice>
              <mc:Fallback>
                <p:oleObj r:id="rId10" imgW="774065" imgH="405765" progId="Equation.3">
                  <p:embed/>
                  <p:pic>
                    <p:nvPicPr>
                      <p:cNvPr id="0" name="图片 3084"/>
                      <p:cNvPicPr/>
                      <p:nvPr/>
                    </p:nvPicPr>
                    <p:blipFill>
                      <a:blip r:embed="rId11"/>
                      <a:stretch>
                        <a:fillRect/>
                      </a:stretch>
                    </p:blipFill>
                    <p:spPr>
                      <a:xfrm>
                        <a:off x="7016115" y="1683385"/>
                        <a:ext cx="1972945" cy="1029970"/>
                      </a:xfrm>
                      <a:prstGeom prst="rect">
                        <a:avLst/>
                      </a:prstGeom>
                      <a:gradFill>
                        <a:gsLst>
                          <a:gs pos="0">
                            <a:srgbClr val="FFFF00">
                              <a:alpha val="0"/>
                              <a:lumMod val="64000"/>
                              <a:lumOff val="36000"/>
                            </a:srgbClr>
                          </a:gs>
                          <a:gs pos="100000">
                            <a:srgbClr val="838309"/>
                          </a:gs>
                        </a:gsLst>
                        <a:lin ang="5400000" scaled="0"/>
                      </a:gradFill>
                      <a:ln w="38100">
                        <a:solidFill>
                          <a:srgbClr val="FF00FF"/>
                        </a:solidFill>
                        <a:miter/>
                      </a:ln>
                    </p:spPr>
                  </p:pic>
                </p:oleObj>
              </mc:Fallback>
            </mc:AlternateContent>
          </a:graphicData>
        </a:graphic>
      </p:graphicFrame>
      <p:pic>
        <p:nvPicPr>
          <p:cNvPr id="3" name="图片 2"/>
          <p:cNvPicPr>
            <a:picLocks noChangeAspect="1"/>
          </p:cNvPicPr>
          <p:nvPr/>
        </p:nvPicPr>
        <p:blipFill>
          <a:blip r:embed="rId3"/>
          <a:srcRect l="2933" t="9594" r="70008"/>
          <a:stretch>
            <a:fillRect/>
          </a:stretch>
        </p:blipFill>
        <p:spPr>
          <a:xfrm>
            <a:off x="377190" y="1516380"/>
            <a:ext cx="1828800" cy="1575435"/>
          </a:xfrm>
          <a:prstGeom prst="rect">
            <a:avLst/>
          </a:prstGeom>
        </p:spPr>
      </p:pic>
      <p:pic>
        <p:nvPicPr>
          <p:cNvPr id="5" name="图片 4"/>
          <p:cNvPicPr>
            <a:picLocks noChangeAspect="1"/>
          </p:cNvPicPr>
          <p:nvPr/>
        </p:nvPicPr>
        <p:blipFill>
          <a:blip r:embed="rId3"/>
          <a:srcRect l="68195" t="24781" r="1499" b="16688"/>
          <a:stretch>
            <a:fillRect/>
          </a:stretch>
        </p:blipFill>
        <p:spPr>
          <a:xfrm>
            <a:off x="377189" y="5577205"/>
            <a:ext cx="1828802" cy="1189355"/>
          </a:xfrm>
          <a:prstGeom prst="rect">
            <a:avLst/>
          </a:prstGeom>
        </p:spPr>
      </p:pic>
      <p:sp>
        <p:nvSpPr>
          <p:cNvPr id="2" name="文本框 1"/>
          <p:cNvSpPr txBox="1"/>
          <p:nvPr/>
        </p:nvSpPr>
        <p:spPr>
          <a:xfrm>
            <a:off x="6603365" y="3089275"/>
            <a:ext cx="2540635" cy="1753235"/>
          </a:xfrm>
          <a:prstGeom prst="rect">
            <a:avLst/>
          </a:prstGeom>
          <a:noFill/>
        </p:spPr>
        <p:txBody>
          <a:bodyPr wrap="square" rtlCol="0" anchor="t">
            <a:spAutoFit/>
          </a:bodyPr>
          <a:lstStyle/>
          <a:p>
            <a:pPr algn="l"/>
            <a:r>
              <a:rPr lang="zh-CN" altLang="zh-CN" dirty="0">
                <a:latin typeface="+mj-ea"/>
                <a:ea typeface="+mj-ea"/>
                <a:cs typeface="Times New Roman" panose="02020603050405020304" pitchFamily="18" charset="0"/>
                <a:sym typeface="+mn-ea"/>
              </a:rPr>
              <a:t>游标卡尺、仪器安装调整的不垂直、不水平、未对准，仪表度盘的刻度误差，传动机构的回程误差，以及数据尾数的舍入误差等</a:t>
            </a:r>
            <a:endParaRPr lang="zh-CN" altLang="en-US"/>
          </a:p>
        </p:txBody>
      </p:sp>
      <p:sp>
        <p:nvSpPr>
          <p:cNvPr id="6" name="文本框 5"/>
          <p:cNvSpPr txBox="1"/>
          <p:nvPr/>
        </p:nvSpPr>
        <p:spPr>
          <a:xfrm>
            <a:off x="1403985" y="1484630"/>
            <a:ext cx="3383280" cy="368300"/>
          </a:xfrm>
          <a:prstGeom prst="rect">
            <a:avLst/>
          </a:prstGeom>
          <a:noFill/>
        </p:spPr>
        <p:txBody>
          <a:bodyPr wrap="none" rtlCol="0" anchor="t">
            <a:spAutoFit/>
          </a:bodyPr>
          <a:lstStyle/>
          <a:p>
            <a:r>
              <a:rPr lang="zh-CN" altLang="zh-CN" dirty="0">
                <a:latin typeface="+mj-ea"/>
                <a:ea typeface="+mj-ea"/>
                <a:cs typeface="Times New Roman" panose="02020603050405020304" pitchFamily="18" charset="0"/>
                <a:sym typeface="+mn-ea"/>
              </a:rPr>
              <a:t>米尺，螺旋测微计，物理天平等</a:t>
            </a:r>
            <a:endParaRPr lang="zh-CN" altLang="en-US"/>
          </a:p>
        </p:txBody>
      </p:sp>
      <p:sp>
        <p:nvSpPr>
          <p:cNvPr id="7" name="文本框 6"/>
          <p:cNvSpPr txBox="1"/>
          <p:nvPr/>
        </p:nvSpPr>
        <p:spPr>
          <a:xfrm>
            <a:off x="107950" y="3213100"/>
            <a:ext cx="153035" cy="3415030"/>
          </a:xfrm>
          <a:prstGeom prst="rect">
            <a:avLst/>
          </a:prstGeom>
          <a:noFill/>
        </p:spPr>
        <p:txBody>
          <a:bodyPr wrap="square" rtlCol="0">
            <a:spAutoFit/>
          </a:bodyPr>
          <a:lstStyle/>
          <a:p>
            <a:r>
              <a:rPr lang="zh-CN" altLang="en-US"/>
              <a:t>只能估计被测量值的上下限</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9511" y="1699504"/>
            <a:ext cx="8824411" cy="2521584"/>
          </a:xfrm>
          <a:prstGeom prst="rect">
            <a:avLst/>
          </a:prstGeom>
        </p:spPr>
      </p:pic>
      <p:sp>
        <p:nvSpPr>
          <p:cNvPr id="12" name="标题 5121"/>
          <p:cNvSpPr>
            <a:spLocks noGrp="1"/>
          </p:cNvSpPr>
          <p:nvPr>
            <p:ph type="title"/>
          </p:nvPr>
        </p:nvSpPr>
        <p:spPr>
          <a:xfrm>
            <a:off x="41910" y="260350"/>
            <a:ext cx="6433185" cy="682625"/>
          </a:xfrm>
          <a:noFill/>
          <a:ln>
            <a:noFill/>
          </a:ln>
        </p:spPr>
        <p:txBody>
          <a:bodyPr lIns="90170" tIns="46990" rIns="90170" bIns="46990" anchor="t"/>
          <a:lstStyle/>
          <a:p>
            <a:pPr algn="l"/>
            <a:r>
              <a:rPr lang="zh-CN" altLang="en-US" sz="4000" b="1" dirty="0">
                <a:solidFill>
                  <a:srgbClr val="0070C0"/>
                </a:solidFill>
                <a:latin typeface="微软雅黑" panose="020B0503020204020204" charset="-122"/>
                <a:ea typeface="微软雅黑" panose="020B0503020204020204" charset="-122"/>
                <a:sym typeface="+mn-ea"/>
              </a:rPr>
              <a:t>物理学的创造力</a:t>
            </a:r>
          </a:p>
        </p:txBody>
      </p:sp>
      <p:sp>
        <p:nvSpPr>
          <p:cNvPr id="2" name="文本框 1"/>
          <p:cNvSpPr txBox="1"/>
          <p:nvPr/>
        </p:nvSpPr>
        <p:spPr>
          <a:xfrm>
            <a:off x="179511" y="1196752"/>
            <a:ext cx="1723549" cy="461665"/>
          </a:xfrm>
          <a:prstGeom prst="rect">
            <a:avLst/>
          </a:prstGeom>
          <a:noFill/>
        </p:spPr>
        <p:txBody>
          <a:bodyPr wrap="none" rtlCol="0">
            <a:spAutoFit/>
          </a:bodyPr>
          <a:lstStyle/>
          <a:p>
            <a:r>
              <a:rPr lang="zh-CN" altLang="en-US" sz="2400" dirty="0">
                <a:solidFill>
                  <a:srgbClr val="0070C0"/>
                </a:solidFill>
                <a:latin typeface="微软雅黑" panose="020B0503020204020204" charset="-122"/>
                <a:ea typeface="微软雅黑" panose="020B0503020204020204" charset="-122"/>
              </a:rPr>
              <a:t>照明的发展</a:t>
            </a:r>
          </a:p>
        </p:txBody>
      </p:sp>
      <p:sp>
        <p:nvSpPr>
          <p:cNvPr id="13" name="文本框 12"/>
          <p:cNvSpPr txBox="1"/>
          <p:nvPr/>
        </p:nvSpPr>
        <p:spPr>
          <a:xfrm>
            <a:off x="192289" y="4394332"/>
            <a:ext cx="1723549" cy="461665"/>
          </a:xfrm>
          <a:prstGeom prst="rect">
            <a:avLst/>
          </a:prstGeom>
          <a:noFill/>
        </p:spPr>
        <p:txBody>
          <a:bodyPr wrap="none" rtlCol="0">
            <a:spAutoFit/>
          </a:bodyPr>
          <a:lstStyle/>
          <a:p>
            <a:r>
              <a:rPr lang="zh-CN" altLang="en-US" sz="2400" dirty="0">
                <a:solidFill>
                  <a:srgbClr val="0070C0"/>
                </a:solidFill>
                <a:latin typeface="微软雅黑" panose="020B0503020204020204" charset="-122"/>
                <a:ea typeface="微软雅黑" panose="020B0503020204020204" charset="-122"/>
              </a:rPr>
              <a:t>通讯的发展</a:t>
            </a:r>
          </a:p>
        </p:txBody>
      </p:sp>
      <p:sp>
        <p:nvSpPr>
          <p:cNvPr id="3" name="矩形 2"/>
          <p:cNvSpPr/>
          <p:nvPr/>
        </p:nvSpPr>
        <p:spPr>
          <a:xfrm>
            <a:off x="2699792" y="3635732"/>
            <a:ext cx="877163" cy="369332"/>
          </a:xfrm>
          <a:prstGeom prst="rect">
            <a:avLst/>
          </a:prstGeom>
        </p:spPr>
        <p:txBody>
          <a:bodyPr wrap="none">
            <a:spAutoFit/>
          </a:bodyPr>
          <a:lstStyle/>
          <a:p>
            <a:r>
              <a:rPr lang="en-US" altLang="zh-CN" b="1" dirty="0" err="1">
                <a:latin typeface="Times New Roman" panose="02020603050405020304" pitchFamily="18" charset="0"/>
                <a:cs typeface="Times New Roman" panose="02020603050405020304" pitchFamily="18" charset="0"/>
              </a:rPr>
              <a:t>GaAsP</a:t>
            </a:r>
            <a:endParaRPr lang="zh-CN" altLang="en-US"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1626050" y="4989441"/>
            <a:ext cx="7410447" cy="1679918"/>
            <a:chOff x="1691679" y="4917430"/>
            <a:chExt cx="7200793" cy="1472565"/>
          </a:xfrm>
        </p:grpSpPr>
        <p:pic>
          <p:nvPicPr>
            <p:cNvPr id="9" name="图片 8"/>
            <p:cNvPicPr>
              <a:picLocks noChangeAspect="1"/>
            </p:cNvPicPr>
            <p:nvPr/>
          </p:nvPicPr>
          <p:blipFill>
            <a:blip r:embed="rId4"/>
            <a:stretch>
              <a:fillRect/>
            </a:stretch>
          </p:blipFill>
          <p:spPr>
            <a:xfrm>
              <a:off x="5652115" y="4917431"/>
              <a:ext cx="1421999" cy="1471419"/>
            </a:xfrm>
            <a:prstGeom prst="rect">
              <a:avLst/>
            </a:prstGeom>
          </p:spPr>
        </p:pic>
        <p:pic>
          <p:nvPicPr>
            <p:cNvPr id="10" name="图片 9"/>
            <p:cNvPicPr>
              <a:picLocks noChangeAspect="1"/>
            </p:cNvPicPr>
            <p:nvPr/>
          </p:nvPicPr>
          <p:blipFill rotWithShape="1">
            <a:blip r:embed="rId5"/>
            <a:srcRect t="4826" b="8202"/>
            <a:stretch>
              <a:fillRect/>
            </a:stretch>
          </p:blipFill>
          <p:spPr>
            <a:xfrm>
              <a:off x="2051718" y="4917432"/>
              <a:ext cx="1421999" cy="1471418"/>
            </a:xfrm>
            <a:prstGeom prst="rect">
              <a:avLst/>
            </a:prstGeom>
          </p:spPr>
        </p:pic>
        <p:pic>
          <p:nvPicPr>
            <p:cNvPr id="11" name="图片 10"/>
            <p:cNvPicPr/>
            <p:nvPr/>
          </p:nvPicPr>
          <p:blipFill>
            <a:blip r:embed="rId6"/>
            <a:stretch>
              <a:fillRect/>
            </a:stretch>
          </p:blipFill>
          <p:spPr>
            <a:xfrm>
              <a:off x="3851917" y="4917430"/>
              <a:ext cx="1421999" cy="1471419"/>
            </a:xfrm>
            <a:prstGeom prst="rect">
              <a:avLst/>
            </a:prstGeom>
          </p:spPr>
        </p:pic>
        <p:sp>
          <p:nvSpPr>
            <p:cNvPr id="16" name="虚尾箭头 15"/>
            <p:cNvSpPr/>
            <p:nvPr/>
          </p:nvSpPr>
          <p:spPr>
            <a:xfrm>
              <a:off x="1691679" y="5517227"/>
              <a:ext cx="462677" cy="4320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虚尾箭头 16"/>
            <p:cNvSpPr/>
            <p:nvPr/>
          </p:nvSpPr>
          <p:spPr>
            <a:xfrm>
              <a:off x="3491877" y="5518039"/>
              <a:ext cx="462677" cy="4320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虚尾箭头 17"/>
            <p:cNvSpPr/>
            <p:nvPr/>
          </p:nvSpPr>
          <p:spPr>
            <a:xfrm>
              <a:off x="5264672" y="5517227"/>
              <a:ext cx="462677" cy="4320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p:nvPr/>
          </p:nvPicPr>
          <p:blipFill>
            <a:blip r:embed="rId7"/>
            <a:stretch>
              <a:fillRect/>
            </a:stretch>
          </p:blipFill>
          <p:spPr>
            <a:xfrm>
              <a:off x="7470473" y="4917596"/>
              <a:ext cx="1421999" cy="1472399"/>
            </a:xfrm>
            <a:prstGeom prst="rect">
              <a:avLst/>
            </a:prstGeom>
          </p:spPr>
        </p:pic>
        <p:sp>
          <p:nvSpPr>
            <p:cNvPr id="15" name="虚尾箭头 14"/>
            <p:cNvSpPr/>
            <p:nvPr/>
          </p:nvSpPr>
          <p:spPr>
            <a:xfrm>
              <a:off x="7061651" y="5517232"/>
              <a:ext cx="462677" cy="4320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3995936" y="6298720"/>
            <a:ext cx="4287999" cy="369332"/>
          </a:xfrm>
          <a:prstGeom prst="rect">
            <a:avLst/>
          </a:prstGeom>
          <a:noFill/>
        </p:spPr>
        <p:txBody>
          <a:bodyPr wrap="square">
            <a:spAutoFit/>
          </a:bodyPr>
          <a:lstStyle/>
          <a:p>
            <a:pPr algn="ctr"/>
            <a:r>
              <a:rPr lang="zh-CN" altLang="en-US" b="1" dirty="0">
                <a:solidFill>
                  <a:srgbClr val="FFFF00"/>
                </a:solidFill>
                <a:latin typeface="微软雅黑" panose="020B0503020204020204" charset="-122"/>
                <a:ea typeface="微软雅黑" panose="020B0503020204020204" charset="-122"/>
              </a:rPr>
              <a:t> 光纤通信</a:t>
            </a:r>
          </a:p>
        </p:txBody>
      </p:sp>
      <p:sp>
        <p:nvSpPr>
          <p:cNvPr id="20" name="矩形 19"/>
          <p:cNvSpPr/>
          <p:nvPr/>
        </p:nvSpPr>
        <p:spPr>
          <a:xfrm>
            <a:off x="5796136" y="6298720"/>
            <a:ext cx="4287999" cy="369332"/>
          </a:xfrm>
          <a:prstGeom prst="rect">
            <a:avLst/>
          </a:prstGeom>
          <a:noFill/>
        </p:spPr>
        <p:txBody>
          <a:bodyPr wrap="square">
            <a:spAutoFit/>
          </a:bodyPr>
          <a:lstStyle/>
          <a:p>
            <a:pPr algn="ctr"/>
            <a:r>
              <a:rPr lang="zh-CN" altLang="en-US" b="1" dirty="0">
                <a:solidFill>
                  <a:srgbClr val="FFFF00"/>
                </a:solidFill>
                <a:latin typeface="微软雅黑" panose="020B0503020204020204" charset="-122"/>
                <a:ea typeface="微软雅黑" panose="020B0503020204020204" charset="-122"/>
              </a:rPr>
              <a:t> 墨子号</a:t>
            </a:r>
          </a:p>
        </p:txBody>
      </p:sp>
      <p:sp>
        <p:nvSpPr>
          <p:cNvPr id="21" name="矩形 20"/>
          <p:cNvSpPr/>
          <p:nvPr/>
        </p:nvSpPr>
        <p:spPr>
          <a:xfrm>
            <a:off x="2372233" y="6298720"/>
            <a:ext cx="4287999" cy="369332"/>
          </a:xfrm>
          <a:prstGeom prst="rect">
            <a:avLst/>
          </a:prstGeom>
          <a:noFill/>
        </p:spPr>
        <p:txBody>
          <a:bodyPr wrap="square">
            <a:spAutoFit/>
          </a:bodyPr>
          <a:lstStyle/>
          <a:p>
            <a:pPr algn="ctr"/>
            <a:r>
              <a:rPr lang="zh-CN" altLang="en-US" b="1" dirty="0">
                <a:solidFill>
                  <a:srgbClr val="FFFF00"/>
                </a:solidFill>
                <a:latin typeface="微软雅黑" panose="020B0503020204020204" charset="-122"/>
                <a:ea typeface="微软雅黑" panose="020B0503020204020204" charset="-122"/>
              </a:rPr>
              <a:t> 无线电发报机</a:t>
            </a:r>
          </a:p>
        </p:txBody>
      </p:sp>
      <p:sp>
        <p:nvSpPr>
          <p:cNvPr id="22" name="矩形 21"/>
          <p:cNvSpPr/>
          <p:nvPr/>
        </p:nvSpPr>
        <p:spPr>
          <a:xfrm>
            <a:off x="67977" y="6309320"/>
            <a:ext cx="4287999" cy="369332"/>
          </a:xfrm>
          <a:prstGeom prst="rect">
            <a:avLst/>
          </a:prstGeom>
          <a:noFill/>
        </p:spPr>
        <p:txBody>
          <a:bodyPr wrap="square">
            <a:spAutoFit/>
          </a:bodyPr>
          <a:lstStyle/>
          <a:p>
            <a:pPr algn="ctr"/>
            <a:r>
              <a:rPr lang="zh-CN" altLang="en-US" b="1" dirty="0">
                <a:solidFill>
                  <a:srgbClr val="FFFF00"/>
                </a:solidFill>
                <a:latin typeface="微软雅黑" panose="020B0503020204020204" charset="-122"/>
                <a:ea typeface="微软雅黑" panose="020B0503020204020204" charset="-122"/>
              </a:rPr>
              <a:t> 电话</a:t>
            </a:r>
          </a:p>
        </p:txBody>
      </p:sp>
      <p:sp>
        <p:nvSpPr>
          <p:cNvPr id="8" name="文本框 7"/>
          <p:cNvSpPr txBox="1"/>
          <p:nvPr/>
        </p:nvSpPr>
        <p:spPr>
          <a:xfrm>
            <a:off x="7588885" y="5015865"/>
            <a:ext cx="690880" cy="368300"/>
          </a:xfrm>
          <a:prstGeom prst="rect">
            <a:avLst/>
          </a:prstGeom>
          <a:noFill/>
        </p:spPr>
        <p:txBody>
          <a:bodyPr wrap="none" rtlCol="0">
            <a:spAutoFit/>
          </a:bodyPr>
          <a:lstStyle/>
          <a:p>
            <a:r>
              <a:rPr lang="en-US" altLang="zh-CN">
                <a:solidFill>
                  <a:schemeClr val="bg1"/>
                </a:solidFill>
              </a:rPr>
              <a:t>2016</a:t>
            </a:r>
          </a:p>
        </p:txBody>
      </p:sp>
      <p:pic>
        <p:nvPicPr>
          <p:cNvPr id="23" name="图片 22"/>
          <p:cNvPicPr/>
          <p:nvPr/>
        </p:nvPicPr>
        <p:blipFill rotWithShape="1">
          <a:blip r:embed="rId8">
            <a:extLst>
              <a:ext uri="{28A0092B-C50C-407E-A947-70E740481C1C}">
                <a14:useLocalDpi xmlns:a14="http://schemas.microsoft.com/office/drawing/2010/main" val="0"/>
              </a:ext>
            </a:extLst>
          </a:blip>
          <a:srcRect l="40928"/>
          <a:stretch>
            <a:fillRect/>
          </a:stretch>
        </p:blipFill>
        <p:spPr>
          <a:xfrm>
            <a:off x="154472" y="4989600"/>
            <a:ext cx="1465200" cy="1677600"/>
          </a:xfrm>
          <a:prstGeom prst="rect">
            <a:avLst/>
          </a:prstGeom>
        </p:spPr>
      </p:pic>
    </p:spTree>
  </p:cSld>
  <p:clrMapOvr>
    <a:masterClrMapping/>
  </p:clrMapOvr>
  <p:transition advTm="295271"/>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2"/>
          <p:cNvSpPr txBox="1"/>
          <p:nvPr/>
        </p:nvSpPr>
        <p:spPr>
          <a:xfrm>
            <a:off x="163513" y="1266190"/>
            <a:ext cx="6048375" cy="521970"/>
          </a:xfrm>
          <a:prstGeom prst="rect">
            <a:avLst/>
          </a:prstGeom>
          <a:noFill/>
          <a:ln w="9525">
            <a:noFill/>
          </a:ln>
        </p:spPr>
        <p:txBody>
          <a:bodyPr anchor="t">
            <a:spAutoFit/>
          </a:bodyPr>
          <a:lstStyle/>
          <a:p>
            <a:pPr eaLnBrk="0" hangingPunct="0"/>
            <a:r>
              <a:rPr lang="zh-CN" altLang="en-US" sz="2800" b="1" dirty="0">
                <a:solidFill>
                  <a:srgbClr val="00B0F0"/>
                </a:solidFill>
                <a:latin typeface="Verdana" panose="020B0604030504040204" pitchFamily="34" charset="0"/>
                <a:ea typeface="黑体" panose="02010609060101010101" pitchFamily="2" charset="-122"/>
                <a:sym typeface="Arial" panose="020B0604020202020204" pitchFamily="34" charset="0"/>
              </a:rPr>
              <a:t>四、总不确定度的合成</a:t>
            </a:r>
          </a:p>
        </p:txBody>
      </p:sp>
      <p:graphicFrame>
        <p:nvGraphicFramePr>
          <p:cNvPr id="87042" name="Object 3"/>
          <p:cNvGraphicFramePr>
            <a:graphicFrameLocks noGrp="1" noChangeAspect="1"/>
          </p:cNvGraphicFramePr>
          <p:nvPr>
            <p:ph/>
          </p:nvPr>
        </p:nvGraphicFramePr>
        <p:xfrm>
          <a:off x="2424624" y="2220284"/>
          <a:ext cx="2930525" cy="795337"/>
        </p:xfrm>
        <a:graphic>
          <a:graphicData uri="http://schemas.openxmlformats.org/presentationml/2006/ole">
            <mc:AlternateContent xmlns:mc="http://schemas.openxmlformats.org/markup-compatibility/2006">
              <mc:Choice xmlns:v="urn:schemas-microsoft-com:vml" Requires="v">
                <p:oleObj spid="_x0000_s164222" name="公式" r:id="rId3" imgW="24688800" imgH="6705600" progId="Equation.3">
                  <p:embed/>
                </p:oleObj>
              </mc:Choice>
              <mc:Fallback>
                <p:oleObj name="公式" r:id="rId3" imgW="24688800" imgH="6705600" progId="Equation.3">
                  <p:embed/>
                  <p:pic>
                    <p:nvPicPr>
                      <p:cNvPr id="0" name="Object 3"/>
                      <p:cNvPicPr/>
                      <p:nvPr/>
                    </p:nvPicPr>
                    <p:blipFill>
                      <a:blip r:embed="rId4"/>
                      <a:stretch>
                        <a:fillRect/>
                      </a:stretch>
                    </p:blipFill>
                    <p:spPr>
                      <a:xfrm>
                        <a:off x="2424624" y="2220284"/>
                        <a:ext cx="2930525" cy="795337"/>
                      </a:xfrm>
                      <a:prstGeom prst="rect">
                        <a:avLst/>
                      </a:prstGeom>
                      <a:noFill/>
                      <a:ln w="38100">
                        <a:miter/>
                      </a:ln>
                    </p:spPr>
                  </p:pic>
                </p:oleObj>
              </mc:Fallback>
            </mc:AlternateContent>
          </a:graphicData>
        </a:graphic>
      </p:graphicFrame>
      <p:sp>
        <p:nvSpPr>
          <p:cNvPr id="87043" name="Text Box 4"/>
          <p:cNvSpPr txBox="1"/>
          <p:nvPr/>
        </p:nvSpPr>
        <p:spPr>
          <a:xfrm>
            <a:off x="899160" y="4467770"/>
            <a:ext cx="1489075" cy="460375"/>
          </a:xfrm>
          <a:prstGeom prst="rect">
            <a:avLst/>
          </a:prstGeom>
          <a:noFill/>
          <a:ln w="9525">
            <a:noFill/>
          </a:ln>
        </p:spPr>
        <p:txBody>
          <a:bodyPr wrap="none" anchor="t">
            <a:spAutoFit/>
          </a:bodyPr>
          <a:lstStyle/>
          <a:p>
            <a:pPr eaLnBrk="0" hangingPunct="0"/>
            <a:r>
              <a:rPr lang="zh-CN" altLang="en-US" sz="2400" b="1" dirty="0">
                <a:solidFill>
                  <a:srgbClr val="FF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测量结果</a:t>
            </a:r>
            <a:r>
              <a:rPr lang="en-US" altLang="zh-CN" sz="2400" b="1" dirty="0">
                <a:solidFill>
                  <a:srgbClr val="FF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p>
        </p:txBody>
      </p:sp>
      <p:sp>
        <p:nvSpPr>
          <p:cNvPr id="87044" name="Text Box 5"/>
          <p:cNvSpPr txBox="1"/>
          <p:nvPr/>
        </p:nvSpPr>
        <p:spPr>
          <a:xfrm>
            <a:off x="4207614" y="5278213"/>
            <a:ext cx="2599636" cy="461665"/>
          </a:xfrm>
          <a:prstGeom prst="rect">
            <a:avLst/>
          </a:prstGeom>
          <a:noFill/>
          <a:ln w="9525">
            <a:noFill/>
          </a:ln>
        </p:spPr>
        <p:txBody>
          <a:bodyPr wrap="square" anchor="t">
            <a:spAutoFit/>
          </a:bodyPr>
          <a:lstStyle/>
          <a:p>
            <a:pPr eaLnBrk="0" hangingPunct="0"/>
            <a:r>
              <a:rPr lang="zh-CN" altLang="en-US" sz="2400" b="1" dirty="0">
                <a:latin typeface="Times New Roman" panose="02020603050405020304" pitchFamily="18" charset="0"/>
                <a:ea typeface="黑体" panose="02010609060101010101" pitchFamily="2" charset="-122"/>
              </a:rPr>
              <a:t>（</a:t>
            </a:r>
            <a:r>
              <a:rPr lang="zh-CN" altLang="en-US" sz="2400" b="1" i="1" dirty="0">
                <a:latin typeface="Times New Roman" panose="02020603050405020304" pitchFamily="18" charset="0"/>
                <a:ea typeface="黑体" panose="02010609060101010101" pitchFamily="2" charset="-122"/>
              </a:rPr>
              <a:t>p </a:t>
            </a:r>
            <a:r>
              <a:rPr lang="en-US" altLang="zh-CN" sz="2400" b="1" dirty="0">
                <a:latin typeface="Times New Roman" panose="02020603050405020304" pitchFamily="18" charset="0"/>
                <a:ea typeface="黑体" panose="02010609060101010101" pitchFamily="2" charset="-122"/>
              </a:rPr>
              <a:t>= 68.3 %</a:t>
            </a:r>
            <a:r>
              <a:rPr lang="zh-CN" altLang="en-US" sz="2400" b="1" dirty="0">
                <a:latin typeface="Times New Roman" panose="02020603050405020304" pitchFamily="18" charset="0"/>
                <a:ea typeface="黑体" panose="02010609060101010101" pitchFamily="2" charset="-122"/>
              </a:rPr>
              <a:t>）</a:t>
            </a:r>
            <a:endParaRPr lang="en-US" altLang="zh-CN" sz="2400" b="1" dirty="0">
              <a:latin typeface="Times New Roman" panose="02020603050405020304" pitchFamily="18" charset="0"/>
              <a:ea typeface="黑体" panose="02010609060101010101" pitchFamily="2" charset="-122"/>
            </a:endParaRPr>
          </a:p>
        </p:txBody>
      </p:sp>
      <p:sp>
        <p:nvSpPr>
          <p:cNvPr id="87045" name="AutoShape 6"/>
          <p:cNvSpPr/>
          <p:nvPr/>
        </p:nvSpPr>
        <p:spPr>
          <a:xfrm>
            <a:off x="755576" y="3447745"/>
            <a:ext cx="7128792" cy="566465"/>
          </a:xfrm>
          <a:prstGeom prst="roundRect">
            <a:avLst>
              <a:gd name="adj" fmla="val 13764"/>
            </a:avLst>
          </a:prstGeom>
          <a:solidFill>
            <a:srgbClr val="FFCD34">
              <a:alpha val="72156"/>
            </a:srgbClr>
          </a:solidFill>
          <a:ln w="9525">
            <a:noFill/>
          </a:ln>
        </p:spPr>
        <p:txBody>
          <a:bodyPr wrap="square" lIns="90170" tIns="46990" rIns="90170" bIns="46990" anchor="ctr">
            <a:spAutoFit/>
          </a:bodyPr>
          <a:lstStyle/>
          <a:p>
            <a:r>
              <a:rPr lang="zh-CN" altLang="en-US" sz="2800" b="1" dirty="0">
                <a:solidFill>
                  <a:srgbClr val="F73038"/>
                </a:solidFill>
                <a:latin typeface="Arial" panose="020B0604020202020204" pitchFamily="34" charset="0"/>
                <a:ea typeface="黑体" panose="02010609060101010101" pitchFamily="2" charset="-122"/>
                <a:sym typeface="Webdings" panose="05030102010509060703" pitchFamily="18" charset="2"/>
              </a:rPr>
              <a:t></a:t>
            </a:r>
            <a:r>
              <a:rPr lang="zh-CN" altLang="en-US" sz="2000" b="1" dirty="0">
                <a:latin typeface="Arial" panose="020B0604020202020204" pitchFamily="34" charset="0"/>
                <a:ea typeface="黑体" panose="02010609060101010101" pitchFamily="2" charset="-122"/>
              </a:rPr>
              <a:t>注意：</a:t>
            </a:r>
            <a:r>
              <a:rPr lang="en-US" altLang="zh-CN" sz="2000" b="1" dirty="0">
                <a:latin typeface="Arial" panose="020B0604020202020204" pitchFamily="34" charset="0"/>
                <a:ea typeface="黑体" panose="02010609060101010101" pitchFamily="2" charset="-122"/>
              </a:rPr>
              <a:t>A</a:t>
            </a:r>
            <a:r>
              <a:rPr lang="zh-CN" altLang="en-US" sz="2000" b="1" dirty="0">
                <a:latin typeface="Arial" panose="020B0604020202020204" pitchFamily="34" charset="0"/>
                <a:ea typeface="黑体" panose="02010609060101010101" pitchFamily="2" charset="-122"/>
              </a:rPr>
              <a:t>、</a:t>
            </a:r>
            <a:r>
              <a:rPr lang="en-US" altLang="zh-CN" sz="2000" b="1" dirty="0">
                <a:latin typeface="Arial" panose="020B0604020202020204" pitchFamily="34" charset="0"/>
                <a:ea typeface="黑体" panose="02010609060101010101" pitchFamily="2" charset="-122"/>
              </a:rPr>
              <a:t>B</a:t>
            </a:r>
            <a:r>
              <a:rPr lang="zh-CN" altLang="en-US" sz="2000" b="1" dirty="0">
                <a:latin typeface="Arial" panose="020B0604020202020204" pitchFamily="34" charset="0"/>
                <a:ea typeface="黑体" panose="02010609060101010101" pitchFamily="2" charset="-122"/>
              </a:rPr>
              <a:t>类不确定度的合成时，两者置信概率需一致。</a:t>
            </a:r>
          </a:p>
        </p:txBody>
      </p:sp>
      <p:graphicFrame>
        <p:nvGraphicFramePr>
          <p:cNvPr id="87046" name="Object 7"/>
          <p:cNvGraphicFramePr>
            <a:graphicFrameLocks noChangeAspect="1"/>
          </p:cNvGraphicFramePr>
          <p:nvPr/>
        </p:nvGraphicFramePr>
        <p:xfrm>
          <a:off x="992991" y="5008339"/>
          <a:ext cx="2835275" cy="796925"/>
        </p:xfrm>
        <a:graphic>
          <a:graphicData uri="http://schemas.openxmlformats.org/presentationml/2006/ole">
            <mc:AlternateContent xmlns:mc="http://schemas.openxmlformats.org/markup-compatibility/2006">
              <mc:Choice xmlns:v="urn:schemas-microsoft-com:vml" Requires="v">
                <p:oleObj spid="_x0000_s164223" name="公式" r:id="rId5" imgW="18592800" imgH="5181600" progId="Equation.3">
                  <p:embed/>
                </p:oleObj>
              </mc:Choice>
              <mc:Fallback>
                <p:oleObj name="公式" r:id="rId5" imgW="18592800" imgH="5181600" progId="Equation.3">
                  <p:embed/>
                  <p:pic>
                    <p:nvPicPr>
                      <p:cNvPr id="0" name="Object 7"/>
                      <p:cNvPicPr/>
                      <p:nvPr/>
                    </p:nvPicPr>
                    <p:blipFill>
                      <a:blip r:embed="rId6"/>
                      <a:stretch>
                        <a:fillRect/>
                      </a:stretch>
                    </p:blipFill>
                    <p:spPr>
                      <a:xfrm>
                        <a:off x="992991" y="5008339"/>
                        <a:ext cx="2835275" cy="796925"/>
                      </a:xfrm>
                      <a:prstGeom prst="rect">
                        <a:avLst/>
                      </a:prstGeom>
                      <a:noFill/>
                      <a:ln w="28575" cmpd="sng">
                        <a:solidFill>
                          <a:schemeClr val="accent1">
                            <a:shade val="50000"/>
                          </a:schemeClr>
                        </a:solidFill>
                        <a:prstDash val="solid"/>
                        <a:miter/>
                      </a:ln>
                    </p:spPr>
                  </p:pic>
                </p:oleObj>
              </mc:Fallback>
            </mc:AlternateContent>
          </a:graphicData>
        </a:graphic>
      </p:graphicFrame>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p:nvPr/>
        </p:nvSpPr>
        <p:spPr>
          <a:xfrm>
            <a:off x="252095" y="2404745"/>
            <a:ext cx="8758555" cy="1754326"/>
          </a:xfrm>
          <a:prstGeom prst="rect">
            <a:avLst/>
          </a:prstGeom>
          <a:noFill/>
          <a:ln w="9525">
            <a:noFill/>
          </a:ln>
        </p:spPr>
        <p:txBody>
          <a:bodyPr wrap="square">
            <a:spAutoFit/>
          </a:bodyPr>
          <a:lstStyle/>
          <a:p>
            <a:pPr algn="just" eaLnBrk="0" hangingPunct="0">
              <a:lnSpc>
                <a:spcPct val="150000"/>
              </a:lnSpc>
              <a:buClr>
                <a:srgbClr val="FF0000"/>
              </a:buClr>
              <a:buSzPct val="130000"/>
            </a:pPr>
            <a:r>
              <a:rPr lang="en-US" altLang="zh-CN" sz="2400" b="1" dirty="0"/>
              <a:t>2</a:t>
            </a:r>
            <a:r>
              <a:rPr lang="zh-CN" altLang="en-US" sz="2400" b="1" dirty="0"/>
              <a:t>、</a:t>
            </a:r>
            <a:r>
              <a:rPr lang="en-US" altLang="zh-CN" sz="2400" b="1" dirty="0"/>
              <a:t> </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测量不确定度用</a:t>
            </a:r>
            <a:r>
              <a:rPr lang="zh-CN" altLang="en-US" sz="2400" b="1" dirty="0">
                <a:solidFill>
                  <a:srgbClr val="FF33CC"/>
                </a:solidFill>
                <a:latin typeface="Times New Roman" panose="02020603050405020304" pitchFamily="18" charset="0"/>
                <a:ea typeface="楷体_GB2312" panose="02010609030101010101" charset="-122"/>
                <a:cs typeface="Times New Roman" panose="02020603050405020304" pitchFamily="18" charset="0"/>
              </a:rPr>
              <a:t>一位或二位</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数表示。计算不确定度的一些</a:t>
            </a:r>
            <a:endParaRPr lang="en-US" altLang="zh-CN" sz="2400" b="1" dirty="0">
              <a:latin typeface="Times New Roman" panose="02020603050405020304" pitchFamily="18" charset="0"/>
              <a:ea typeface="楷体_GB2312" panose="02010609030101010101" charset="-122"/>
              <a:cs typeface="Times New Roman" panose="02020603050405020304" pitchFamily="18" charset="0"/>
            </a:endParaRPr>
          </a:p>
          <a:p>
            <a:pPr algn="just" eaLnBrk="0" hangingPunct="0">
              <a:lnSpc>
                <a:spcPct val="150000"/>
              </a:lnSpc>
              <a:buClr>
                <a:srgbClr val="FF0000"/>
              </a:buClr>
              <a:buSzPct val="130000"/>
            </a:pPr>
            <a:r>
              <a:rPr lang="en-US" altLang="zh-CN" sz="2400" b="1" dirty="0">
                <a:latin typeface="Times New Roman" panose="02020603050405020304" pitchFamily="18" charset="0"/>
                <a:ea typeface="楷体_GB2312" panose="02010609030101010101" charset="-122"/>
                <a:cs typeface="Times New Roman" panose="02020603050405020304" pitchFamily="18" charset="0"/>
              </a:rPr>
              <a:t>     </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  中间结果（中间过程）取二位；首位逢</a:t>
            </a:r>
            <a:r>
              <a:rPr lang="en-US" altLang="zh-CN" sz="2400" b="1" dirty="0">
                <a:latin typeface="Times New Roman" panose="02020603050405020304" pitchFamily="18" charset="0"/>
                <a:ea typeface="楷体_GB2312" panose="02010609030101010101" charset="-122"/>
                <a:cs typeface="Times New Roman" panose="02020603050405020304" pitchFamily="18" charset="0"/>
              </a:rPr>
              <a:t>1</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a:t>
            </a:r>
            <a:r>
              <a:rPr lang="en-US" altLang="zh-CN" sz="2400" b="1" dirty="0">
                <a:latin typeface="Times New Roman" panose="02020603050405020304" pitchFamily="18" charset="0"/>
                <a:ea typeface="楷体_GB2312" panose="02010609030101010101" charset="-122"/>
                <a:cs typeface="Times New Roman" panose="02020603050405020304" pitchFamily="18" charset="0"/>
              </a:rPr>
              <a:t>2</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取两位；</a:t>
            </a:r>
            <a:endParaRPr lang="en-US" altLang="zh-CN" sz="2400" b="1" dirty="0">
              <a:latin typeface="Times New Roman" panose="02020603050405020304" pitchFamily="18" charset="0"/>
              <a:ea typeface="楷体_GB2312" panose="02010609030101010101" charset="-122"/>
              <a:cs typeface="Times New Roman" panose="02020603050405020304" pitchFamily="18" charset="0"/>
            </a:endParaRPr>
          </a:p>
          <a:p>
            <a:pPr algn="just" eaLnBrk="0" hangingPunct="0">
              <a:lnSpc>
                <a:spcPct val="150000"/>
              </a:lnSpc>
              <a:buClr>
                <a:srgbClr val="FF0000"/>
              </a:buClr>
              <a:buSzPct val="130000"/>
            </a:pPr>
            <a:r>
              <a:rPr lang="en-US" altLang="zh-CN" sz="2400" b="1" dirty="0">
                <a:latin typeface="Times New Roman" panose="02020603050405020304" pitchFamily="18" charset="0"/>
                <a:ea typeface="楷体_GB2312" panose="02010609030101010101" charset="-122"/>
                <a:cs typeface="Times New Roman" panose="02020603050405020304" pitchFamily="18" charset="0"/>
              </a:rPr>
              <a:t>       </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对不保留数字一律</a:t>
            </a:r>
            <a:r>
              <a:rPr lang="zh-CN" altLang="en-US" sz="2400" b="1" dirty="0">
                <a:solidFill>
                  <a:srgbClr val="FF33CC"/>
                </a:solidFill>
                <a:latin typeface="Times New Roman" panose="02020603050405020304" pitchFamily="18" charset="0"/>
                <a:ea typeface="楷体_GB2312" panose="02010609030101010101" charset="-122"/>
                <a:cs typeface="Times New Roman" panose="02020603050405020304" pitchFamily="18" charset="0"/>
              </a:rPr>
              <a:t>“只进不舍”</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，如</a:t>
            </a:r>
            <a:r>
              <a:rPr lang="en-US" altLang="zh-CN" sz="2400" b="1" i="1" dirty="0" err="1">
                <a:latin typeface="Times New Roman" panose="02020603050405020304" pitchFamily="18" charset="0"/>
                <a:ea typeface="楷体_GB2312" panose="02010609030101010101" charset="-122"/>
                <a:cs typeface="Times New Roman" panose="02020603050405020304" pitchFamily="18" charset="0"/>
              </a:rPr>
              <a:t>U</a:t>
            </a:r>
            <a:r>
              <a:rPr lang="en-US" altLang="zh-CN" sz="2400" b="1" i="1" baseline="-25000" dirty="0" err="1">
                <a:latin typeface="Times New Roman" panose="02020603050405020304" pitchFamily="18" charset="0"/>
                <a:ea typeface="楷体_GB2312" panose="02010609030101010101" charset="-122"/>
                <a:cs typeface="Times New Roman" panose="02020603050405020304" pitchFamily="18" charset="0"/>
              </a:rPr>
              <a:t>x</a:t>
            </a:r>
            <a:r>
              <a:rPr lang="en-US" altLang="zh-CN" sz="2400" b="1" dirty="0">
                <a:latin typeface="Times New Roman" panose="02020603050405020304" pitchFamily="18" charset="0"/>
                <a:ea typeface="楷体_GB2312" panose="02010609030101010101" charset="-122"/>
                <a:cs typeface="Times New Roman" panose="02020603050405020304" pitchFamily="18" charset="0"/>
              </a:rPr>
              <a:t>=0.32</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，取</a:t>
            </a:r>
            <a:r>
              <a:rPr lang="en-US" altLang="zh-CN" sz="2400" b="1" dirty="0">
                <a:latin typeface="Times New Roman" panose="02020603050405020304" pitchFamily="18" charset="0"/>
                <a:ea typeface="楷体_GB2312" panose="02010609030101010101" charset="-122"/>
                <a:cs typeface="Times New Roman" panose="02020603050405020304" pitchFamily="18" charset="0"/>
              </a:rPr>
              <a:t>0.4</a:t>
            </a:r>
            <a:r>
              <a:rPr lang="zh-CN" altLang="en-US" sz="2400" b="1" dirty="0">
                <a:latin typeface="Times New Roman" panose="02020603050405020304" pitchFamily="18" charset="0"/>
                <a:ea typeface="楷体_GB2312" panose="02010609030101010101" charset="-122"/>
                <a:cs typeface="Times New Roman" panose="02020603050405020304" pitchFamily="18" charset="0"/>
              </a:rPr>
              <a:t>。</a:t>
            </a:r>
          </a:p>
        </p:txBody>
      </p:sp>
      <p:sp>
        <p:nvSpPr>
          <p:cNvPr id="78852" name="Text Box 4"/>
          <p:cNvSpPr txBox="1"/>
          <p:nvPr/>
        </p:nvSpPr>
        <p:spPr>
          <a:xfrm>
            <a:off x="180340" y="1251585"/>
            <a:ext cx="8316913" cy="521970"/>
          </a:xfrm>
          <a:prstGeom prst="rect">
            <a:avLst/>
          </a:prstGeom>
          <a:noFill/>
          <a:ln w="9525">
            <a:noFill/>
          </a:ln>
        </p:spPr>
        <p:txBody>
          <a:bodyPr>
            <a:spAutoFit/>
          </a:bodyPr>
          <a:lstStyle/>
          <a:p>
            <a:pPr eaLnBrk="0" hangingPunct="0"/>
            <a:r>
              <a:rPr lang="zh-CN" altLang="en-US" sz="2800" b="1" dirty="0">
                <a:solidFill>
                  <a:srgbClr val="00B0F0"/>
                </a:solidFill>
                <a:latin typeface="黑体" panose="02010609060101010101" pitchFamily="2" charset="-122"/>
                <a:ea typeface="黑体" panose="02010609060101010101" pitchFamily="2" charset="-122"/>
                <a:sym typeface="Arial" panose="020B0604020202020204" pitchFamily="34" charset="0"/>
              </a:rPr>
              <a:t>六、测量结果</a:t>
            </a:r>
            <a:r>
              <a:rPr lang="zh-CN" altLang="en-US" sz="2800" b="1" dirty="0">
                <a:solidFill>
                  <a:srgbClr val="FF33CC"/>
                </a:solidFill>
                <a:latin typeface="黑体" panose="02010609060101010101" pitchFamily="2" charset="-122"/>
                <a:ea typeface="黑体" panose="02010609060101010101" pitchFamily="2" charset="-122"/>
                <a:cs typeface="Times New Roman" panose="02020603050405020304" pitchFamily="18" charset="0"/>
                <a:sym typeface="Arial" panose="020B0604020202020204" pitchFamily="34" charset="0"/>
              </a:rPr>
              <a:t>不确定度</a:t>
            </a:r>
            <a:r>
              <a:rPr lang="zh-CN" altLang="en-US" sz="2800" b="1" dirty="0">
                <a:solidFill>
                  <a:srgbClr val="00B0F0"/>
                </a:solidFill>
                <a:latin typeface="黑体" panose="02010609060101010101" pitchFamily="2" charset="-122"/>
                <a:ea typeface="黑体" panose="02010609060101010101" pitchFamily="2" charset="-122"/>
                <a:sym typeface="Arial" panose="020B0604020202020204" pitchFamily="34" charset="0"/>
              </a:rPr>
              <a:t>书写注意事项</a:t>
            </a:r>
          </a:p>
        </p:txBody>
      </p:sp>
      <p:sp>
        <p:nvSpPr>
          <p:cNvPr id="41990" name="Text Box 6"/>
          <p:cNvSpPr txBox="1"/>
          <p:nvPr/>
        </p:nvSpPr>
        <p:spPr>
          <a:xfrm>
            <a:off x="214630" y="1914525"/>
            <a:ext cx="8031163" cy="535531"/>
          </a:xfrm>
          <a:prstGeom prst="rect">
            <a:avLst/>
          </a:prstGeom>
          <a:noFill/>
          <a:ln w="9525">
            <a:noFill/>
          </a:ln>
        </p:spPr>
        <p:txBody>
          <a:bodyPr>
            <a:spAutoFit/>
          </a:bodyPr>
          <a:lstStyle/>
          <a:p>
            <a:pPr eaLnBrk="0" hangingPunct="0">
              <a:lnSpc>
                <a:spcPct val="120000"/>
              </a:lnSpc>
              <a:buClr>
                <a:srgbClr val="FF0000"/>
              </a:buClr>
              <a:buSzPct val="130000"/>
            </a:pPr>
            <a:r>
              <a:rPr lang="en-US" altLang="zh-CN" sz="2400" b="1" dirty="0">
                <a:latin typeface="Arial" panose="020B0604020202020204" pitchFamily="34" charset="0"/>
              </a:rPr>
              <a:t>1</a:t>
            </a:r>
            <a:r>
              <a:rPr lang="zh-CN" altLang="en-US" sz="2400" b="1" dirty="0">
                <a:latin typeface="Arial" panose="020B0604020202020204" pitchFamily="34" charset="0"/>
              </a:rPr>
              <a:t>、</a:t>
            </a:r>
            <a:r>
              <a:rPr lang="en-US" altLang="zh-CN" sz="2400" b="1" dirty="0">
                <a:latin typeface="Arial" panose="020B0604020202020204" pitchFamily="34" charset="0"/>
              </a:rPr>
              <a:t> </a:t>
            </a:r>
            <a:r>
              <a:rPr lang="zh-CN" altLang="en-US" sz="2400" b="1" dirty="0">
                <a:latin typeface="楷体_GB2312" panose="02010609030101010101" charset="-122"/>
                <a:ea typeface="楷体_GB2312" panose="02010609030101010101" charset="-122"/>
              </a:rPr>
              <a:t>不确定度单位应与测量值</a:t>
            </a:r>
            <a:r>
              <a:rPr lang="zh-CN" altLang="en-US" sz="2400" b="1" dirty="0">
                <a:solidFill>
                  <a:srgbClr val="FF33CC"/>
                </a:solidFill>
                <a:latin typeface="楷体_GB2312" panose="02010609030101010101" charset="-122"/>
                <a:ea typeface="楷体_GB2312" panose="02010609030101010101" charset="-122"/>
              </a:rPr>
              <a:t>单位保持一致</a:t>
            </a:r>
            <a:r>
              <a:rPr lang="zh-CN" altLang="en-US" sz="2400" b="1" dirty="0">
                <a:latin typeface="楷体_GB2312" panose="02010609030101010101" charset="-122"/>
                <a:ea typeface="楷体_GB2312" panose="02010609030101010101" charset="-122"/>
              </a:rPr>
              <a:t>。</a:t>
            </a:r>
          </a:p>
        </p:txBody>
      </p:sp>
      <p:sp>
        <p:nvSpPr>
          <p:cNvPr id="41991" name="Text Box 3"/>
          <p:cNvSpPr txBox="1"/>
          <p:nvPr/>
        </p:nvSpPr>
        <p:spPr>
          <a:xfrm>
            <a:off x="251792" y="4226129"/>
            <a:ext cx="7848600" cy="535531"/>
          </a:xfrm>
          <a:prstGeom prst="rect">
            <a:avLst/>
          </a:prstGeom>
          <a:noFill/>
          <a:ln w="9525">
            <a:noFill/>
          </a:ln>
        </p:spPr>
        <p:txBody>
          <a:bodyPr>
            <a:spAutoFit/>
          </a:bodyPr>
          <a:lstStyle/>
          <a:p>
            <a:pPr eaLnBrk="0" hangingPunct="0">
              <a:lnSpc>
                <a:spcPct val="120000"/>
              </a:lnSpc>
              <a:buClr>
                <a:srgbClr val="FF0000"/>
              </a:buClr>
              <a:buSzPct val="130000"/>
            </a:pPr>
            <a:r>
              <a:rPr lang="en-US" altLang="zh-CN" sz="2400" b="1" dirty="0"/>
              <a:t>3</a:t>
            </a:r>
            <a:r>
              <a:rPr lang="zh-CN" altLang="en-US" sz="2400" b="1" dirty="0"/>
              <a:t>、</a:t>
            </a:r>
            <a:r>
              <a:rPr lang="zh-CN" altLang="en-US" sz="2400" b="1" dirty="0">
                <a:latin typeface="楷体_GB2312" panose="02010609030101010101" charset="-122"/>
                <a:ea typeface="楷体_GB2312" panose="02010609030101010101" charset="-122"/>
                <a:cs typeface="楷体_GB2312" panose="02010609030101010101" charset="-122"/>
              </a:rPr>
              <a:t>测量值末位与不确定度</a:t>
            </a:r>
            <a:r>
              <a:rPr lang="zh-CN" altLang="en-US" sz="2400" b="1" dirty="0">
                <a:solidFill>
                  <a:srgbClr val="FF33CC"/>
                </a:solidFill>
                <a:latin typeface="楷体_GB2312" panose="02010609030101010101" charset="-122"/>
                <a:ea typeface="楷体_GB2312" panose="02010609030101010101" charset="-122"/>
                <a:cs typeface="楷体_GB2312" panose="02010609030101010101" charset="-122"/>
              </a:rPr>
              <a:t>末位相对齐</a:t>
            </a:r>
            <a:r>
              <a:rPr lang="zh-CN" altLang="en-US" sz="2400" b="1" dirty="0">
                <a:latin typeface="楷体_GB2312" panose="02010609030101010101" charset="-122"/>
                <a:ea typeface="楷体_GB2312" panose="02010609030101010101" charset="-122"/>
                <a:cs typeface="楷体_GB2312" panose="02010609030101010101" charset="-122"/>
              </a:rPr>
              <a:t>。</a:t>
            </a: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grpSp>
        <p:nvGrpSpPr>
          <p:cNvPr id="4" name="组合 3"/>
          <p:cNvGrpSpPr/>
          <p:nvPr/>
        </p:nvGrpSpPr>
        <p:grpSpPr>
          <a:xfrm>
            <a:off x="179512" y="4893310"/>
            <a:ext cx="7848600" cy="1598944"/>
            <a:chOff x="179512" y="4893310"/>
            <a:chExt cx="7848600" cy="1598944"/>
          </a:xfrm>
        </p:grpSpPr>
        <p:sp>
          <p:nvSpPr>
            <p:cNvPr id="19466" name="Text Box 10"/>
            <p:cNvSpPr txBox="1"/>
            <p:nvPr/>
          </p:nvSpPr>
          <p:spPr>
            <a:xfrm>
              <a:off x="179512" y="4893310"/>
              <a:ext cx="7848600" cy="534035"/>
            </a:xfrm>
            <a:prstGeom prst="rect">
              <a:avLst/>
            </a:prstGeom>
            <a:noFill/>
            <a:ln w="9525">
              <a:noFill/>
            </a:ln>
          </p:spPr>
          <p:txBody>
            <a:bodyPr>
              <a:spAutoFit/>
            </a:bodyPr>
            <a:lstStyle/>
            <a:p>
              <a:pPr eaLnBrk="0" hangingPunct="0">
                <a:lnSpc>
                  <a:spcPct val="120000"/>
                </a:lnSpc>
                <a:buClr>
                  <a:srgbClr val="FF0000"/>
                </a:buClr>
                <a:buSzPct val="130000"/>
                <a:buFont typeface="Wingdings" panose="05000000000000000000" pitchFamily="2" charset="2"/>
                <a:buChar char="v"/>
              </a:pPr>
              <a:r>
                <a:rPr lang="en-US" altLang="zh-CN" sz="2400" b="1" dirty="0">
                  <a:latin typeface="Arial" panose="020B0604020202020204" pitchFamily="34" charset="0"/>
                </a:rPr>
                <a:t>   </a:t>
              </a:r>
              <a:r>
                <a:rPr lang="zh-CN" altLang="en-US" sz="2400" b="1" dirty="0">
                  <a:latin typeface="Arial" panose="020B0604020202020204" pitchFamily="34" charset="0"/>
                </a:rPr>
                <a:t>相对不确定度</a:t>
              </a:r>
              <a:r>
                <a:rPr lang="zh-CN" altLang="zh-CN" sz="2400" b="1" dirty="0">
                  <a:latin typeface="楷体_GB2312" panose="02010609030101010101" charset="-122"/>
                  <a:ea typeface="楷体_GB2312" panose="02010609030101010101" charset="-122"/>
                  <a:cs typeface="楷体_GB2312" panose="02010609030101010101" charset="-122"/>
                </a:rPr>
                <a:t>:</a:t>
              </a:r>
            </a:p>
          </p:txBody>
        </p:sp>
        <p:graphicFrame>
          <p:nvGraphicFramePr>
            <p:cNvPr id="3" name="对象 2">
              <a:hlinkClick r:id="" action="ppaction://ole?verb=0"/>
            </p:cNvPr>
            <p:cNvGraphicFramePr>
              <a:graphicFrameLocks noChangeAspect="1"/>
            </p:cNvGraphicFramePr>
            <p:nvPr/>
          </p:nvGraphicFramePr>
          <p:xfrm>
            <a:off x="3131547" y="5427166"/>
            <a:ext cx="2381057" cy="1065088"/>
          </p:xfrm>
          <a:graphic>
            <a:graphicData uri="http://schemas.openxmlformats.org/presentationml/2006/ole">
              <mc:AlternateContent xmlns:mc="http://schemas.openxmlformats.org/markup-compatibility/2006">
                <mc:Choice xmlns:v="urn:schemas-microsoft-com:vml" Requires="v">
                  <p:oleObj spid="_x0000_s173171" name="Equation" r:id="rId3" imgW="965200" imgH="431800" progId="Equation.DSMT4">
                    <p:embed/>
                  </p:oleObj>
                </mc:Choice>
                <mc:Fallback>
                  <p:oleObj name="Equation" r:id="rId3" imgW="965200" imgH="431800" progId="Equation.DSMT4">
                    <p:embed/>
                    <p:pic>
                      <p:nvPicPr>
                        <p:cNvPr id="0" name="对象 2">
                          <a:hlinkClick r:id="" action="ppaction://ole?verb=0"/>
                        </p:cNvPr>
                        <p:cNvPicPr/>
                        <p:nvPr/>
                      </p:nvPicPr>
                      <p:blipFill>
                        <a:blip r:embed="rId4"/>
                        <a:stretch>
                          <a:fillRect/>
                        </a:stretch>
                      </p:blipFill>
                      <p:spPr>
                        <a:xfrm>
                          <a:off x="3131547" y="5427166"/>
                          <a:ext cx="2381057" cy="1065088"/>
                        </a:xfrm>
                        <a:prstGeom prst="rect">
                          <a:avLst/>
                        </a:prstGeom>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990"/>
                                        </p:tgtEl>
                                        <p:attrNameLst>
                                          <p:attrName>style.visibility</p:attrName>
                                        </p:attrNameLst>
                                      </p:cBhvr>
                                      <p:to>
                                        <p:strVal val="visible"/>
                                      </p:to>
                                    </p:set>
                                    <p:anim calcmode="lin" valueType="num">
                                      <p:cBhvr additive="base">
                                        <p:cTn id="7" dur="500" fill="hold"/>
                                        <p:tgtEl>
                                          <p:spTgt spid="41990"/>
                                        </p:tgtEl>
                                        <p:attrNameLst>
                                          <p:attrName>ppt_x</p:attrName>
                                        </p:attrNameLst>
                                      </p:cBhvr>
                                      <p:tavLst>
                                        <p:tav tm="0">
                                          <p:val>
                                            <p:strVal val="0-#ppt_w/2"/>
                                          </p:val>
                                        </p:tav>
                                        <p:tav tm="100000">
                                          <p:val>
                                            <p:strVal val="#ppt_x"/>
                                          </p:val>
                                        </p:tav>
                                      </p:tavLst>
                                    </p:anim>
                                    <p:anim calcmode="lin" valueType="num">
                                      <p:cBhvr additive="base">
                                        <p:cTn id="8" dur="500" fill="hold"/>
                                        <p:tgtEl>
                                          <p:spTgt spid="419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986"/>
                                        </p:tgtEl>
                                        <p:attrNameLst>
                                          <p:attrName>style.visibility</p:attrName>
                                        </p:attrNameLst>
                                      </p:cBhvr>
                                      <p:to>
                                        <p:strVal val="visible"/>
                                      </p:to>
                                    </p:set>
                                    <p:anim calcmode="lin" valueType="num">
                                      <p:cBhvr additive="base">
                                        <p:cTn id="13" dur="500" fill="hold"/>
                                        <p:tgtEl>
                                          <p:spTgt spid="41986"/>
                                        </p:tgtEl>
                                        <p:attrNameLst>
                                          <p:attrName>ppt_x</p:attrName>
                                        </p:attrNameLst>
                                      </p:cBhvr>
                                      <p:tavLst>
                                        <p:tav tm="0">
                                          <p:val>
                                            <p:strVal val="0-#ppt_w/2"/>
                                          </p:val>
                                        </p:tav>
                                        <p:tav tm="100000">
                                          <p:val>
                                            <p:strVal val="#ppt_x"/>
                                          </p:val>
                                        </p:tav>
                                      </p:tavLst>
                                    </p:anim>
                                    <p:anim calcmode="lin" valueType="num">
                                      <p:cBhvr additive="base">
                                        <p:cTn id="14" dur="500" fill="hold"/>
                                        <p:tgtEl>
                                          <p:spTgt spid="4198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1991"/>
                                        </p:tgtEl>
                                        <p:attrNameLst>
                                          <p:attrName>style.visibility</p:attrName>
                                        </p:attrNameLst>
                                      </p:cBhvr>
                                      <p:to>
                                        <p:strVal val="visible"/>
                                      </p:to>
                                    </p:set>
                                    <p:anim calcmode="lin" valueType="num">
                                      <p:cBhvr additive="base">
                                        <p:cTn id="19" dur="500" fill="hold"/>
                                        <p:tgtEl>
                                          <p:spTgt spid="41991"/>
                                        </p:tgtEl>
                                        <p:attrNameLst>
                                          <p:attrName>ppt_x</p:attrName>
                                        </p:attrNameLst>
                                      </p:cBhvr>
                                      <p:tavLst>
                                        <p:tav tm="0">
                                          <p:val>
                                            <p:strVal val="0-#ppt_w/2"/>
                                          </p:val>
                                        </p:tav>
                                        <p:tav tm="100000">
                                          <p:val>
                                            <p:strVal val="#ppt_x"/>
                                          </p:val>
                                        </p:tav>
                                      </p:tavLst>
                                    </p:anim>
                                    <p:anim calcmode="lin" valueType="num">
                                      <p:cBhvr additive="base">
                                        <p:cTn id="20" dur="500" fill="hold"/>
                                        <p:tgtEl>
                                          <p:spTgt spid="4199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P spid="41990" grpId="0"/>
      <p:bldP spid="4199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Text Box 4"/>
          <p:cNvSpPr txBox="1"/>
          <p:nvPr/>
        </p:nvSpPr>
        <p:spPr>
          <a:xfrm>
            <a:off x="395536" y="1177588"/>
            <a:ext cx="5976664" cy="523220"/>
          </a:xfrm>
          <a:prstGeom prst="rect">
            <a:avLst/>
          </a:prstGeom>
          <a:noFill/>
          <a:ln w="9525">
            <a:noFill/>
          </a:ln>
        </p:spPr>
        <p:txBody>
          <a:bodyPr wrap="square">
            <a:spAutoFit/>
          </a:bodyPr>
          <a:lstStyle/>
          <a:p>
            <a:r>
              <a:rPr lang="zh-CN" altLang="en-US" sz="2800" b="1" dirty="0">
                <a:latin typeface="楷体_GB2312" panose="02010609030101010101" charset="-122"/>
                <a:ea typeface="楷体_GB2312" panose="02010609030101010101" charset="-122"/>
                <a:cs typeface="楷体_GB2312" panose="02010609030101010101" charset="-122"/>
              </a:rPr>
              <a:t>绝对不确定度与相对不确定度的</a:t>
            </a:r>
            <a:r>
              <a:rPr lang="zh-CN" altLang="en-US" sz="2800" b="1" dirty="0">
                <a:solidFill>
                  <a:srgbClr val="FF3300"/>
                </a:solidFill>
                <a:latin typeface="楷体_GB2312" panose="02010609030101010101" charset="-122"/>
                <a:ea typeface="楷体_GB2312" panose="02010609030101010101" charset="-122"/>
                <a:cs typeface="楷体_GB2312" panose="02010609030101010101" charset="-122"/>
              </a:rPr>
              <a:t>区别</a:t>
            </a:r>
          </a:p>
        </p:txBody>
      </p:sp>
      <p:sp>
        <p:nvSpPr>
          <p:cNvPr id="499739" name="Rectangle 27"/>
          <p:cNvSpPr>
            <a:spLocks noChangeArrowheads="1"/>
          </p:cNvSpPr>
          <p:nvPr/>
        </p:nvSpPr>
        <p:spPr bwMode="auto">
          <a:xfrm>
            <a:off x="1602423" y="3084453"/>
            <a:ext cx="628650" cy="0"/>
          </a:xfrm>
          <a:prstGeom prst="rect">
            <a:avLst/>
          </a:prstGeom>
          <a:noFill/>
          <a:ln w="38100" algn="ctr">
            <a:noFill/>
            <a:miter lim="800000"/>
          </a:ln>
          <a:effectLst>
            <a:prstShdw prst="shdw13" dist="53882" dir="13500000">
              <a:schemeClr val="accent1">
                <a:gamma/>
                <a:shade val="60000"/>
                <a:invGamma/>
                <a:alpha val="50000"/>
              </a:schemeClr>
            </a:prstShdw>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Verdana" panose="020B0604030504040204" pitchFamily="34" charset="0"/>
              <a:ea typeface="微软雅黑" panose="020B0503020204020204" charset="-122"/>
              <a:cs typeface="+mn-cs"/>
            </a:endParaRPr>
          </a:p>
        </p:txBody>
      </p:sp>
      <p:sp>
        <p:nvSpPr>
          <p:cNvPr id="499742" name="Rectangle 30"/>
          <p:cNvSpPr>
            <a:spLocks noChangeArrowheads="1"/>
          </p:cNvSpPr>
          <p:nvPr/>
        </p:nvSpPr>
        <p:spPr bwMode="auto">
          <a:xfrm>
            <a:off x="1602423" y="3084453"/>
            <a:ext cx="1533525" cy="0"/>
          </a:xfrm>
          <a:prstGeom prst="rect">
            <a:avLst/>
          </a:prstGeom>
          <a:noFill/>
          <a:ln w="38100" algn="ctr">
            <a:noFill/>
            <a:miter lim="800000"/>
          </a:ln>
          <a:effectLst>
            <a:prstShdw prst="shdw13" dist="53882" dir="13500000">
              <a:schemeClr val="accent1">
                <a:gamma/>
                <a:shade val="60000"/>
                <a:invGamma/>
                <a:alpha val="50000"/>
              </a:schemeClr>
            </a:prstShdw>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Verdana" panose="020B0604030504040204" pitchFamily="34" charset="0"/>
              <a:ea typeface="微软雅黑" panose="020B0503020204020204" charset="-122"/>
              <a:cs typeface="+mn-cs"/>
            </a:endParaRPr>
          </a:p>
        </p:txBody>
      </p:sp>
      <p:sp>
        <p:nvSpPr>
          <p:cNvPr id="499746" name="Rectangle 34"/>
          <p:cNvSpPr>
            <a:spLocks noChangeArrowheads="1"/>
          </p:cNvSpPr>
          <p:nvPr/>
        </p:nvSpPr>
        <p:spPr bwMode="auto">
          <a:xfrm>
            <a:off x="1602423" y="3084453"/>
            <a:ext cx="628650" cy="0"/>
          </a:xfrm>
          <a:prstGeom prst="rect">
            <a:avLst/>
          </a:prstGeom>
          <a:noFill/>
          <a:ln w="38100" algn="ctr">
            <a:noFill/>
            <a:miter lim="800000"/>
          </a:ln>
          <a:effectLst>
            <a:prstShdw prst="shdw13" dist="53882" dir="13500000">
              <a:schemeClr val="accent1">
                <a:gamma/>
                <a:shade val="60000"/>
                <a:invGamma/>
                <a:alpha val="50000"/>
              </a:schemeClr>
            </a:prstShdw>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Verdana" panose="020B0604030504040204" pitchFamily="34" charset="0"/>
              <a:ea typeface="微软雅黑" panose="020B0503020204020204" charset="-122"/>
              <a:cs typeface="+mn-cs"/>
            </a:endParaRPr>
          </a:p>
        </p:txBody>
      </p:sp>
      <p:sp>
        <p:nvSpPr>
          <p:cNvPr id="499749" name="Rectangle 37"/>
          <p:cNvSpPr>
            <a:spLocks noChangeArrowheads="1"/>
          </p:cNvSpPr>
          <p:nvPr/>
        </p:nvSpPr>
        <p:spPr bwMode="auto">
          <a:xfrm>
            <a:off x="1602423" y="3084453"/>
            <a:ext cx="1533525" cy="0"/>
          </a:xfrm>
          <a:prstGeom prst="rect">
            <a:avLst/>
          </a:prstGeom>
          <a:noFill/>
          <a:ln w="38100" algn="ctr">
            <a:noFill/>
            <a:miter lim="800000"/>
          </a:ln>
          <a:effectLst>
            <a:prstShdw prst="shdw13" dist="53882" dir="13500000">
              <a:schemeClr val="accent1">
                <a:gamma/>
                <a:shade val="60000"/>
                <a:invGamma/>
                <a:alpha val="50000"/>
              </a:schemeClr>
            </a:prstShdw>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Verdana" panose="020B0604030504040204" pitchFamily="34" charset="0"/>
              <a:ea typeface="微软雅黑" panose="020B0503020204020204" charset="-122"/>
              <a:cs typeface="+mn-cs"/>
            </a:endParaRPr>
          </a:p>
        </p:txBody>
      </p:sp>
      <p:graphicFrame>
        <p:nvGraphicFramePr>
          <p:cNvPr id="499893" name="Group 181"/>
          <p:cNvGraphicFramePr>
            <a:graphicFrameLocks noGrp="1"/>
          </p:cNvGraphicFramePr>
          <p:nvPr/>
        </p:nvGraphicFramePr>
        <p:xfrm>
          <a:off x="468948" y="1822391"/>
          <a:ext cx="8212137" cy="4846969"/>
        </p:xfrm>
        <a:graphic>
          <a:graphicData uri="http://schemas.openxmlformats.org/drawingml/2006/table">
            <a:tbl>
              <a:tblPr/>
              <a:tblGrid>
                <a:gridCol w="635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3390900">
                  <a:extLst>
                    <a:ext uri="{9D8B030D-6E8A-4147-A177-3AD203B41FA5}">
                      <a16:colId xmlns:a16="http://schemas.microsoft.com/office/drawing/2014/main" val="20002"/>
                    </a:ext>
                  </a:extLst>
                </a:gridCol>
                <a:gridCol w="1587500">
                  <a:extLst>
                    <a:ext uri="{9D8B030D-6E8A-4147-A177-3AD203B41FA5}">
                      <a16:colId xmlns:a16="http://schemas.microsoft.com/office/drawing/2014/main" val="20003"/>
                    </a:ext>
                  </a:extLst>
                </a:gridCol>
                <a:gridCol w="889000">
                  <a:extLst>
                    <a:ext uri="{9D8B030D-6E8A-4147-A177-3AD203B41FA5}">
                      <a16:colId xmlns:a16="http://schemas.microsoft.com/office/drawing/2014/main" val="20004"/>
                    </a:ext>
                  </a:extLst>
                </a:gridCol>
                <a:gridCol w="1008062">
                  <a:extLst>
                    <a:ext uri="{9D8B030D-6E8A-4147-A177-3AD203B41FA5}">
                      <a16:colId xmlns:a16="http://schemas.microsoft.com/office/drawing/2014/main" val="20005"/>
                    </a:ext>
                  </a:extLst>
                </a:gridCol>
              </a:tblGrid>
              <a:tr h="720725">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800" b="1" i="0" u="none" strike="noStrike" cap="none" normalizeH="0" baseline="0" dirty="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rPr>
                        <a:t>内容</a:t>
                      </a:r>
                      <a:endParaRPr kumimoji="1" lang="zh-CN" altLang="en-US" sz="4000" b="1" i="0" u="none" strike="noStrike" cap="none" normalizeH="0" baseline="0" dirty="0">
                        <a:ln>
                          <a:noFill/>
                        </a:ln>
                        <a:solidFill>
                          <a:srgbClr val="FF0066"/>
                        </a:solidFill>
                        <a:effectLst/>
                        <a:latin typeface="Arial" panose="020B0604020202020204" pitchFamily="34" charset="0"/>
                        <a:ea typeface="宋体" panose="02010600030101010101" pitchFamily="2" charset="-122"/>
                      </a:endParaRPr>
                    </a:p>
                  </a:txBody>
                  <a:tcPr marT="45714" marB="4571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arrow"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rPr>
                        <a:t>符号</a:t>
                      </a:r>
                      <a:endParaRPr kumimoji="1" lang="zh-CN" altLang="en-US" sz="4400" b="1" i="0" u="none" strike="noStrike" cap="none" normalizeH="0" baseline="0">
                        <a:ln>
                          <a:noFill/>
                        </a:ln>
                        <a:solidFill>
                          <a:srgbClr val="FF0066"/>
                        </a:solidFill>
                        <a:effectLst/>
                        <a:latin typeface="Arial" panose="020B0604020202020204" pitchFamily="34" charset="0"/>
                        <a:ea typeface="宋体" panose="02010600030101010101" pitchFamily="2" charset="-122"/>
                      </a:endParaRPr>
                    </a:p>
                  </a:txBody>
                  <a:tcPr marL="90000" marR="90000" marT="46793" marB="46793" anchor="ctr" anchorCtr="1"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arrow"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rPr>
                        <a:t>规则</a:t>
                      </a:r>
                      <a:endParaRPr kumimoji="1" lang="zh-CN" altLang="en-US" sz="4400" b="1" i="0" u="none" strike="noStrike" cap="none" normalizeH="0" baseline="0">
                        <a:ln>
                          <a:noFill/>
                        </a:ln>
                        <a:solidFill>
                          <a:srgbClr val="FF0066"/>
                        </a:solidFill>
                        <a:effectLst/>
                        <a:latin typeface="Arial" panose="020B0604020202020204" pitchFamily="34" charset="0"/>
                        <a:ea typeface="宋体" panose="02010600030101010101" pitchFamily="2" charset="-122"/>
                      </a:endParaRPr>
                    </a:p>
                  </a:txBody>
                  <a:tcPr marL="90000" marR="90000" marT="46793" marB="46793" anchor="ctr" anchorCtr="1"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arrow"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rPr>
                        <a:t>公式</a:t>
                      </a:r>
                      <a:endParaRPr kumimoji="1" lang="zh-CN" altLang="en-US" sz="4400" b="1" i="0" u="none" strike="noStrike" cap="none" normalizeH="0" baseline="0">
                        <a:ln>
                          <a:noFill/>
                        </a:ln>
                        <a:solidFill>
                          <a:srgbClr val="FF0066"/>
                        </a:solidFill>
                        <a:effectLst/>
                        <a:latin typeface="Arial" panose="020B0604020202020204" pitchFamily="34" charset="0"/>
                        <a:ea typeface="宋体" panose="02010600030101010101" pitchFamily="2" charset="-122"/>
                      </a:endParaRPr>
                    </a:p>
                  </a:txBody>
                  <a:tcPr marL="90000" marR="90000" marT="46793" marB="46793" anchor="ctr" anchorCtr="1"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arrow"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0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cs typeface="Times New Roman" panose="02020603050405020304" pitchFamily="18" charset="0"/>
                        </a:rPr>
                        <a:t>单位</a:t>
                      </a:r>
                      <a:endParaRPr kumimoji="1" lang="zh-CN" altLang="en-US" sz="4400" b="1" i="0" u="none" strike="noStrike" cap="none" normalizeH="0" baseline="0">
                        <a:ln>
                          <a:noFill/>
                        </a:ln>
                        <a:solidFill>
                          <a:srgbClr val="FF0066"/>
                        </a:solidFill>
                        <a:effectLst/>
                        <a:latin typeface="Arial" panose="020B0604020202020204" pitchFamily="34" charset="0"/>
                        <a:ea typeface="宋体" panose="02010600030101010101" pitchFamily="2" charset="-122"/>
                      </a:endParaRPr>
                    </a:p>
                  </a:txBody>
                  <a:tcPr marL="90000" marR="90000" marT="46793" marB="46793" anchor="ctr" anchorCtr="1"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arrow"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000" b="1" i="0" u="none" strike="noStrike" cap="none" normalizeH="0" baseline="0">
                          <a:ln>
                            <a:noFill/>
                          </a:ln>
                          <a:solidFill>
                            <a:srgbClr val="FF0066"/>
                          </a:solidFill>
                          <a:effectLst/>
                          <a:latin typeface="Arial" panose="020B0604020202020204" pitchFamily="34" charset="0"/>
                          <a:ea typeface="宋体" panose="02010600030101010101" pitchFamily="2" charset="-122"/>
                        </a:rPr>
                        <a:t>例子</a:t>
                      </a:r>
                    </a:p>
                  </a:txBody>
                  <a:tcPr marL="90000" marR="90000" marT="46793" marB="4679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arrow" w="med" len="med"/>
                    </a:lnB>
                    <a:lnTlToBr>
                      <a:noFill/>
                    </a:lnTlToBr>
                    <a:lnBlToTr>
                      <a:noFill/>
                    </a:lnBlToTr>
                    <a:noFill/>
                  </a:tcPr>
                </a:tc>
                <a:extLst>
                  <a:ext uri="{0D108BD9-81ED-4DB2-BD59-A6C34878D82A}">
                    <a16:rowId xmlns:a16="http://schemas.microsoft.com/office/drawing/2014/main" val="10000"/>
                  </a:ext>
                </a:extLst>
              </a:tr>
              <a:tr h="2084096">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800" b="1" i="0" u="none" strike="noStrike" cap="none" normalizeH="0" baseline="0" dirty="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绝对不确定度</a:t>
                      </a:r>
                      <a:endParaRPr kumimoji="1" lang="zh-CN" altLang="en-US" sz="1800" b="1" i="0" u="none" strike="noStrike" cap="none" normalizeH="0" baseline="0" dirty="0">
                        <a:ln>
                          <a:noFill/>
                        </a:ln>
                        <a:solidFill>
                          <a:srgbClr val="FF00FF"/>
                        </a:solidFill>
                        <a:effectLst/>
                        <a:latin typeface="Arial" panose="020B0604020202020204" pitchFamily="34" charset="0"/>
                        <a:ea typeface="宋体" panose="02010600030101010101" pitchFamily="2" charset="-122"/>
                      </a:endParaRPr>
                    </a:p>
                  </a:txBody>
                  <a:tcPr marT="45714" marB="4571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solidFill>
                      <a:srgbClr val="CCFFFF">
                        <a:alpha val="50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2800" b="0" i="0" u="none" strike="noStrike" cap="none" normalizeH="0" baseline="0">
                        <a:ln>
                          <a:noFill/>
                        </a:ln>
                        <a:solidFill>
                          <a:schemeClr val="tx1"/>
                        </a:solidFill>
                        <a:effectLst/>
                        <a:latin typeface="Rockwell" panose="02060603020205020403" pitchFamily="18" charset="0"/>
                        <a:ea typeface="方正姚体" panose="02010601030101010101" pitchFamily="2" charset="-122"/>
                      </a:endParaRPr>
                    </a:p>
                  </a:txBody>
                  <a:tcPr marT="45714" marB="45714"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noFill/>
                  </a:tcPr>
                </a:tc>
                <a:tc>
                  <a:txBody>
                    <a:bodyPr/>
                    <a:lstStyle/>
                    <a:p>
                      <a:pPr marL="0" marR="0" lvl="0" indent="0" algn="l" defTabSz="914400" rtl="0" ea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、只进不舍</a:t>
                      </a:r>
                    </a:p>
                    <a:p>
                      <a:pPr marL="0" marR="0" lvl="0" indent="0" algn="l" defTabSz="914400" rtl="0" ea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、大于</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p>
                      <a:pPr marL="0" marR="0" lvl="0" indent="0" algn="l" defTabSz="914400" rtl="0" ea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、若</a:t>
                      </a:r>
                      <a:r>
                        <a:rPr kumimoji="1" lang="zh-CN" altLang="en-US" sz="16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分步计算</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每步结果</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，取两位有效数字</a:t>
                      </a:r>
                    </a:p>
                    <a:p>
                      <a:pPr marL="0" marR="0" lvl="0" indent="0" algn="l" defTabSz="914400" rtl="0" ea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、合成不确定度：</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逢</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开头，取两位有效数字；</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 </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其他数字开头，取一位有效数字。</a:t>
                      </a:r>
                      <a:endParaRPr kumimoji="1"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2800" b="0" i="0" u="none" strike="noStrike" cap="none" normalizeH="0" baseline="0">
                        <a:ln>
                          <a:noFill/>
                        </a:ln>
                        <a:solidFill>
                          <a:schemeClr val="tx1"/>
                        </a:solidFill>
                        <a:effectLst/>
                        <a:latin typeface="Rockwell" panose="02060603020205020403" pitchFamily="18" charset="0"/>
                        <a:ea typeface="方正姚体" panose="02010601030101010101" pitchFamily="2" charset="-122"/>
                      </a:endParaRPr>
                    </a:p>
                  </a:txBody>
                  <a:tcPr marT="45714" marB="45714"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有单位</a:t>
                      </a:r>
                      <a:endParaRPr kumimoji="1" lang="zh-CN" altLang="en-US" sz="3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3" marB="46793" anchor="ctr" anchorCtr="1"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0.012g</a:t>
                      </a:r>
                    </a:p>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5V</a:t>
                      </a:r>
                    </a:p>
                    <a:p>
                      <a:pPr marL="0" marR="0" lvl="0" indent="0" algn="ctr" defTabSz="914400" rtl="0" eaLnBrk="0" fontAlgn="base" latinLnBrk="0" hangingPunct="0">
                        <a:lnSpc>
                          <a:spcPct val="100000"/>
                        </a:lnSpc>
                        <a:spcBef>
                          <a:spcPct val="0"/>
                        </a:spcBef>
                        <a:spcAft>
                          <a:spcPct val="0"/>
                        </a:spcAft>
                        <a:buClrTx/>
                        <a:buSzTx/>
                        <a:buFontTx/>
                        <a:buNone/>
                      </a:pPr>
                      <a:endParaRPr kumimoji="1"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0000" marR="90000" marT="46793" marB="4679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arrow" w="med" len="med"/>
                    </a:lnB>
                    <a:lnTlToBr>
                      <a:noFill/>
                    </a:lnTlToBr>
                    <a:lnBlToTr>
                      <a:noFill/>
                    </a:lnBlToTr>
                    <a:noFill/>
                  </a:tcPr>
                </a:tc>
                <a:extLst>
                  <a:ext uri="{0D108BD9-81ED-4DB2-BD59-A6C34878D82A}">
                    <a16:rowId xmlns:a16="http://schemas.microsoft.com/office/drawing/2014/main" val="10001"/>
                  </a:ext>
                </a:extLst>
              </a:tr>
              <a:tr h="1737117">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800" b="1" i="0" u="none" strike="noStrike" cap="none" normalizeH="0" baseline="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相对不确定度</a:t>
                      </a:r>
                      <a:endParaRPr kumimoji="1" lang="zh-CN" altLang="en-US" sz="4000" b="1" i="0" u="none" strike="noStrike" cap="none" normalizeH="0" baseline="0">
                        <a:ln>
                          <a:noFill/>
                        </a:ln>
                        <a:solidFill>
                          <a:srgbClr val="FF00FF"/>
                        </a:solidFill>
                        <a:effectLst/>
                        <a:latin typeface="Arial" panose="020B0604020202020204" pitchFamily="34" charset="0"/>
                        <a:ea typeface="宋体" panose="02010600030101010101" pitchFamily="2" charset="-122"/>
                      </a:endParaRPr>
                    </a:p>
                  </a:txBody>
                  <a:tcPr marT="45714" marB="4571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2800" b="0" i="0" u="none" strike="noStrike" cap="none" normalizeH="0" baseline="0">
                        <a:ln>
                          <a:noFill/>
                        </a:ln>
                        <a:solidFill>
                          <a:schemeClr val="tx1"/>
                        </a:solidFill>
                        <a:effectLst/>
                        <a:latin typeface="Rockwell" panose="02060603020205020403" pitchFamily="18" charset="0"/>
                        <a:ea typeface="方正姚体" panose="02010601030101010101" pitchFamily="2" charset="-122"/>
                      </a:endParaRPr>
                    </a:p>
                  </a:txBody>
                  <a:tcPr marT="45714" marB="45714"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、只进不舍</a:t>
                      </a: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、大于</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、相对不确定度：</a:t>
                      </a: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0-10% </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逢</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开头，取两位有效数字</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 </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其他数字开头，取一位有效数字</a:t>
                      </a: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 10-100%</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，取两位有效数字</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整数部分</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sz="16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endParaRPr kumimoji="0" lang="zh-CN" altLang="en-US" sz="2800" b="0" i="0" u="none" strike="noStrike" cap="none" normalizeH="0" baseline="0">
                        <a:ln>
                          <a:noFill/>
                        </a:ln>
                        <a:solidFill>
                          <a:schemeClr val="tx1"/>
                        </a:solidFill>
                        <a:effectLst/>
                        <a:latin typeface="Rockwell" panose="02060603020205020403" pitchFamily="18" charset="0"/>
                        <a:ea typeface="方正姚体" panose="02010601030101010101" pitchFamily="2" charset="-122"/>
                      </a:endParaRPr>
                    </a:p>
                  </a:txBody>
                  <a:tcPr marT="45714" marB="45714"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arrow"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7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3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3" marB="46793" anchor="ctr" anchorCtr="1" horzOverflow="overflow">
                    <a:lnL w="12700" cap="flat" cmpd="sng" algn="ctr">
                      <a:solidFill>
                        <a:srgbClr val="000000"/>
                      </a:solidFill>
                      <a:prstDash val="solid"/>
                      <a:round/>
                      <a:headEnd type="none" w="med" len="med"/>
                      <a:tailEnd type="arrow"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0.12%</a:t>
                      </a:r>
                    </a:p>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0.3%</a:t>
                      </a:r>
                    </a:p>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5%</a:t>
                      </a:r>
                    </a:p>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16%</a:t>
                      </a:r>
                    </a:p>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22%</a:t>
                      </a:r>
                    </a:p>
                  </a:txBody>
                  <a:tcPr marL="90000" marR="90000" marT="46793" marB="4679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arrow"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0482" name="Object 17"/>
          <p:cNvGraphicFramePr>
            <a:graphicFrameLocks noChangeAspect="1"/>
          </p:cNvGraphicFramePr>
          <p:nvPr/>
        </p:nvGraphicFramePr>
        <p:xfrm>
          <a:off x="5233670" y="5112008"/>
          <a:ext cx="1529715" cy="676275"/>
        </p:xfrm>
        <a:graphic>
          <a:graphicData uri="http://schemas.openxmlformats.org/presentationml/2006/ole">
            <mc:AlternateContent xmlns:mc="http://schemas.openxmlformats.org/markup-compatibility/2006">
              <mc:Choice xmlns:v="urn:schemas-microsoft-com:vml" Requires="v">
                <p:oleObj spid="_x0000_s188710" r:id="rId3" imgW="1397000" imgH="622300" progId="Equation.3">
                  <p:embed/>
                </p:oleObj>
              </mc:Choice>
              <mc:Fallback>
                <p:oleObj r:id="rId3" imgW="1397000" imgH="622300" progId="Equation.3">
                  <p:embed/>
                  <p:pic>
                    <p:nvPicPr>
                      <p:cNvPr id="0" name="Object 17"/>
                      <p:cNvPicPr/>
                      <p:nvPr/>
                    </p:nvPicPr>
                    <p:blipFill>
                      <a:blip r:embed="rId4"/>
                      <a:stretch>
                        <a:fillRect/>
                      </a:stretch>
                    </p:blipFill>
                    <p:spPr>
                      <a:xfrm>
                        <a:off x="5233670" y="5112008"/>
                        <a:ext cx="1529715" cy="676275"/>
                      </a:xfrm>
                      <a:prstGeom prst="rect">
                        <a:avLst/>
                      </a:prstGeom>
                      <a:noFill/>
                      <a:ln w="38100">
                        <a:noFill/>
                        <a:miter/>
                      </a:ln>
                    </p:spPr>
                  </p:pic>
                </p:oleObj>
              </mc:Fallback>
            </mc:AlternateContent>
          </a:graphicData>
        </a:graphic>
      </p:graphicFrame>
      <p:graphicFrame>
        <p:nvGraphicFramePr>
          <p:cNvPr id="20483" name="Object 18"/>
          <p:cNvGraphicFramePr>
            <a:graphicFrameLocks noChangeAspect="1"/>
          </p:cNvGraphicFramePr>
          <p:nvPr/>
        </p:nvGraphicFramePr>
        <p:xfrm>
          <a:off x="1187624" y="5195888"/>
          <a:ext cx="461789" cy="571216"/>
        </p:xfrm>
        <a:graphic>
          <a:graphicData uri="http://schemas.openxmlformats.org/presentationml/2006/ole">
            <mc:AlternateContent xmlns:mc="http://schemas.openxmlformats.org/markup-compatibility/2006">
              <mc:Choice xmlns:v="urn:schemas-microsoft-com:vml" Requires="v">
                <p:oleObj spid="_x0000_s188711" name="Equation" r:id="rId5" imgW="4572000" imgH="5486400" progId="Equation.DSMT4">
                  <p:embed/>
                </p:oleObj>
              </mc:Choice>
              <mc:Fallback>
                <p:oleObj name="Equation" r:id="rId5" imgW="4572000" imgH="5486400" progId="Equation.DSMT4">
                  <p:embed/>
                  <p:pic>
                    <p:nvPicPr>
                      <p:cNvPr id="0" name="Object 18"/>
                      <p:cNvPicPr/>
                      <p:nvPr/>
                    </p:nvPicPr>
                    <p:blipFill>
                      <a:blip r:embed="rId6"/>
                      <a:stretch>
                        <a:fillRect/>
                      </a:stretch>
                    </p:blipFill>
                    <p:spPr>
                      <a:xfrm>
                        <a:off x="1187624" y="5195888"/>
                        <a:ext cx="461789" cy="571216"/>
                      </a:xfrm>
                      <a:prstGeom prst="rect">
                        <a:avLst/>
                      </a:prstGeom>
                      <a:solidFill>
                        <a:srgbClr val="FFFF00"/>
                      </a:solidFill>
                      <a:ln w="38100">
                        <a:noFill/>
                        <a:miter/>
                      </a:ln>
                    </p:spPr>
                  </p:pic>
                </p:oleObj>
              </mc:Fallback>
            </mc:AlternateContent>
          </a:graphicData>
        </a:graphic>
      </p:graphicFrame>
      <p:graphicFrame>
        <p:nvGraphicFramePr>
          <p:cNvPr id="20484" name="Object 20"/>
          <p:cNvGraphicFramePr>
            <a:graphicFrameLocks noChangeAspect="1"/>
          </p:cNvGraphicFramePr>
          <p:nvPr/>
        </p:nvGraphicFramePr>
        <p:xfrm>
          <a:off x="1187624" y="3363473"/>
          <a:ext cx="509563" cy="600397"/>
        </p:xfrm>
        <a:graphic>
          <a:graphicData uri="http://schemas.openxmlformats.org/presentationml/2006/ole">
            <mc:AlternateContent xmlns:mc="http://schemas.openxmlformats.org/markup-compatibility/2006">
              <mc:Choice xmlns:v="urn:schemas-microsoft-com:vml" Requires="v">
                <p:oleObj spid="_x0000_s188712" name="Equation" r:id="rId7" imgW="4572000" imgH="5486400" progId="Equation.DSMT4">
                  <p:embed/>
                </p:oleObj>
              </mc:Choice>
              <mc:Fallback>
                <p:oleObj name="Equation" r:id="rId7" imgW="4572000" imgH="5486400" progId="Equation.DSMT4">
                  <p:embed/>
                  <p:pic>
                    <p:nvPicPr>
                      <p:cNvPr id="0" name="Object 20"/>
                      <p:cNvPicPr/>
                      <p:nvPr/>
                    </p:nvPicPr>
                    <p:blipFill>
                      <a:blip r:embed="rId8"/>
                      <a:stretch>
                        <a:fillRect/>
                      </a:stretch>
                    </p:blipFill>
                    <p:spPr>
                      <a:xfrm>
                        <a:off x="1187624" y="3363473"/>
                        <a:ext cx="509563" cy="600397"/>
                      </a:xfrm>
                      <a:prstGeom prst="rect">
                        <a:avLst/>
                      </a:prstGeom>
                      <a:solidFill>
                        <a:srgbClr val="FFFF00"/>
                      </a:solidFill>
                      <a:ln w="38100">
                        <a:noFill/>
                        <a:miter/>
                      </a:ln>
                    </p:spPr>
                  </p:pic>
                </p:oleObj>
              </mc:Fallback>
            </mc:AlternateContent>
          </a:graphicData>
        </a:graphic>
      </p:graphicFrame>
      <p:graphicFrame>
        <p:nvGraphicFramePr>
          <p:cNvPr id="20485" name="Object 19"/>
          <p:cNvGraphicFramePr>
            <a:graphicFrameLocks noChangeAspect="1"/>
          </p:cNvGraphicFramePr>
          <p:nvPr/>
        </p:nvGraphicFramePr>
        <p:xfrm>
          <a:off x="5219065" y="2920623"/>
          <a:ext cx="1570990" cy="1188085"/>
        </p:xfrm>
        <a:graphic>
          <a:graphicData uri="http://schemas.openxmlformats.org/presentationml/2006/ole">
            <mc:AlternateContent xmlns:mc="http://schemas.openxmlformats.org/markup-compatibility/2006">
              <mc:Choice xmlns:v="urn:schemas-microsoft-com:vml" Requires="v">
                <p:oleObj spid="_x0000_s188713" r:id="rId9" imgW="1460500" imgH="1104900" progId="Equation.3">
                  <p:embed/>
                </p:oleObj>
              </mc:Choice>
              <mc:Fallback>
                <p:oleObj r:id="rId9" imgW="1460500" imgH="1104900" progId="Equation.3">
                  <p:embed/>
                  <p:pic>
                    <p:nvPicPr>
                      <p:cNvPr id="0" name="Object 19"/>
                      <p:cNvPicPr/>
                      <p:nvPr/>
                    </p:nvPicPr>
                    <p:blipFill>
                      <a:blip r:embed="rId10"/>
                      <a:stretch>
                        <a:fillRect/>
                      </a:stretch>
                    </p:blipFill>
                    <p:spPr>
                      <a:xfrm>
                        <a:off x="5219065" y="2920623"/>
                        <a:ext cx="1570990" cy="1188085"/>
                      </a:xfrm>
                      <a:prstGeom prst="rect">
                        <a:avLst/>
                      </a:prstGeom>
                      <a:noFill/>
                      <a:ln w="38100">
                        <a:noFill/>
                        <a:miter/>
                      </a:ln>
                    </p:spPr>
                  </p:pic>
                </p:oleObj>
              </mc:Fallback>
            </mc:AlternateContent>
          </a:graphicData>
        </a:graphic>
      </p:graphicFrame>
      <p:sp>
        <p:nvSpPr>
          <p:cNvPr id="3073" name="标题 5121"/>
          <p:cNvSpPr>
            <a:spLocks noGrp="1"/>
          </p:cNvSpPr>
          <p:nvPr/>
        </p:nvSpPr>
        <p:spPr>
          <a:xfrm>
            <a:off x="179512"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19" name="Text Box 4"/>
          <p:cNvSpPr txBox="1">
            <a:spLocks noChangeArrowheads="1"/>
          </p:cNvSpPr>
          <p:nvPr/>
        </p:nvSpPr>
        <p:spPr bwMode="auto">
          <a:xfrm>
            <a:off x="0" y="0"/>
            <a:ext cx="698500" cy="1066800"/>
          </a:xfrm>
          <a:prstGeom prst="rect">
            <a:avLst/>
          </a:prstGeom>
          <a:gradFill rotWithShape="0">
            <a:gsLst>
              <a:gs pos="0">
                <a:srgbClr val="F2F7D7">
                  <a:gamma/>
                  <a:shade val="56078"/>
                  <a:invGamma/>
                </a:srgbClr>
              </a:gs>
              <a:gs pos="50000">
                <a:srgbClr val="F2F7D7"/>
              </a:gs>
              <a:gs pos="100000">
                <a:srgbClr val="F2F7D7">
                  <a:gamma/>
                  <a:shade val="56078"/>
                  <a:invGamma/>
                </a:srgbClr>
              </a:gs>
            </a:gsLst>
            <a:lin ang="5400000" scaled="1"/>
          </a:gradFill>
          <a:ln w="9525">
            <a:noFill/>
            <a:miter lim="800000"/>
          </a:ln>
          <a:effectLst>
            <a:prstShdw prst="shdw17" dist="17961" dir="2700000">
              <a:srgbClr val="F2F7D7">
                <a:gamma/>
                <a:shade val="60000"/>
                <a:invGamma/>
              </a:srgbClr>
            </a:prstShdw>
          </a:effectLst>
        </p:spPr>
        <p:txBody>
          <a:bodyPr>
            <a:spAutoFit/>
          </a:bodyPr>
          <a:lstStyle/>
          <a:p>
            <a:pPr>
              <a:buFont typeface="Arial" panose="020B0604020202020204" pitchFamily="34" charset="0"/>
              <a:buNone/>
              <a:defRPr/>
            </a:pPr>
            <a:r>
              <a:rPr lang="zh-CN" altLang="en-US" sz="3200">
                <a:solidFill>
                  <a:srgbClr val="FF6600"/>
                </a:solidFill>
                <a:effectLst>
                  <a:outerShdw blurRad="38100" dist="38100" dir="2700000" algn="tl">
                    <a:srgbClr val="000000"/>
                  </a:outerShdw>
                </a:effectLst>
              </a:rPr>
              <a:t>小</a:t>
            </a:r>
            <a:endParaRPr lang="en-US" altLang="zh-CN" sz="3200">
              <a:solidFill>
                <a:srgbClr val="FF6600"/>
              </a:solidFill>
              <a:effectLst>
                <a:outerShdw blurRad="38100" dist="38100" dir="2700000" algn="tl">
                  <a:srgbClr val="000000"/>
                </a:outerShdw>
              </a:effectLst>
            </a:endParaRPr>
          </a:p>
          <a:p>
            <a:pPr>
              <a:buFont typeface="Arial" panose="020B0604020202020204" pitchFamily="34" charset="0"/>
              <a:buNone/>
              <a:defRPr/>
            </a:pPr>
            <a:r>
              <a:rPr lang="zh-CN" altLang="en-US" sz="3200">
                <a:solidFill>
                  <a:srgbClr val="FF6600"/>
                </a:solidFill>
                <a:effectLst>
                  <a:outerShdw blurRad="38100" dist="38100" dir="2700000" algn="tl">
                    <a:srgbClr val="000000"/>
                  </a:outerShdw>
                </a:effectLst>
              </a:rPr>
              <a:t>结</a:t>
            </a:r>
            <a:endParaRPr lang="zh-CN" altLang="en-US">
              <a:solidFill>
                <a:srgbClr val="FF6600"/>
              </a:solidFill>
              <a:effectLst>
                <a:outerShdw blurRad="38100" dist="38100" dir="2700000" algn="tl">
                  <a:srgbClr val="000000"/>
                </a:outerShdw>
              </a:effectLst>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 Box 6"/>
          <p:cNvSpPr txBox="1">
            <a:spLocks noChangeArrowheads="1"/>
          </p:cNvSpPr>
          <p:nvPr/>
        </p:nvSpPr>
        <p:spPr bwMode="auto">
          <a:xfrm>
            <a:off x="179511" y="2988883"/>
            <a:ext cx="904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800" b="1" dirty="0">
                <a:solidFill>
                  <a:srgbClr val="FF33CC"/>
                </a:solidFill>
              </a:rPr>
              <a:t>解：</a:t>
            </a:r>
          </a:p>
        </p:txBody>
      </p:sp>
      <p:sp>
        <p:nvSpPr>
          <p:cNvPr id="29703" name="Text Box 10"/>
          <p:cNvSpPr txBox="1">
            <a:spLocks noChangeArrowheads="1"/>
          </p:cNvSpPr>
          <p:nvPr/>
        </p:nvSpPr>
        <p:spPr bwMode="auto">
          <a:xfrm>
            <a:off x="179511" y="1285069"/>
            <a:ext cx="8929563"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just" eaLnBrk="1" hangingPunct="1">
              <a:lnSpc>
                <a:spcPts val="2800"/>
              </a:lnSpc>
            </a:pPr>
            <a:r>
              <a:rPr lang="zh-CN" altLang="en-US" sz="2400" b="1" dirty="0">
                <a:solidFill>
                  <a:srgbClr val="FF3300"/>
                </a:solidFill>
              </a:rPr>
              <a:t>综合练习：</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用量程</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0~25mm</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，最小分度值为</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0.01mm</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，最大允差</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0.004mm</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的螺旋测微计测量钢丝的直径</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次，数据如下：</a:t>
            </a:r>
            <a:r>
              <a:rPr lang="en-US" altLang="zh-CN" sz="2000" b="1" i="1" dirty="0">
                <a:latin typeface="Times New Roman" panose="02020603050405020304" pitchFamily="18" charset="0"/>
                <a:ea typeface="楷体" panose="02010609060101010101" pitchFamily="49" charset="-122"/>
                <a:cs typeface="Times New Roman" panose="02020603050405020304" pitchFamily="18" charset="0"/>
              </a:rPr>
              <a:t>d</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(mm): 2.006, 2.008, 2.002, 2.001, 1.998, 2.010, 1.993, 1.995, 1.990, 1.997</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，求直径测量列算术平均值的标准误差，并完整表示测量结果的不确定度。</a:t>
            </a:r>
          </a:p>
        </p:txBody>
      </p:sp>
      <p:grpSp>
        <p:nvGrpSpPr>
          <p:cNvPr id="4" name="Group 27"/>
          <p:cNvGrpSpPr/>
          <p:nvPr/>
        </p:nvGrpSpPr>
        <p:grpSpPr bwMode="auto">
          <a:xfrm>
            <a:off x="5146676" y="2520072"/>
            <a:ext cx="3855814" cy="1948797"/>
            <a:chOff x="3651" y="1724"/>
            <a:chExt cx="2154" cy="1079"/>
          </a:xfrm>
        </p:grpSpPr>
        <p:grpSp>
          <p:nvGrpSpPr>
            <p:cNvPr id="21518" name="Group 23"/>
            <p:cNvGrpSpPr/>
            <p:nvPr/>
          </p:nvGrpSpPr>
          <p:grpSpPr bwMode="auto">
            <a:xfrm>
              <a:off x="3651" y="1724"/>
              <a:ext cx="2154" cy="1079"/>
              <a:chOff x="3702" y="1724"/>
              <a:chExt cx="2154" cy="1079"/>
            </a:xfrm>
          </p:grpSpPr>
          <p:grpSp>
            <p:nvGrpSpPr>
              <p:cNvPr id="21519" name="Group 22"/>
              <p:cNvGrpSpPr/>
              <p:nvPr/>
            </p:nvGrpSpPr>
            <p:grpSpPr bwMode="auto">
              <a:xfrm>
                <a:off x="3833" y="1759"/>
                <a:ext cx="1145" cy="226"/>
                <a:chOff x="3848" y="1759"/>
                <a:chExt cx="1145" cy="226"/>
              </a:xfrm>
            </p:grpSpPr>
            <p:sp>
              <p:nvSpPr>
                <p:cNvPr id="21524" name="Text Box 6"/>
                <p:cNvSpPr txBox="1">
                  <a:spLocks noChangeArrowheads="1"/>
                </p:cNvSpPr>
                <p:nvPr/>
              </p:nvSpPr>
              <p:spPr bwMode="auto">
                <a:xfrm>
                  <a:off x="3848" y="1759"/>
                  <a:ext cx="979" cy="20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en-US" altLang="zh-CN" b="1" dirty="0">
                      <a:solidFill>
                        <a:srgbClr val="FF33CC"/>
                      </a:solidFill>
                    </a:rPr>
                    <a:t>(1)</a:t>
                  </a:r>
                  <a:r>
                    <a:rPr lang="zh-CN" altLang="en-US" b="1" dirty="0">
                      <a:solidFill>
                        <a:srgbClr val="FF33CC"/>
                      </a:solidFill>
                    </a:rPr>
                    <a:t>第一步：求</a:t>
                  </a:r>
                  <a:endParaRPr lang="en-US" altLang="zh-CN" b="1" dirty="0">
                    <a:solidFill>
                      <a:srgbClr val="FF33CC"/>
                    </a:solidFill>
                  </a:endParaRPr>
                </a:p>
              </p:txBody>
            </p:sp>
            <p:graphicFrame>
              <p:nvGraphicFramePr>
                <p:cNvPr id="21509" name="Object 15"/>
                <p:cNvGraphicFramePr>
                  <a:graphicFrameLocks noChangeAspect="1"/>
                </p:cNvGraphicFramePr>
                <p:nvPr/>
              </p:nvGraphicFramePr>
              <p:xfrm>
                <a:off x="4823" y="1760"/>
                <a:ext cx="170" cy="225"/>
              </p:xfrm>
              <a:graphic>
                <a:graphicData uri="http://schemas.openxmlformats.org/presentationml/2006/ole">
                  <mc:AlternateContent xmlns:mc="http://schemas.openxmlformats.org/markup-compatibility/2006">
                    <mc:Choice xmlns:v="urn:schemas-microsoft-com:vml" Requires="v">
                      <p:oleObj spid="_x0000_s168714" name="公式" r:id="rId3" imgW="190500" imgH="254000" progId="Equation.3">
                        <p:embed/>
                      </p:oleObj>
                    </mc:Choice>
                    <mc:Fallback>
                      <p:oleObj name="公式" r:id="rId3" imgW="190500" imgH="25400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3" y="1760"/>
                              <a:ext cx="170" cy="225"/>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20" name="Group 21"/>
              <p:cNvGrpSpPr/>
              <p:nvPr/>
            </p:nvGrpSpPr>
            <p:grpSpPr bwMode="auto">
              <a:xfrm>
                <a:off x="3833" y="2055"/>
                <a:ext cx="1262" cy="220"/>
                <a:chOff x="3854" y="2048"/>
                <a:chExt cx="1262" cy="241"/>
              </a:xfrm>
            </p:grpSpPr>
            <p:sp>
              <p:nvSpPr>
                <p:cNvPr id="21523" name="Text Box 6"/>
                <p:cNvSpPr txBox="1">
                  <a:spLocks noChangeArrowheads="1"/>
                </p:cNvSpPr>
                <p:nvPr/>
              </p:nvSpPr>
              <p:spPr bwMode="auto">
                <a:xfrm>
                  <a:off x="3854" y="2059"/>
                  <a:ext cx="1145" cy="22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en-US" altLang="zh-CN" b="1" dirty="0">
                      <a:solidFill>
                        <a:srgbClr val="FF33CC"/>
                      </a:solidFill>
                    </a:rPr>
                    <a:t>(2)</a:t>
                  </a:r>
                  <a:r>
                    <a:rPr lang="zh-CN" altLang="en-US" b="1" dirty="0">
                      <a:solidFill>
                        <a:srgbClr val="FF33CC"/>
                      </a:solidFill>
                    </a:rPr>
                    <a:t>第二步：求</a:t>
                  </a:r>
                  <a:endParaRPr lang="en-US" altLang="zh-CN" b="1" dirty="0">
                    <a:solidFill>
                      <a:srgbClr val="FF33CC"/>
                    </a:solidFill>
                  </a:endParaRPr>
                </a:p>
              </p:txBody>
            </p:sp>
            <p:graphicFrame>
              <p:nvGraphicFramePr>
                <p:cNvPr id="21508" name="Object 18"/>
                <p:cNvGraphicFramePr>
                  <a:graphicFrameLocks noChangeAspect="1"/>
                </p:cNvGraphicFramePr>
                <p:nvPr/>
              </p:nvGraphicFramePr>
              <p:xfrm>
                <a:off x="4857" y="2048"/>
                <a:ext cx="259" cy="241"/>
              </p:xfrm>
              <a:graphic>
                <a:graphicData uri="http://schemas.openxmlformats.org/presentationml/2006/ole">
                  <mc:AlternateContent xmlns:mc="http://schemas.openxmlformats.org/markup-compatibility/2006">
                    <mc:Choice xmlns:v="urn:schemas-microsoft-com:vml" Requires="v">
                      <p:oleObj spid="_x0000_s168715" name="公式" r:id="rId5" imgW="266700" imgH="292100" progId="Equation.3">
                        <p:embed/>
                      </p:oleObj>
                    </mc:Choice>
                    <mc:Fallback>
                      <p:oleObj name="公式" r:id="rId5" imgW="266700" imgH="2921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 y="2048"/>
                              <a:ext cx="259" cy="241"/>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21" name="Text Box 6"/>
              <p:cNvSpPr txBox="1">
                <a:spLocks noChangeArrowheads="1"/>
              </p:cNvSpPr>
              <p:nvPr/>
            </p:nvSpPr>
            <p:spPr bwMode="auto">
              <a:xfrm>
                <a:off x="3815" y="2383"/>
                <a:ext cx="2041" cy="42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lnSpc>
                    <a:spcPts val="2600"/>
                  </a:lnSpc>
                </a:pPr>
                <a:r>
                  <a:rPr lang="en-US" altLang="zh-CN" b="1" dirty="0">
                    <a:solidFill>
                      <a:srgbClr val="FF33CC"/>
                    </a:solidFill>
                  </a:rPr>
                  <a:t>(3)</a:t>
                </a:r>
                <a:r>
                  <a:rPr lang="zh-CN" altLang="en-US" b="1" dirty="0">
                    <a:solidFill>
                      <a:srgbClr val="FF33CC"/>
                    </a:solidFill>
                  </a:rPr>
                  <a:t>第三步：综合</a:t>
                </a:r>
                <a:r>
                  <a:rPr lang="en-US" altLang="zh-CN" b="1" dirty="0">
                    <a:solidFill>
                      <a:srgbClr val="FF33CC"/>
                    </a:solidFill>
                  </a:rPr>
                  <a:t>(</a:t>
                </a:r>
                <a:r>
                  <a:rPr lang="zh-CN" altLang="en-US" b="1" dirty="0">
                    <a:solidFill>
                      <a:srgbClr val="FF33CC"/>
                    </a:solidFill>
                  </a:rPr>
                  <a:t>标准形式</a:t>
                </a:r>
                <a:r>
                  <a:rPr lang="en-US" altLang="zh-CN" b="1" dirty="0">
                    <a:solidFill>
                      <a:srgbClr val="FF33CC"/>
                    </a:solidFill>
                  </a:rPr>
                  <a:t>)  </a:t>
                </a:r>
              </a:p>
              <a:p>
                <a:pPr eaLnBrk="1" hangingPunct="1">
                  <a:lnSpc>
                    <a:spcPts val="2600"/>
                  </a:lnSpc>
                </a:pPr>
                <a:r>
                  <a:rPr lang="en-US" altLang="zh-CN" b="1" dirty="0">
                    <a:solidFill>
                      <a:srgbClr val="FF33CC"/>
                    </a:solidFill>
                  </a:rPr>
                  <a:t>     </a:t>
                </a:r>
                <a:r>
                  <a:rPr lang="zh-CN" altLang="en-US" b="1" dirty="0">
                    <a:solidFill>
                      <a:srgbClr val="FF33CC"/>
                    </a:solidFill>
                  </a:rPr>
                  <a:t>即测量结果</a:t>
                </a:r>
              </a:p>
            </p:txBody>
          </p:sp>
          <p:sp>
            <p:nvSpPr>
              <p:cNvPr id="90126" name="AutoShape 21"/>
              <p:cNvSpPr/>
              <p:nvPr/>
            </p:nvSpPr>
            <p:spPr bwMode="auto">
              <a:xfrm>
                <a:off x="3702" y="1724"/>
                <a:ext cx="115" cy="882"/>
              </a:xfrm>
              <a:prstGeom prst="leftBrace">
                <a:avLst>
                  <a:gd name="adj1" fmla="val 38490"/>
                  <a:gd name="adj2" fmla="val 50000"/>
                </a:avLst>
              </a:prstGeom>
              <a:noFill/>
              <a:ln w="28575">
                <a:solidFill>
                  <a:srgbClr val="FF00FF"/>
                </a:solidFill>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grpSp>
        <p:graphicFrame>
          <p:nvGraphicFramePr>
            <p:cNvPr id="21507" name="Object 25"/>
            <p:cNvGraphicFramePr>
              <a:graphicFrameLocks noChangeAspect="1"/>
            </p:cNvGraphicFramePr>
            <p:nvPr/>
          </p:nvGraphicFramePr>
          <p:xfrm>
            <a:off x="4724" y="2593"/>
            <a:ext cx="640" cy="192"/>
          </p:xfrm>
          <a:graphic>
            <a:graphicData uri="http://schemas.openxmlformats.org/presentationml/2006/ole">
              <mc:AlternateContent xmlns:mc="http://schemas.openxmlformats.org/markup-compatibility/2006">
                <mc:Choice xmlns:v="urn:schemas-microsoft-com:vml" Requires="v">
                  <p:oleObj spid="_x0000_s168716" name="公式" r:id="rId7" imgW="1015365" imgH="304800" progId="Equation.3">
                    <p:embed/>
                  </p:oleObj>
                </mc:Choice>
                <mc:Fallback>
                  <p:oleObj name="公式" r:id="rId7" imgW="1015365" imgH="30480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 y="2593"/>
                          <a:ext cx="640" cy="19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24" name="Text Box 12"/>
          <p:cNvSpPr txBox="1">
            <a:spLocks noChangeArrowheads="1"/>
          </p:cNvSpPr>
          <p:nvPr/>
        </p:nvSpPr>
        <p:spPr bwMode="auto">
          <a:xfrm>
            <a:off x="821802" y="3033366"/>
            <a:ext cx="2526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marL="342900" indent="-342900" eaLnBrk="1" hangingPunct="1">
              <a:buFont typeface="Wingdings" panose="05000000000000000000" pitchFamily="2" charset="2"/>
              <a:buChar char="Ø"/>
            </a:pPr>
            <a:r>
              <a:rPr lang="zh-CN" altLang="en-US" sz="2400" b="1" dirty="0">
                <a:solidFill>
                  <a:srgbClr val="FF00FF"/>
                </a:solidFill>
              </a:rPr>
              <a:t>绝对不确定度</a:t>
            </a:r>
          </a:p>
        </p:txBody>
      </p:sp>
      <p:grpSp>
        <p:nvGrpSpPr>
          <p:cNvPr id="7" name="组合 6"/>
          <p:cNvGrpSpPr/>
          <p:nvPr/>
        </p:nvGrpSpPr>
        <p:grpSpPr>
          <a:xfrm>
            <a:off x="971600" y="3601774"/>
            <a:ext cx="5404693" cy="3019527"/>
            <a:chOff x="971600" y="3601774"/>
            <a:chExt cx="5404693" cy="3019527"/>
          </a:xfrm>
        </p:grpSpPr>
        <p:grpSp>
          <p:nvGrpSpPr>
            <p:cNvPr id="5" name="组合 4"/>
            <p:cNvGrpSpPr/>
            <p:nvPr/>
          </p:nvGrpSpPr>
          <p:grpSpPr>
            <a:xfrm>
              <a:off x="971600" y="3601774"/>
              <a:ext cx="5404693" cy="2963773"/>
              <a:chOff x="971600" y="3601774"/>
              <a:chExt cx="5404693" cy="2963773"/>
            </a:xfrm>
          </p:grpSpPr>
          <p:graphicFrame>
            <p:nvGraphicFramePr>
              <p:cNvPr id="27659" name="Object 11"/>
              <p:cNvGraphicFramePr>
                <a:graphicFrameLocks noChangeAspect="1"/>
              </p:cNvGraphicFramePr>
              <p:nvPr/>
            </p:nvGraphicFramePr>
            <p:xfrm>
              <a:off x="971600" y="4028694"/>
              <a:ext cx="5404693" cy="2536853"/>
            </p:xfrm>
            <a:graphic>
              <a:graphicData uri="http://schemas.openxmlformats.org/presentationml/2006/ole">
                <mc:AlternateContent xmlns:mc="http://schemas.openxmlformats.org/markup-compatibility/2006">
                  <mc:Choice xmlns:v="urn:schemas-microsoft-com:vml" Requires="v">
                    <p:oleObj spid="_x0000_s168717" name="Equation" r:id="rId9" imgW="64922400" imgH="30480000" progId="Equation.DSMT4">
                      <p:embed/>
                    </p:oleObj>
                  </mc:Choice>
                  <mc:Fallback>
                    <p:oleObj name="Equation" r:id="rId9" imgW="64922400" imgH="30480000" progId="Equation.DSMT4">
                      <p:embed/>
                      <p:pic>
                        <p:nvPicPr>
                          <p:cNvPr id="0" name="Object 11"/>
                          <p:cNvPicPr>
                            <a:picLocks noChangeAspect="1" noChangeArrowheads="1"/>
                          </p:cNvPicPr>
                          <p:nvPr/>
                        </p:nvPicPr>
                        <p:blipFill>
                          <a:blip r:embed="rId10"/>
                          <a:srcRect/>
                          <a:stretch>
                            <a:fillRect/>
                          </a:stretch>
                        </p:blipFill>
                        <p:spPr bwMode="auto">
                          <a:xfrm>
                            <a:off x="971600" y="4028694"/>
                            <a:ext cx="5404693" cy="2536853"/>
                          </a:xfrm>
                          <a:prstGeom prst="rect">
                            <a:avLst/>
                          </a:prstGeom>
                          <a:noFill/>
                          <a:ln>
                            <a:noFill/>
                          </a:ln>
                        </p:spPr>
                      </p:pic>
                    </p:oleObj>
                  </mc:Fallback>
                </mc:AlternateContent>
              </a:graphicData>
            </a:graphic>
          </p:graphicFrame>
          <p:grpSp>
            <p:nvGrpSpPr>
              <p:cNvPr id="3" name="Group 12"/>
              <p:cNvGrpSpPr/>
              <p:nvPr/>
            </p:nvGrpSpPr>
            <p:grpSpPr bwMode="auto">
              <a:xfrm>
                <a:off x="971600" y="3601774"/>
                <a:ext cx="2063750" cy="411162"/>
                <a:chOff x="1007" y="1894"/>
                <a:chExt cx="1300" cy="259"/>
              </a:xfrm>
            </p:grpSpPr>
            <p:sp>
              <p:nvSpPr>
                <p:cNvPr id="21525" name="Text Box 6"/>
                <p:cNvSpPr txBox="1">
                  <a:spLocks noChangeArrowheads="1"/>
                </p:cNvSpPr>
                <p:nvPr/>
              </p:nvSpPr>
              <p:spPr bwMode="auto">
                <a:xfrm>
                  <a:off x="1007" y="1902"/>
                  <a:ext cx="1111" cy="2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en-US" altLang="zh-CN" sz="2000" dirty="0">
                      <a:solidFill>
                        <a:srgbClr val="FF33CC"/>
                      </a:solidFill>
                    </a:rPr>
                    <a:t>(1)</a:t>
                  </a:r>
                  <a:r>
                    <a:rPr lang="zh-CN" altLang="en-US" sz="2000" dirty="0">
                      <a:solidFill>
                        <a:srgbClr val="FF33CC"/>
                      </a:solidFill>
                    </a:rPr>
                    <a:t>第一步：求</a:t>
                  </a:r>
                  <a:endParaRPr lang="en-US" altLang="zh-CN" sz="2000" dirty="0">
                    <a:solidFill>
                      <a:srgbClr val="FF33CC"/>
                    </a:solidFill>
                  </a:endParaRPr>
                </a:p>
              </p:txBody>
            </p:sp>
            <p:graphicFrame>
              <p:nvGraphicFramePr>
                <p:cNvPr id="21510" name="Object 11"/>
                <p:cNvGraphicFramePr>
                  <a:graphicFrameLocks noChangeAspect="1"/>
                </p:cNvGraphicFramePr>
                <p:nvPr/>
              </p:nvGraphicFramePr>
              <p:xfrm>
                <a:off x="2113" y="1894"/>
                <a:ext cx="194" cy="259"/>
              </p:xfrm>
              <a:graphic>
                <a:graphicData uri="http://schemas.openxmlformats.org/presentationml/2006/ole">
                  <mc:AlternateContent xmlns:mc="http://schemas.openxmlformats.org/markup-compatibility/2006">
                    <mc:Choice xmlns:v="urn:schemas-microsoft-com:vml" Requires="v">
                      <p:oleObj spid="_x0000_s168718" name="公式" r:id="rId11" imgW="190500" imgH="254000" progId="Equation.3">
                        <p:embed/>
                      </p:oleObj>
                    </mc:Choice>
                    <mc:Fallback>
                      <p:oleObj name="公式" r:id="rId11" imgW="190500" imgH="2540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3" y="1894"/>
                              <a:ext cx="194" cy="259"/>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6" name="TextBox 5"/>
            <p:cNvSpPr txBox="1"/>
            <p:nvPr/>
          </p:nvSpPr>
          <p:spPr>
            <a:xfrm>
              <a:off x="2053428" y="6221191"/>
              <a:ext cx="828529" cy="400110"/>
            </a:xfrm>
            <a:prstGeom prst="rect">
              <a:avLst/>
            </a:prstGeom>
            <a:solidFill>
              <a:schemeClr val="bg1"/>
            </a:solidFill>
          </p:spPr>
          <p:txBody>
            <a:bodyPr wrap="square" lIns="0" rIns="0" rtlCol="0">
              <a:spAutoFit/>
            </a:bodyPr>
            <a:lstStyle/>
            <a:p>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mm</a:t>
              </a:r>
              <a:r>
                <a:rPr lang="zh-CN" altLang="en-US" sz="2000" b="1" dirty="0">
                  <a:latin typeface="Times New Roman" panose="02020603050405020304" pitchFamily="18" charset="0"/>
                  <a:cs typeface="Times New Roman" panose="02020603050405020304" pitchFamily="18" charset="0"/>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4" name="组合 4"/>
          <p:cNvGrpSpPr/>
          <p:nvPr/>
        </p:nvGrpSpPr>
        <p:grpSpPr bwMode="auto">
          <a:xfrm>
            <a:off x="5508104" y="214784"/>
            <a:ext cx="3627437" cy="1270000"/>
            <a:chOff x="5148263" y="44450"/>
            <a:chExt cx="3384550" cy="1270000"/>
          </a:xfrm>
        </p:grpSpPr>
        <p:sp>
          <p:nvSpPr>
            <p:cNvPr id="91158" name="Oval 12"/>
            <p:cNvSpPr>
              <a:spLocks noChangeArrowheads="1"/>
            </p:cNvSpPr>
            <p:nvPr/>
          </p:nvSpPr>
          <p:spPr bwMode="auto">
            <a:xfrm>
              <a:off x="5148263" y="44450"/>
              <a:ext cx="3384550" cy="1270000"/>
            </a:xfrm>
            <a:prstGeom prst="ellipse">
              <a:avLst/>
            </a:prstGeom>
            <a:solidFill>
              <a:schemeClr val="bg1"/>
            </a:solidFill>
            <a:ln w="31750" algn="ctr">
              <a:solidFill>
                <a:srgbClr val="FF00FF"/>
              </a:solidFill>
              <a:prstDash val="dash"/>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sp>
          <p:nvSpPr>
            <p:cNvPr id="22549" name="Rectangle 9"/>
            <p:cNvSpPr>
              <a:spLocks noChangeArrowheads="1"/>
            </p:cNvSpPr>
            <p:nvPr/>
          </p:nvSpPr>
          <p:spPr bwMode="auto">
            <a:xfrm>
              <a:off x="5508626" y="161925"/>
              <a:ext cx="2978150" cy="1015663"/>
            </a:xfrm>
            <a:prstGeom prst="rect">
              <a:avLst/>
            </a:prstGeom>
            <a:noFill/>
            <a:ln>
              <a:noFill/>
            </a:ln>
            <a:effectLst>
              <a:prstShdw prst="shdw13" dist="53882" dir="13500000">
                <a:srgbClr val="2F4D71">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000" b="1" dirty="0">
                  <a:solidFill>
                    <a:srgbClr val="FF0000"/>
                  </a:solidFill>
                </a:rPr>
                <a:t>实验数据处理过程</a:t>
              </a:r>
            </a:p>
            <a:p>
              <a:pPr eaLnBrk="1" hangingPunct="1"/>
              <a:r>
                <a:rPr lang="zh-CN" altLang="en-US" sz="2000" b="1" dirty="0">
                  <a:solidFill>
                    <a:srgbClr val="FF0000"/>
                  </a:solidFill>
                </a:rPr>
                <a:t>要严谨，要代入数据，</a:t>
              </a:r>
              <a:endParaRPr lang="en-US" altLang="zh-CN" sz="2000" b="1" dirty="0">
                <a:solidFill>
                  <a:srgbClr val="FF0000"/>
                </a:solidFill>
              </a:endParaRPr>
            </a:p>
            <a:p>
              <a:pPr eaLnBrk="1" hangingPunct="1"/>
              <a:r>
                <a:rPr lang="zh-CN" altLang="en-US" sz="2000" b="1" dirty="0">
                  <a:solidFill>
                    <a:srgbClr val="FF0000"/>
                  </a:solidFill>
                </a:rPr>
                <a:t>体现计算过程！</a:t>
              </a:r>
            </a:p>
          </p:txBody>
        </p:sp>
      </p:grpSp>
      <p:graphicFrame>
        <p:nvGraphicFramePr>
          <p:cNvPr id="22531" name="Object 8"/>
          <p:cNvGraphicFramePr>
            <a:graphicFrameLocks noChangeAspect="1"/>
          </p:cNvGraphicFramePr>
          <p:nvPr/>
        </p:nvGraphicFramePr>
        <p:xfrm>
          <a:off x="875030" y="1074420"/>
          <a:ext cx="7773035" cy="3375660"/>
        </p:xfrm>
        <a:graphic>
          <a:graphicData uri="http://schemas.openxmlformats.org/presentationml/2006/ole">
            <mc:AlternateContent xmlns:mc="http://schemas.openxmlformats.org/markup-compatibility/2006">
              <mc:Choice xmlns:v="urn:schemas-microsoft-com:vml" Requires="v">
                <p:oleObj spid="_x0000_s191544" name="公式" r:id="rId4" imgW="4483100" imgH="2362200" progId="Equation.3">
                  <p:embed/>
                </p:oleObj>
              </mc:Choice>
              <mc:Fallback>
                <p:oleObj name="公式" r:id="rId4" imgW="4483100" imgH="2362200" progId="Equation.3">
                  <p:embed/>
                  <p:pic>
                    <p:nvPicPr>
                      <p:cNvPr id="0" name="Object 8"/>
                      <p:cNvPicPr>
                        <a:picLocks noChangeAspect="1" noChangeArrowheads="1"/>
                      </p:cNvPicPr>
                      <p:nvPr/>
                    </p:nvPicPr>
                    <p:blipFill>
                      <a:blip r:embed="rId5"/>
                      <a:srcRect/>
                      <a:stretch>
                        <a:fillRect/>
                      </a:stretch>
                    </p:blipFill>
                    <p:spPr bwMode="auto">
                      <a:xfrm>
                        <a:off x="875030" y="1074420"/>
                        <a:ext cx="7773035" cy="3375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53882" dir="13500000" rotWithShape="0">
                                <a:srgbClr val="2F4D71">
                                  <a:alpha val="50000"/>
                                </a:srgbClr>
                              </a:outerShdw>
                            </a:effectLst>
                          </a14:hiddenEffects>
                        </a:ext>
                      </a:extLst>
                    </p:spPr>
                  </p:pic>
                </p:oleObj>
              </mc:Fallback>
            </mc:AlternateContent>
          </a:graphicData>
        </a:graphic>
      </p:graphicFrame>
      <p:grpSp>
        <p:nvGrpSpPr>
          <p:cNvPr id="22540" name="Group 17"/>
          <p:cNvGrpSpPr/>
          <p:nvPr/>
        </p:nvGrpSpPr>
        <p:grpSpPr bwMode="auto">
          <a:xfrm>
            <a:off x="0" y="573034"/>
            <a:ext cx="2266570" cy="406401"/>
            <a:chOff x="1007" y="1902"/>
            <a:chExt cx="1240" cy="256"/>
          </a:xfrm>
        </p:grpSpPr>
        <p:sp>
          <p:nvSpPr>
            <p:cNvPr id="22548" name="Text Box 6"/>
            <p:cNvSpPr txBox="1">
              <a:spLocks noChangeArrowheads="1"/>
            </p:cNvSpPr>
            <p:nvPr/>
          </p:nvSpPr>
          <p:spPr bwMode="auto">
            <a:xfrm>
              <a:off x="1007" y="1902"/>
              <a:ext cx="1055" cy="25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en-US" altLang="zh-CN" sz="2000" b="1" dirty="0">
                  <a:solidFill>
                    <a:srgbClr val="FF33CC"/>
                  </a:solidFill>
                </a:rPr>
                <a:t>(2)</a:t>
              </a:r>
              <a:r>
                <a:rPr lang="zh-CN" altLang="en-US" sz="2000" b="1" dirty="0">
                  <a:solidFill>
                    <a:srgbClr val="FF33CC"/>
                  </a:solidFill>
                </a:rPr>
                <a:t>第二步：求</a:t>
              </a:r>
              <a:endParaRPr lang="en-US" altLang="zh-CN" sz="2000" b="1" dirty="0">
                <a:solidFill>
                  <a:srgbClr val="FF33CC"/>
                </a:solidFill>
              </a:endParaRPr>
            </a:p>
          </p:txBody>
        </p:sp>
        <p:graphicFrame>
          <p:nvGraphicFramePr>
            <p:cNvPr id="22532" name="Object 19"/>
            <p:cNvGraphicFramePr>
              <a:graphicFrameLocks noChangeAspect="1"/>
            </p:cNvGraphicFramePr>
            <p:nvPr/>
          </p:nvGraphicFramePr>
          <p:xfrm>
            <a:off x="2036" y="1907"/>
            <a:ext cx="211" cy="251"/>
          </p:xfrm>
          <a:graphic>
            <a:graphicData uri="http://schemas.openxmlformats.org/presentationml/2006/ole">
              <mc:AlternateContent xmlns:mc="http://schemas.openxmlformats.org/markup-compatibility/2006">
                <mc:Choice xmlns:v="urn:schemas-microsoft-com:vml" Requires="v">
                  <p:oleObj spid="_x0000_s191545" name="公式" r:id="rId6" imgW="266700" imgH="292100" progId="Equation.3">
                    <p:embed/>
                  </p:oleObj>
                </mc:Choice>
                <mc:Fallback>
                  <p:oleObj name="公式" r:id="rId6" imgW="266700" imgH="292100"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6" y="1907"/>
                          <a:ext cx="211" cy="251"/>
                        </a:xfrm>
                        <a:prstGeom prst="rect">
                          <a:avLst/>
                        </a:prstGeom>
                        <a:solidFill>
                          <a:srgbClr val="00FFFF"/>
                        </a:solidFill>
                        <a:ln>
                          <a:noFill/>
                        </a:ln>
                        <a:effectLst/>
                      </p:spPr>
                    </p:pic>
                  </p:oleObj>
                </mc:Fallback>
              </mc:AlternateContent>
            </a:graphicData>
          </a:graphic>
        </p:graphicFrame>
      </p:grpSp>
      <p:grpSp>
        <p:nvGrpSpPr>
          <p:cNvPr id="5" name="组合 4"/>
          <p:cNvGrpSpPr/>
          <p:nvPr/>
        </p:nvGrpSpPr>
        <p:grpSpPr>
          <a:xfrm>
            <a:off x="1403649" y="5590928"/>
            <a:ext cx="4417589" cy="1222448"/>
            <a:chOff x="1403649" y="5590928"/>
            <a:chExt cx="4417589" cy="1222448"/>
          </a:xfrm>
        </p:grpSpPr>
        <p:sp>
          <p:nvSpPr>
            <p:cNvPr id="91142" name="Oval 12"/>
            <p:cNvSpPr>
              <a:spLocks noChangeArrowheads="1"/>
            </p:cNvSpPr>
            <p:nvPr/>
          </p:nvSpPr>
          <p:spPr bwMode="auto">
            <a:xfrm>
              <a:off x="1403649" y="5590928"/>
              <a:ext cx="2160240" cy="517525"/>
            </a:xfrm>
            <a:prstGeom prst="ellipse">
              <a:avLst/>
            </a:prstGeom>
            <a:noFill/>
            <a:ln w="34925" algn="ctr">
              <a:solidFill>
                <a:srgbClr val="FF33CC"/>
              </a:solidFill>
              <a:prstDash val="sysDot"/>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sp>
          <p:nvSpPr>
            <p:cNvPr id="22542" name="矩形 19"/>
            <p:cNvSpPr>
              <a:spLocks noChangeArrowheads="1"/>
            </p:cNvSpPr>
            <p:nvPr/>
          </p:nvSpPr>
          <p:spPr bwMode="auto">
            <a:xfrm>
              <a:off x="2640806" y="6474822"/>
              <a:ext cx="3180432" cy="338554"/>
            </a:xfrm>
            <a:prstGeom prst="rect">
              <a:avLst/>
            </a:prstGeom>
            <a:solidFill>
              <a:srgbClr val="FFFF99"/>
            </a:solidFill>
            <a:ln>
              <a:noFill/>
            </a:ln>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1600" b="1" dirty="0">
                  <a:solidFill>
                    <a:srgbClr val="FF3300"/>
                  </a:solidFill>
                </a:rPr>
                <a:t>对不保留数字一律“只进不舍” ！</a:t>
              </a:r>
              <a:endParaRPr lang="en-US" altLang="zh-CN" sz="1600" b="1" dirty="0">
                <a:solidFill>
                  <a:srgbClr val="FF3300"/>
                </a:solidFill>
              </a:endParaRPr>
            </a:p>
          </p:txBody>
        </p:sp>
        <p:sp>
          <p:nvSpPr>
            <p:cNvPr id="91150" name="Line 57"/>
            <p:cNvSpPr>
              <a:spLocks noChangeShapeType="1"/>
            </p:cNvSpPr>
            <p:nvPr/>
          </p:nvSpPr>
          <p:spPr bwMode="auto">
            <a:xfrm flipH="1" flipV="1">
              <a:off x="2416770" y="6088381"/>
              <a:ext cx="1363141" cy="287030"/>
            </a:xfrm>
            <a:prstGeom prst="line">
              <a:avLst/>
            </a:prstGeom>
            <a:noFill/>
            <a:ln w="31750">
              <a:solidFill>
                <a:srgbClr val="FF00FF"/>
              </a:solidFill>
              <a:round/>
              <a:tailEnd type="arrow" w="med" len="med"/>
            </a:ln>
            <a:effectLst>
              <a:outerShdw dist="23000" dir="5400000" rotWithShape="0">
                <a:srgbClr val="000000">
                  <a:alpha val="34998"/>
                </a:srgbClr>
              </a:outerShdw>
            </a:effectLst>
          </p:spPr>
          <p:txBody>
            <a:bodyPr/>
            <a:lstStyle/>
            <a:p>
              <a:pPr>
                <a:buFont typeface="Arial" panose="020B0604020202020204" pitchFamily="34" charset="0"/>
                <a:buNone/>
                <a:defRPr/>
              </a:pPr>
              <a:endParaRPr lang="zh-CN" altLang="en-US"/>
            </a:p>
          </p:txBody>
        </p:sp>
        <p:sp>
          <p:nvSpPr>
            <p:cNvPr id="91151" name="Line 57"/>
            <p:cNvSpPr>
              <a:spLocks noChangeShapeType="1"/>
            </p:cNvSpPr>
            <p:nvPr/>
          </p:nvSpPr>
          <p:spPr bwMode="auto">
            <a:xfrm flipV="1">
              <a:off x="4597400" y="5974533"/>
              <a:ext cx="671513" cy="411163"/>
            </a:xfrm>
            <a:prstGeom prst="line">
              <a:avLst/>
            </a:prstGeom>
            <a:noFill/>
            <a:ln w="38100">
              <a:solidFill>
                <a:srgbClr val="FF00FF"/>
              </a:solidFill>
              <a:round/>
              <a:tailEnd type="arrow" w="med" len="med"/>
            </a:ln>
            <a:effectLst>
              <a:outerShdw dist="23000" dir="5400000" rotWithShape="0">
                <a:srgbClr val="000000">
                  <a:alpha val="34998"/>
                </a:srgbClr>
              </a:outerShdw>
            </a:effectLst>
          </p:spPr>
          <p:txBody>
            <a:bodyPr/>
            <a:lstStyle/>
            <a:p>
              <a:pPr>
                <a:buFont typeface="Arial" panose="020B0604020202020204" pitchFamily="34" charset="0"/>
                <a:buNone/>
                <a:defRPr/>
              </a:pPr>
              <a:endParaRPr lang="zh-CN" altLang="en-US"/>
            </a:p>
          </p:txBody>
        </p:sp>
      </p:grpSp>
      <p:grpSp>
        <p:nvGrpSpPr>
          <p:cNvPr id="4" name="组合 3"/>
          <p:cNvGrpSpPr/>
          <p:nvPr/>
        </p:nvGrpSpPr>
        <p:grpSpPr>
          <a:xfrm>
            <a:off x="66811" y="4511675"/>
            <a:ext cx="6070464" cy="2193168"/>
            <a:chOff x="66811" y="4511675"/>
            <a:chExt cx="6070464" cy="2193168"/>
          </a:xfrm>
        </p:grpSpPr>
        <p:sp>
          <p:nvSpPr>
            <p:cNvPr id="22533" name="Text Box 8"/>
            <p:cNvSpPr txBox="1">
              <a:spLocks noChangeArrowheads="1"/>
            </p:cNvSpPr>
            <p:nvPr/>
          </p:nvSpPr>
          <p:spPr bwMode="auto">
            <a:xfrm>
              <a:off x="66811" y="5381404"/>
              <a:ext cx="912347" cy="1323439"/>
            </a:xfrm>
            <a:prstGeom prst="rect">
              <a:avLst/>
            </a:prstGeom>
            <a:solidFill>
              <a:srgbClr val="FFFF00"/>
            </a:solidFill>
            <a:ln w="9525">
              <a:solidFill>
                <a:srgbClr val="F4750C"/>
              </a:solidFill>
              <a:miter lim="800000"/>
            </a:ln>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1600" dirty="0">
                  <a:solidFill>
                    <a:srgbClr val="FF0000"/>
                  </a:solidFill>
                </a:rPr>
                <a:t>测量列</a:t>
              </a:r>
              <a:endParaRPr lang="en-US" altLang="zh-CN" sz="1600" dirty="0">
                <a:solidFill>
                  <a:srgbClr val="FF0000"/>
                </a:solidFill>
              </a:endParaRPr>
            </a:p>
            <a:p>
              <a:pPr eaLnBrk="1" hangingPunct="1"/>
              <a:r>
                <a:rPr lang="zh-CN" altLang="en-US" sz="1600" dirty="0">
                  <a:solidFill>
                    <a:srgbClr val="FF0000"/>
                  </a:solidFill>
                </a:rPr>
                <a:t>算术平</a:t>
              </a:r>
              <a:endParaRPr lang="en-US" altLang="zh-CN" sz="1600" dirty="0">
                <a:solidFill>
                  <a:srgbClr val="FF0000"/>
                </a:solidFill>
              </a:endParaRPr>
            </a:p>
            <a:p>
              <a:pPr eaLnBrk="1" hangingPunct="1"/>
              <a:r>
                <a:rPr lang="zh-CN" altLang="en-US" sz="1600" dirty="0">
                  <a:solidFill>
                    <a:srgbClr val="FF0000"/>
                  </a:solidFill>
                </a:rPr>
                <a:t>均值的</a:t>
              </a:r>
              <a:endParaRPr lang="en-US" altLang="zh-CN" sz="1600" dirty="0">
                <a:solidFill>
                  <a:srgbClr val="FF0000"/>
                </a:solidFill>
              </a:endParaRPr>
            </a:p>
            <a:p>
              <a:pPr eaLnBrk="1" hangingPunct="1"/>
              <a:r>
                <a:rPr lang="zh-CN" altLang="en-US" sz="1600" dirty="0">
                  <a:solidFill>
                    <a:srgbClr val="FF0000"/>
                  </a:solidFill>
                </a:rPr>
                <a:t>标准误</a:t>
              </a:r>
              <a:endParaRPr lang="en-US" altLang="zh-CN" sz="1600" dirty="0">
                <a:solidFill>
                  <a:srgbClr val="FF0000"/>
                </a:solidFill>
              </a:endParaRPr>
            </a:p>
            <a:p>
              <a:pPr eaLnBrk="1" hangingPunct="1"/>
              <a:r>
                <a:rPr lang="zh-CN" altLang="en-US" sz="1600" dirty="0">
                  <a:solidFill>
                    <a:srgbClr val="FF0000"/>
                  </a:solidFill>
                </a:rPr>
                <a:t>差计算</a:t>
              </a:r>
            </a:p>
          </p:txBody>
        </p:sp>
        <p:graphicFrame>
          <p:nvGraphicFramePr>
            <p:cNvPr id="22530" name="Object 3"/>
            <p:cNvGraphicFramePr>
              <a:graphicFrameLocks noChangeAspect="1"/>
            </p:cNvGraphicFramePr>
            <p:nvPr/>
          </p:nvGraphicFramePr>
          <p:xfrm>
            <a:off x="730250" y="4511675"/>
            <a:ext cx="5407025" cy="1568450"/>
          </p:xfrm>
          <a:graphic>
            <a:graphicData uri="http://schemas.openxmlformats.org/presentationml/2006/ole">
              <mc:AlternateContent xmlns:mc="http://schemas.openxmlformats.org/markup-compatibility/2006">
                <mc:Choice xmlns:v="urn:schemas-microsoft-com:vml" Requires="v">
                  <p:oleObj spid="_x0000_s191546" name="公式" r:id="rId8" imgW="3378200" imgH="1130300" progId="Equation.3">
                    <p:embed/>
                  </p:oleObj>
                </mc:Choice>
                <mc:Fallback>
                  <p:oleObj name="公式" r:id="rId8" imgW="3378200" imgH="113030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250" y="4511675"/>
                          <a:ext cx="5407025" cy="1568450"/>
                        </a:xfrm>
                        <a:prstGeom prst="rect">
                          <a:avLst/>
                        </a:prstGeom>
                        <a:noFill/>
                        <a:ln>
                          <a:noFill/>
                        </a:ln>
                      </p:spPr>
                    </p:pic>
                  </p:oleObj>
                </mc:Fallback>
              </mc:AlternateContent>
            </a:graphicData>
          </a:graphic>
        </p:graphicFrame>
        <p:sp>
          <p:nvSpPr>
            <p:cNvPr id="2" name="文本框 1"/>
            <p:cNvSpPr txBox="1"/>
            <p:nvPr/>
          </p:nvSpPr>
          <p:spPr>
            <a:xfrm>
              <a:off x="316215" y="4946107"/>
              <a:ext cx="415498" cy="369332"/>
            </a:xfrm>
            <a:prstGeom prst="rect">
              <a:avLst/>
            </a:prstGeom>
            <a:noFill/>
          </p:spPr>
          <p:txBody>
            <a:bodyPr wrap="none" rtlCol="0">
              <a:spAutoFit/>
            </a:bodyPr>
            <a:lstStyle/>
            <a:p>
              <a:r>
                <a:rPr lang="zh-CN" altLang="en-US" dirty="0">
                  <a:latin typeface="宋体" panose="02010600030101010101" pitchFamily="2" charset="-122"/>
                </a:rPr>
                <a:t>②</a:t>
              </a:r>
              <a:endParaRPr lang="zh-CN" altLang="en-US" dirty="0"/>
            </a:p>
          </p:txBody>
        </p:sp>
      </p:grpSp>
      <p:sp>
        <p:nvSpPr>
          <p:cNvPr id="24" name="文本框 23"/>
          <p:cNvSpPr txBox="1"/>
          <p:nvPr/>
        </p:nvSpPr>
        <p:spPr>
          <a:xfrm>
            <a:off x="352050" y="1035875"/>
            <a:ext cx="415498" cy="369332"/>
          </a:xfrm>
          <a:prstGeom prst="rect">
            <a:avLst/>
          </a:prstGeom>
          <a:noFill/>
        </p:spPr>
        <p:txBody>
          <a:bodyPr wrap="none" rtlCol="0">
            <a:spAutoFit/>
          </a:bodyPr>
          <a:lstStyle/>
          <a:p>
            <a:r>
              <a:rPr lang="zh-CN" altLang="en-US" dirty="0">
                <a:latin typeface="宋体" panose="02010600030101010101" pitchFamily="2" charset="-122"/>
              </a:rPr>
              <a:t>①</a:t>
            </a:r>
            <a:endParaRPr lang="zh-CN" altLang="en-US" dirty="0"/>
          </a:p>
        </p:txBody>
      </p:sp>
      <p:grpSp>
        <p:nvGrpSpPr>
          <p:cNvPr id="3" name="组合 2"/>
          <p:cNvGrpSpPr/>
          <p:nvPr/>
        </p:nvGrpSpPr>
        <p:grpSpPr>
          <a:xfrm>
            <a:off x="2771800" y="4077072"/>
            <a:ext cx="6380671" cy="748369"/>
            <a:chOff x="2771800" y="4077072"/>
            <a:chExt cx="6380671" cy="748369"/>
          </a:xfrm>
        </p:grpSpPr>
        <p:sp>
          <p:nvSpPr>
            <p:cNvPr id="22537" name="矩形 19"/>
            <p:cNvSpPr>
              <a:spLocks noChangeArrowheads="1"/>
            </p:cNvSpPr>
            <p:nvPr/>
          </p:nvSpPr>
          <p:spPr bwMode="auto">
            <a:xfrm>
              <a:off x="6129871" y="4240666"/>
              <a:ext cx="3022600" cy="584775"/>
            </a:xfrm>
            <a:prstGeom prst="rect">
              <a:avLst/>
            </a:prstGeom>
            <a:solidFill>
              <a:srgbClr val="FFFF99"/>
            </a:solidFill>
            <a:ln>
              <a:noFill/>
            </a:ln>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1600" b="1" dirty="0">
                  <a:solidFill>
                    <a:srgbClr val="FF3300"/>
                  </a:solidFill>
                </a:rPr>
                <a:t>计算不确定度的一些中间结果（中间过程）取二位</a:t>
              </a:r>
              <a:endParaRPr lang="en-US" altLang="zh-CN" sz="1600" b="1" dirty="0">
                <a:solidFill>
                  <a:srgbClr val="FF3300"/>
                </a:solidFill>
              </a:endParaRPr>
            </a:p>
          </p:txBody>
        </p:sp>
        <p:sp>
          <p:nvSpPr>
            <p:cNvPr id="91148" name="Line 57"/>
            <p:cNvSpPr>
              <a:spLocks noChangeShapeType="1"/>
            </p:cNvSpPr>
            <p:nvPr/>
          </p:nvSpPr>
          <p:spPr bwMode="auto">
            <a:xfrm flipH="1" flipV="1">
              <a:off x="4139952" y="4331441"/>
              <a:ext cx="1962398" cy="204788"/>
            </a:xfrm>
            <a:prstGeom prst="line">
              <a:avLst/>
            </a:prstGeom>
            <a:noFill/>
            <a:ln w="38100">
              <a:solidFill>
                <a:srgbClr val="FF00FF"/>
              </a:solidFill>
              <a:round/>
              <a:tailEnd type="arrow" w="med" len="med"/>
            </a:ln>
            <a:effectLst>
              <a:outerShdw dist="23000" dir="5400000" rotWithShape="0">
                <a:srgbClr val="000000">
                  <a:alpha val="34998"/>
                </a:srgbClr>
              </a:outerShdw>
            </a:effectLst>
          </p:spPr>
          <p:txBody>
            <a:bodyPr/>
            <a:lstStyle/>
            <a:p>
              <a:pPr>
                <a:buFont typeface="Arial" panose="020B0604020202020204" pitchFamily="34" charset="0"/>
                <a:buNone/>
                <a:defRPr/>
              </a:pPr>
              <a:endParaRPr lang="zh-CN" altLang="en-US"/>
            </a:p>
          </p:txBody>
        </p:sp>
        <p:sp>
          <p:nvSpPr>
            <p:cNvPr id="20" name="Oval 12"/>
            <p:cNvSpPr>
              <a:spLocks noChangeArrowheads="1"/>
            </p:cNvSpPr>
            <p:nvPr/>
          </p:nvSpPr>
          <p:spPr bwMode="auto">
            <a:xfrm>
              <a:off x="2771800" y="4077072"/>
              <a:ext cx="1800200" cy="373509"/>
            </a:xfrm>
            <a:prstGeom prst="ellipse">
              <a:avLst/>
            </a:prstGeom>
            <a:noFill/>
            <a:ln w="34925" algn="ctr">
              <a:solidFill>
                <a:srgbClr val="FF33CC"/>
              </a:solidFill>
              <a:prstDash val="sysDot"/>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randombar(horizontal)">
                                      <p:cBhvr>
                                        <p:cTn id="7" dur="500"/>
                                        <p:tgtEl>
                                          <p:spTgt spid="225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2534"/>
                                        </p:tgtEl>
                                        <p:attrNameLst>
                                          <p:attrName>style.visibility</p:attrName>
                                        </p:attrNameLst>
                                      </p:cBhvr>
                                      <p:to>
                                        <p:strVal val="visible"/>
                                      </p:to>
                                    </p:set>
                                    <p:animEffect transition="in" filter="fade">
                                      <p:cBhvr>
                                        <p:cTn id="30" dur="1000"/>
                                        <p:tgtEl>
                                          <p:spTgt spid="22534"/>
                                        </p:tgtEl>
                                      </p:cBhvr>
                                    </p:animEffect>
                                    <p:anim calcmode="lin" valueType="num">
                                      <p:cBhvr>
                                        <p:cTn id="31" dur="1000" fill="hold"/>
                                        <p:tgtEl>
                                          <p:spTgt spid="22534"/>
                                        </p:tgtEl>
                                        <p:attrNameLst>
                                          <p:attrName>ppt_x</p:attrName>
                                        </p:attrNameLst>
                                      </p:cBhvr>
                                      <p:tavLst>
                                        <p:tav tm="0">
                                          <p:val>
                                            <p:strVal val="#ppt_x"/>
                                          </p:val>
                                        </p:tav>
                                        <p:tav tm="100000">
                                          <p:val>
                                            <p:strVal val="#ppt_x"/>
                                          </p:val>
                                        </p:tav>
                                      </p:tavLst>
                                    </p:anim>
                                    <p:anim calcmode="lin" valueType="num">
                                      <p:cBhvr>
                                        <p:cTn id="32" dur="1000" fill="hold"/>
                                        <p:tgtEl>
                                          <p:spTgt spid="225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7"/>
          <p:cNvGraphicFramePr>
            <a:graphicFrameLocks noChangeAspect="1"/>
          </p:cNvGraphicFramePr>
          <p:nvPr/>
        </p:nvGraphicFramePr>
        <p:xfrm>
          <a:off x="881063" y="1941513"/>
          <a:ext cx="5191125" cy="717550"/>
        </p:xfrm>
        <a:graphic>
          <a:graphicData uri="http://schemas.openxmlformats.org/presentationml/2006/ole">
            <mc:AlternateContent xmlns:mc="http://schemas.openxmlformats.org/markup-compatibility/2006">
              <mc:Choice xmlns:v="urn:schemas-microsoft-com:vml" Requires="v">
                <p:oleObj spid="_x0000_s189902" name="公式" r:id="rId3" imgW="3365500" imgH="571500" progId="Equation.3">
                  <p:embed/>
                </p:oleObj>
              </mc:Choice>
              <mc:Fallback>
                <p:oleObj name="公式" r:id="rId3" imgW="3365500" imgH="5715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3" y="1941513"/>
                        <a:ext cx="5191125"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6" name="Text Box 8"/>
          <p:cNvSpPr txBox="1">
            <a:spLocks noChangeArrowheads="1"/>
          </p:cNvSpPr>
          <p:nvPr/>
        </p:nvSpPr>
        <p:spPr bwMode="auto">
          <a:xfrm>
            <a:off x="992191" y="2708275"/>
            <a:ext cx="5356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000" b="1" dirty="0"/>
              <a:t>不确定度合成</a:t>
            </a:r>
            <a:r>
              <a:rPr lang="en-US" altLang="zh-CN" sz="2000" b="1" dirty="0">
                <a:solidFill>
                  <a:srgbClr val="FF3300"/>
                </a:solidFill>
              </a:rPr>
              <a:t>(A</a:t>
            </a:r>
            <a:r>
              <a:rPr lang="zh-CN" altLang="en-US" sz="2000" b="1" dirty="0">
                <a:solidFill>
                  <a:srgbClr val="FF3300"/>
                </a:solidFill>
              </a:rPr>
              <a:t>类、</a:t>
            </a:r>
            <a:r>
              <a:rPr lang="en-US" altLang="zh-CN" sz="2000" b="1" dirty="0">
                <a:solidFill>
                  <a:srgbClr val="FF3300"/>
                </a:solidFill>
              </a:rPr>
              <a:t>B</a:t>
            </a:r>
            <a:r>
              <a:rPr lang="zh-CN" altLang="en-US" sz="2000" b="1" dirty="0">
                <a:solidFill>
                  <a:srgbClr val="FF3300"/>
                </a:solidFill>
              </a:rPr>
              <a:t>类之间只能</a:t>
            </a:r>
            <a:r>
              <a:rPr lang="zh-CN" altLang="en-US" sz="2000" b="1" dirty="0">
                <a:solidFill>
                  <a:srgbClr val="FF0000"/>
                </a:solidFill>
              </a:rPr>
              <a:t>几何合成</a:t>
            </a:r>
            <a:r>
              <a:rPr lang="en-US" altLang="zh-CN" sz="2000" b="1" dirty="0">
                <a:solidFill>
                  <a:srgbClr val="FF3300"/>
                </a:solidFill>
              </a:rPr>
              <a:t>)</a:t>
            </a:r>
            <a:endParaRPr lang="zh-CN" altLang="en-US" sz="2000" b="1" dirty="0">
              <a:solidFill>
                <a:srgbClr val="FF3300"/>
              </a:solidFill>
            </a:endParaRPr>
          </a:p>
        </p:txBody>
      </p:sp>
      <p:sp>
        <p:nvSpPr>
          <p:cNvPr id="30730" name="Text Box 12"/>
          <p:cNvSpPr txBox="1">
            <a:spLocks noChangeArrowheads="1"/>
          </p:cNvSpPr>
          <p:nvPr/>
        </p:nvSpPr>
        <p:spPr bwMode="auto">
          <a:xfrm>
            <a:off x="280922" y="5669369"/>
            <a:ext cx="2087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marL="342900" indent="-342900" eaLnBrk="1" hangingPunct="1">
              <a:buFont typeface="Wingdings" panose="05000000000000000000" pitchFamily="2" charset="2"/>
              <a:buChar char="Ø"/>
            </a:pPr>
            <a:r>
              <a:rPr lang="zh-CN" altLang="en-US" sz="2000" dirty="0">
                <a:solidFill>
                  <a:srgbClr val="FF00FF"/>
                </a:solidFill>
              </a:rPr>
              <a:t>相对不确定度</a:t>
            </a:r>
          </a:p>
        </p:txBody>
      </p:sp>
      <p:graphicFrame>
        <p:nvGraphicFramePr>
          <p:cNvPr id="23556" name="Object 17"/>
          <p:cNvGraphicFramePr>
            <a:graphicFrameLocks noChangeAspect="1"/>
          </p:cNvGraphicFramePr>
          <p:nvPr/>
        </p:nvGraphicFramePr>
        <p:xfrm>
          <a:off x="900113" y="620713"/>
          <a:ext cx="4695825" cy="771525"/>
        </p:xfrm>
        <a:graphic>
          <a:graphicData uri="http://schemas.openxmlformats.org/presentationml/2006/ole">
            <mc:AlternateContent xmlns:mc="http://schemas.openxmlformats.org/markup-compatibility/2006">
              <mc:Choice xmlns:v="urn:schemas-microsoft-com:vml" Requires="v">
                <p:oleObj spid="_x0000_s189903" name="公式" r:id="rId5" imgW="3213100" imgH="647700" progId="Equation.3">
                  <p:embed/>
                </p:oleObj>
              </mc:Choice>
              <mc:Fallback>
                <p:oleObj name="公式" r:id="rId5" imgW="3213100" imgH="6477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620713"/>
                        <a:ext cx="46958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5"/>
          <p:cNvGraphicFramePr>
            <a:graphicFrameLocks noChangeAspect="1"/>
          </p:cNvGraphicFramePr>
          <p:nvPr/>
        </p:nvGraphicFramePr>
        <p:xfrm>
          <a:off x="755576" y="3343274"/>
          <a:ext cx="5507111" cy="881490"/>
        </p:xfrm>
        <a:graphic>
          <a:graphicData uri="http://schemas.openxmlformats.org/presentationml/2006/ole">
            <mc:AlternateContent xmlns:mc="http://schemas.openxmlformats.org/markup-compatibility/2006">
              <mc:Choice xmlns:v="urn:schemas-microsoft-com:vml" Requires="v">
                <p:oleObj spid="_x0000_s189904" name="Equation" r:id="rId7" imgW="64617600" imgH="12192000" progId="Equation.DSMT4">
                  <p:embed/>
                </p:oleObj>
              </mc:Choice>
              <mc:Fallback>
                <p:oleObj name="Equation" r:id="rId7" imgW="64617600" imgH="12192000" progId="Equation.DSMT4">
                  <p:embed/>
                  <p:pic>
                    <p:nvPicPr>
                      <p:cNvPr id="0" name="Object 5"/>
                      <p:cNvPicPr>
                        <a:picLocks noChangeAspect="1" noChangeArrowheads="1"/>
                      </p:cNvPicPr>
                      <p:nvPr/>
                    </p:nvPicPr>
                    <p:blipFill>
                      <a:blip r:embed="rId8"/>
                      <a:srcRect/>
                      <a:stretch>
                        <a:fillRect/>
                      </a:stretch>
                    </p:blipFill>
                    <p:spPr bwMode="auto">
                      <a:xfrm>
                        <a:off x="755576" y="3343274"/>
                        <a:ext cx="5507111" cy="881490"/>
                      </a:xfrm>
                      <a:prstGeom prst="rect">
                        <a:avLst/>
                      </a:prstGeom>
                      <a:noFill/>
                      <a:ln>
                        <a:noFill/>
                      </a:ln>
                    </p:spPr>
                  </p:pic>
                </p:oleObj>
              </mc:Fallback>
            </mc:AlternateContent>
          </a:graphicData>
        </a:graphic>
      </p:graphicFrame>
      <p:graphicFrame>
        <p:nvGraphicFramePr>
          <p:cNvPr id="3" name="Object 6"/>
          <p:cNvGraphicFramePr>
            <a:graphicFrameLocks noChangeAspect="1"/>
          </p:cNvGraphicFramePr>
          <p:nvPr/>
        </p:nvGraphicFramePr>
        <p:xfrm>
          <a:off x="1825625" y="5880893"/>
          <a:ext cx="5914727" cy="886695"/>
        </p:xfrm>
        <a:graphic>
          <a:graphicData uri="http://schemas.openxmlformats.org/presentationml/2006/ole">
            <mc:AlternateContent xmlns:mc="http://schemas.openxmlformats.org/markup-compatibility/2006">
              <mc:Choice xmlns:v="urn:schemas-microsoft-com:vml" Requires="v">
                <p:oleObj spid="_x0000_s189905" name="Equation" r:id="rId9" imgW="81686400" imgH="11277600" progId="Equation.DSMT4">
                  <p:embed/>
                </p:oleObj>
              </mc:Choice>
              <mc:Fallback>
                <p:oleObj name="Equation" r:id="rId9" imgW="81686400" imgH="11277600" progId="Equation.DSMT4">
                  <p:embed/>
                  <p:pic>
                    <p:nvPicPr>
                      <p:cNvPr id="0" name="Object 6"/>
                      <p:cNvPicPr>
                        <a:picLocks noChangeAspect="1" noChangeArrowheads="1"/>
                      </p:cNvPicPr>
                      <p:nvPr/>
                    </p:nvPicPr>
                    <p:blipFill>
                      <a:blip r:embed="rId10"/>
                      <a:srcRect/>
                      <a:stretch>
                        <a:fillRect/>
                      </a:stretch>
                    </p:blipFill>
                    <p:spPr bwMode="auto">
                      <a:xfrm>
                        <a:off x="1825625" y="5880893"/>
                        <a:ext cx="5914727" cy="886695"/>
                      </a:xfrm>
                      <a:prstGeom prst="rect">
                        <a:avLst/>
                      </a:prstGeom>
                      <a:noFill/>
                      <a:ln>
                        <a:noFill/>
                      </a:ln>
                    </p:spPr>
                  </p:pic>
                </p:oleObj>
              </mc:Fallback>
            </mc:AlternateContent>
          </a:graphicData>
        </a:graphic>
      </p:graphicFrame>
      <p:sp>
        <p:nvSpPr>
          <p:cNvPr id="17" name="Oval 17"/>
          <p:cNvSpPr>
            <a:spLocks noChangeArrowheads="1"/>
          </p:cNvSpPr>
          <p:nvPr/>
        </p:nvSpPr>
        <p:spPr bwMode="auto">
          <a:xfrm>
            <a:off x="1403648" y="4889500"/>
            <a:ext cx="1656185" cy="520700"/>
          </a:xfrm>
          <a:prstGeom prst="ellipse">
            <a:avLst/>
          </a:prstGeom>
          <a:noFill/>
          <a:ln w="38100" cap="rnd" algn="ctr">
            <a:solidFill>
              <a:srgbClr val="FF00FF"/>
            </a:solidFill>
            <a:prstDash val="sysDot"/>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graphicFrame>
        <p:nvGraphicFramePr>
          <p:cNvPr id="23559" name="Object 13"/>
          <p:cNvGraphicFramePr>
            <a:graphicFrameLocks noChangeAspect="1"/>
          </p:cNvGraphicFramePr>
          <p:nvPr/>
        </p:nvGraphicFramePr>
        <p:xfrm>
          <a:off x="5872163" y="665576"/>
          <a:ext cx="3184505" cy="702560"/>
        </p:xfrm>
        <a:graphic>
          <a:graphicData uri="http://schemas.openxmlformats.org/presentationml/2006/ole">
            <mc:AlternateContent xmlns:mc="http://schemas.openxmlformats.org/markup-compatibility/2006">
              <mc:Choice xmlns:v="urn:schemas-microsoft-com:vml" Requires="v">
                <p:oleObj spid="_x0000_s189906" name="Equation" r:id="rId11" imgW="4831715" imgH="1075690" progId="Equation.DSMT4">
                  <p:embed/>
                </p:oleObj>
              </mc:Choice>
              <mc:Fallback>
                <p:oleObj name="Equation" r:id="rId11" imgW="4831715" imgH="1075690"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2163" y="665576"/>
                        <a:ext cx="3184505" cy="702560"/>
                      </a:xfrm>
                      <a:prstGeom prst="rect">
                        <a:avLst/>
                      </a:prstGeom>
                      <a:solidFill>
                        <a:srgbClr val="FFFF99"/>
                      </a:solidFill>
                      <a:ln>
                        <a:noFill/>
                      </a:ln>
                    </p:spPr>
                  </p:pic>
                </p:oleObj>
              </mc:Fallback>
            </mc:AlternateContent>
          </a:graphicData>
        </a:graphic>
      </p:graphicFrame>
      <p:grpSp>
        <p:nvGrpSpPr>
          <p:cNvPr id="23567" name="Group 23"/>
          <p:cNvGrpSpPr/>
          <p:nvPr/>
        </p:nvGrpSpPr>
        <p:grpSpPr bwMode="auto">
          <a:xfrm>
            <a:off x="942456" y="92075"/>
            <a:ext cx="6373813" cy="400050"/>
            <a:chOff x="791" y="73"/>
            <a:chExt cx="4015" cy="252"/>
          </a:xfrm>
        </p:grpSpPr>
        <p:sp>
          <p:nvSpPr>
            <p:cNvPr id="23578" name="Text Box 16"/>
            <p:cNvSpPr txBox="1">
              <a:spLocks noChangeArrowheads="1"/>
            </p:cNvSpPr>
            <p:nvPr/>
          </p:nvSpPr>
          <p:spPr bwMode="auto">
            <a:xfrm>
              <a:off x="791" y="73"/>
              <a:ext cx="40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000" b="1" dirty="0"/>
                <a:t>因测量次数为</a:t>
              </a:r>
              <a:r>
                <a:rPr lang="en-US" altLang="zh-CN" sz="2000" b="1" dirty="0">
                  <a:latin typeface="Times New Roman" panose="02020603050405020304" pitchFamily="18" charset="0"/>
                  <a:cs typeface="Times New Roman" panose="02020603050405020304" pitchFamily="18" charset="0"/>
                </a:rPr>
                <a:t>10</a:t>
              </a:r>
              <a:r>
                <a:rPr lang="zh-CN" altLang="en-US" sz="2000" b="1" dirty="0"/>
                <a:t>次</a:t>
              </a:r>
              <a:r>
                <a:rPr lang="zh-CN" altLang="en-US" sz="2000" b="1" dirty="0">
                  <a:latin typeface="楷体" panose="02010609060101010101" pitchFamily="49" charset="-122"/>
                  <a:ea typeface="楷体" panose="02010609060101010101" pitchFamily="49" charset="-122"/>
                </a:rPr>
                <a:t>，</a:t>
              </a:r>
              <a:r>
                <a:rPr lang="zh-CN" altLang="en-US" sz="2000" b="1" dirty="0"/>
                <a:t>自由度</a:t>
              </a:r>
              <a:r>
                <a:rPr lang="en-US" altLang="zh-CN" sz="2000" b="1" dirty="0"/>
                <a:t>        </a:t>
              </a:r>
              <a:r>
                <a:rPr lang="zh-CN" altLang="en-US" sz="2000" b="1" dirty="0">
                  <a:latin typeface="楷体" panose="02010609060101010101" pitchFamily="49" charset="-122"/>
                  <a:ea typeface="楷体" panose="02010609060101010101" pitchFamily="49" charset="-122"/>
                </a:rPr>
                <a:t>，</a:t>
              </a:r>
              <a:r>
                <a:rPr lang="zh-CN" altLang="en-US" sz="2000" b="1" dirty="0"/>
                <a:t>查表得 </a:t>
              </a:r>
              <a:r>
                <a:rPr lang="en-US" altLang="zh-CN" sz="2000" b="1" i="1" dirty="0">
                  <a:latin typeface="Times New Roman" panose="02020603050405020304" pitchFamily="18" charset="0"/>
                  <a:cs typeface="Times New Roman" panose="02020603050405020304" pitchFamily="18" charset="0"/>
                </a:rPr>
                <a:t>t</a:t>
              </a:r>
              <a:r>
                <a:rPr lang="en-US" altLang="zh-CN" sz="2000" b="1" baseline="-25000" dirty="0">
                  <a:latin typeface="Times New Roman" panose="02020603050405020304" pitchFamily="18" charset="0"/>
                  <a:cs typeface="Times New Roman" panose="02020603050405020304" pitchFamily="18" charset="0"/>
                </a:rPr>
                <a:t>0.683</a:t>
              </a:r>
              <a:r>
                <a:rPr lang="en-US" altLang="zh-CN" sz="2000" b="1" dirty="0">
                  <a:latin typeface="Times New Roman" panose="02020603050405020304" pitchFamily="18" charset="0"/>
                  <a:cs typeface="Times New Roman" panose="02020603050405020304" pitchFamily="18" charset="0"/>
                </a:rPr>
                <a:t>=1.06</a:t>
              </a:r>
              <a:r>
                <a:rPr lang="zh-CN" altLang="en-US" b="1" dirty="0">
                  <a:latin typeface="楷体" panose="02010609060101010101" pitchFamily="49" charset="-122"/>
                  <a:ea typeface="楷体" panose="02010609060101010101" pitchFamily="49" charset="-122"/>
                  <a:cs typeface="Times New Roman" panose="02020603050405020304" pitchFamily="18" charset="0"/>
                </a:rPr>
                <a:t>，</a:t>
              </a:r>
              <a:endParaRPr lang="zh-CN" altLang="en-US" b="1" dirty="0">
                <a:latin typeface="楷体" panose="02010609060101010101" pitchFamily="49" charset="-122"/>
                <a:ea typeface="楷体" panose="02010609060101010101" pitchFamily="49" charset="-122"/>
              </a:endParaRPr>
            </a:p>
          </p:txBody>
        </p:sp>
        <p:graphicFrame>
          <p:nvGraphicFramePr>
            <p:cNvPr id="23561" name="Object 19"/>
            <p:cNvGraphicFramePr>
              <a:graphicFrameLocks noChangeAspect="1"/>
            </p:cNvGraphicFramePr>
            <p:nvPr/>
          </p:nvGraphicFramePr>
          <p:xfrm>
            <a:off x="2785" y="105"/>
            <a:ext cx="451" cy="203"/>
          </p:xfrm>
          <a:graphic>
            <a:graphicData uri="http://schemas.openxmlformats.org/presentationml/2006/ole">
              <mc:AlternateContent xmlns:mc="http://schemas.openxmlformats.org/markup-compatibility/2006">
                <mc:Choice xmlns:v="urn:schemas-microsoft-com:vml" Requires="v">
                  <p:oleObj spid="_x0000_s189907" name="公式" r:id="rId13" imgW="508000" imgH="228600" progId="Equation.3">
                    <p:embed/>
                  </p:oleObj>
                </mc:Choice>
                <mc:Fallback>
                  <p:oleObj name="公式" r:id="rId13" imgW="508000" imgH="22860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85" y="105"/>
                          <a:ext cx="451" cy="203"/>
                        </a:xfrm>
                        <a:prstGeom prst="rect">
                          <a:avLst/>
                        </a:prstGeom>
                        <a:noFill/>
                        <a:ln>
                          <a:noFill/>
                        </a:ln>
                      </p:spPr>
                    </p:pic>
                  </p:oleObj>
                </mc:Fallback>
              </mc:AlternateContent>
            </a:graphicData>
          </a:graphic>
        </p:graphicFrame>
      </p:grpSp>
      <p:sp>
        <p:nvSpPr>
          <p:cNvPr id="4" name="Oval 17"/>
          <p:cNvSpPr>
            <a:spLocks noChangeArrowheads="1"/>
          </p:cNvSpPr>
          <p:nvPr/>
        </p:nvSpPr>
        <p:spPr bwMode="auto">
          <a:xfrm>
            <a:off x="1427888" y="3772396"/>
            <a:ext cx="1919975" cy="520700"/>
          </a:xfrm>
          <a:prstGeom prst="ellipse">
            <a:avLst/>
          </a:prstGeom>
          <a:noFill/>
          <a:ln w="38100" cap="rnd" algn="ctr">
            <a:solidFill>
              <a:srgbClr val="FF00FF"/>
            </a:solidFill>
            <a:prstDash val="sysDot"/>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sp>
        <p:nvSpPr>
          <p:cNvPr id="5" name="Oval 17"/>
          <p:cNvSpPr>
            <a:spLocks noChangeArrowheads="1"/>
          </p:cNvSpPr>
          <p:nvPr/>
        </p:nvSpPr>
        <p:spPr bwMode="auto">
          <a:xfrm>
            <a:off x="1771650" y="963613"/>
            <a:ext cx="2084388" cy="484187"/>
          </a:xfrm>
          <a:prstGeom prst="ellipse">
            <a:avLst/>
          </a:prstGeom>
          <a:noFill/>
          <a:ln w="38100" cap="rnd" algn="ctr">
            <a:solidFill>
              <a:srgbClr val="FF00FF"/>
            </a:solidFill>
            <a:prstDash val="sysDot"/>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sp>
        <p:nvSpPr>
          <p:cNvPr id="6" name="Oval 17"/>
          <p:cNvSpPr>
            <a:spLocks noChangeArrowheads="1"/>
          </p:cNvSpPr>
          <p:nvPr/>
        </p:nvSpPr>
        <p:spPr bwMode="auto">
          <a:xfrm>
            <a:off x="5558631" y="6027886"/>
            <a:ext cx="1197769" cy="425450"/>
          </a:xfrm>
          <a:prstGeom prst="ellipse">
            <a:avLst/>
          </a:prstGeom>
          <a:noFill/>
          <a:ln w="38100" cap="rnd" algn="ctr">
            <a:solidFill>
              <a:srgbClr val="FF00FF"/>
            </a:solidFill>
            <a:prstDash val="sysDot"/>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sp>
        <p:nvSpPr>
          <p:cNvPr id="95259" name="Text Box 6"/>
          <p:cNvSpPr txBox="1">
            <a:spLocks noChangeArrowheads="1"/>
          </p:cNvSpPr>
          <p:nvPr/>
        </p:nvSpPr>
        <p:spPr bwMode="auto">
          <a:xfrm>
            <a:off x="395288" y="4389438"/>
            <a:ext cx="5867400" cy="40011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en-US" altLang="zh-CN" sz="2000" dirty="0">
                <a:solidFill>
                  <a:srgbClr val="FF33CC"/>
                </a:solidFill>
              </a:rPr>
              <a:t>(3)</a:t>
            </a:r>
            <a:r>
              <a:rPr lang="zh-CN" altLang="en-US" sz="2000" dirty="0">
                <a:solidFill>
                  <a:srgbClr val="FF33CC"/>
                </a:solidFill>
              </a:rPr>
              <a:t>第三步：综合</a:t>
            </a:r>
            <a:r>
              <a:rPr lang="en-US" altLang="zh-CN" sz="2000" dirty="0">
                <a:solidFill>
                  <a:srgbClr val="FF33CC"/>
                </a:solidFill>
              </a:rPr>
              <a:t>(</a:t>
            </a:r>
            <a:r>
              <a:rPr lang="zh-CN" altLang="en-US" sz="2000" dirty="0">
                <a:solidFill>
                  <a:srgbClr val="FF33CC"/>
                </a:solidFill>
              </a:rPr>
              <a:t>标准形式</a:t>
            </a:r>
            <a:r>
              <a:rPr lang="en-US" altLang="zh-CN" sz="2000" dirty="0">
                <a:solidFill>
                  <a:srgbClr val="FF33CC"/>
                </a:solidFill>
              </a:rPr>
              <a:t>)      </a:t>
            </a:r>
            <a:r>
              <a:rPr lang="zh-CN" altLang="en-US" sz="2000" dirty="0">
                <a:solidFill>
                  <a:srgbClr val="FF33CC"/>
                </a:solidFill>
              </a:rPr>
              <a:t>即书写测量结果</a:t>
            </a:r>
          </a:p>
        </p:txBody>
      </p:sp>
      <p:sp>
        <p:nvSpPr>
          <p:cNvPr id="95261" name="矩形 19"/>
          <p:cNvSpPr>
            <a:spLocks noChangeArrowheads="1"/>
          </p:cNvSpPr>
          <p:nvPr/>
        </p:nvSpPr>
        <p:spPr bwMode="auto">
          <a:xfrm>
            <a:off x="6790241" y="6381328"/>
            <a:ext cx="2218241" cy="523220"/>
          </a:xfrm>
          <a:prstGeom prst="rect">
            <a:avLst/>
          </a:prstGeom>
          <a:solidFill>
            <a:srgbClr val="FFFF99"/>
          </a:solidFill>
          <a:ln>
            <a:noFill/>
          </a:ln>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r>
              <a:rPr lang="en-US" altLang="zh-CN" sz="1400" b="1" dirty="0">
                <a:solidFill>
                  <a:srgbClr val="FF3300"/>
                </a:solidFill>
                <a:latin typeface="Times New Roman" panose="02020603050405020304" pitchFamily="18" charset="0"/>
                <a:cs typeface="Times New Roman" panose="02020603050405020304" pitchFamily="18" charset="0"/>
              </a:rPr>
              <a:t>0-10% </a:t>
            </a:r>
            <a:r>
              <a:rPr lang="zh-CN" altLang="en-US" sz="1400" b="1" dirty="0">
                <a:solidFill>
                  <a:srgbClr val="FF3300"/>
                </a:solidFill>
                <a:latin typeface="Times New Roman" panose="02020603050405020304" pitchFamily="18" charset="0"/>
                <a:cs typeface="Times New Roman" panose="02020603050405020304" pitchFamily="18" charset="0"/>
              </a:rPr>
              <a:t>逢</a:t>
            </a:r>
            <a:r>
              <a:rPr lang="en-US" altLang="zh-CN" sz="1400" b="1" dirty="0">
                <a:solidFill>
                  <a:srgbClr val="FF3300"/>
                </a:solidFill>
                <a:latin typeface="Times New Roman" panose="02020603050405020304" pitchFamily="18" charset="0"/>
                <a:cs typeface="Times New Roman" panose="02020603050405020304" pitchFamily="18" charset="0"/>
              </a:rPr>
              <a:t>1</a:t>
            </a:r>
            <a:r>
              <a:rPr lang="zh-CN" altLang="en-US" sz="1400" b="1" dirty="0">
                <a:solidFill>
                  <a:srgbClr val="FF3300"/>
                </a:solidFill>
                <a:latin typeface="Times New Roman" panose="02020603050405020304" pitchFamily="18" charset="0"/>
                <a:cs typeface="Times New Roman" panose="02020603050405020304" pitchFamily="18" charset="0"/>
              </a:rPr>
              <a:t>、</a:t>
            </a:r>
            <a:r>
              <a:rPr lang="en-US" altLang="zh-CN" sz="1400" b="1" dirty="0">
                <a:solidFill>
                  <a:srgbClr val="FF3300"/>
                </a:solidFill>
                <a:latin typeface="Times New Roman" panose="02020603050405020304" pitchFamily="18" charset="0"/>
                <a:cs typeface="Times New Roman" panose="02020603050405020304" pitchFamily="18" charset="0"/>
              </a:rPr>
              <a:t>2</a:t>
            </a:r>
            <a:r>
              <a:rPr lang="zh-CN" altLang="en-US" sz="1400" b="1" dirty="0">
                <a:solidFill>
                  <a:srgbClr val="FF3300"/>
                </a:solidFill>
                <a:latin typeface="Times New Roman" panose="02020603050405020304" pitchFamily="18" charset="0"/>
                <a:cs typeface="Times New Roman" panose="02020603050405020304" pitchFamily="18" charset="0"/>
              </a:rPr>
              <a:t>开头</a:t>
            </a:r>
            <a:r>
              <a:rPr lang="zh-CN" altLang="en-US" sz="1400" b="1" dirty="0">
                <a:solidFill>
                  <a:srgbClr val="FF3300"/>
                </a:solidFill>
              </a:rPr>
              <a:t>，取两位有效数字，只进不舍！</a:t>
            </a:r>
            <a:endParaRPr lang="en-US" altLang="zh-CN" sz="1400" b="1" dirty="0">
              <a:solidFill>
                <a:srgbClr val="FF3300"/>
              </a:solidFill>
            </a:endParaRPr>
          </a:p>
        </p:txBody>
      </p:sp>
      <p:sp>
        <p:nvSpPr>
          <p:cNvPr id="95262" name="矩形 19"/>
          <p:cNvSpPr>
            <a:spLocks noChangeArrowheads="1"/>
          </p:cNvSpPr>
          <p:nvPr/>
        </p:nvSpPr>
        <p:spPr bwMode="auto">
          <a:xfrm>
            <a:off x="4757787" y="6525344"/>
            <a:ext cx="822325" cy="307777"/>
          </a:xfrm>
          <a:prstGeom prst="rect">
            <a:avLst/>
          </a:prstGeom>
          <a:solidFill>
            <a:srgbClr val="FFFF99"/>
          </a:solidFill>
          <a:ln>
            <a:noFill/>
          </a:ln>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r>
              <a:rPr lang="zh-CN" altLang="en-US" sz="1400" b="1" dirty="0">
                <a:solidFill>
                  <a:srgbClr val="FF3300"/>
                </a:solidFill>
              </a:rPr>
              <a:t>过程量！</a:t>
            </a:r>
            <a:endParaRPr lang="en-US" altLang="zh-CN" sz="1400" b="1" dirty="0">
              <a:solidFill>
                <a:srgbClr val="FF3300"/>
              </a:solidFill>
            </a:endParaRPr>
          </a:p>
        </p:txBody>
      </p:sp>
      <p:sp>
        <p:nvSpPr>
          <p:cNvPr id="95263" name="Line 57"/>
          <p:cNvSpPr>
            <a:spLocks noChangeShapeType="1"/>
          </p:cNvSpPr>
          <p:nvPr/>
        </p:nvSpPr>
        <p:spPr bwMode="auto">
          <a:xfrm flipH="1" flipV="1">
            <a:off x="4323631" y="6578600"/>
            <a:ext cx="419100" cy="93662"/>
          </a:xfrm>
          <a:prstGeom prst="line">
            <a:avLst/>
          </a:prstGeom>
          <a:noFill/>
          <a:ln w="22225">
            <a:solidFill>
              <a:srgbClr val="0000FF"/>
            </a:solidFill>
            <a:round/>
            <a:tailEnd type="arrow" w="med" len="med"/>
          </a:ln>
          <a:effectLst>
            <a:outerShdw dist="23000" dir="5400000" rotWithShape="0">
              <a:srgbClr val="000000">
                <a:alpha val="34998"/>
              </a:srgbClr>
            </a:outerShdw>
          </a:effectLst>
        </p:spPr>
        <p:txBody>
          <a:bodyPr/>
          <a:lstStyle/>
          <a:p>
            <a:pPr>
              <a:buFont typeface="Arial" panose="020B0604020202020204" pitchFamily="34" charset="0"/>
              <a:buNone/>
              <a:defRPr/>
            </a:pPr>
            <a:endParaRPr lang="zh-CN" altLang="en-US"/>
          </a:p>
        </p:txBody>
      </p:sp>
      <p:sp>
        <p:nvSpPr>
          <p:cNvPr id="95264" name="Line 57"/>
          <p:cNvSpPr>
            <a:spLocks noChangeShapeType="1"/>
          </p:cNvSpPr>
          <p:nvPr/>
        </p:nvSpPr>
        <p:spPr bwMode="auto">
          <a:xfrm flipH="1" flipV="1">
            <a:off x="4363583" y="6131047"/>
            <a:ext cx="455613" cy="403225"/>
          </a:xfrm>
          <a:prstGeom prst="line">
            <a:avLst/>
          </a:prstGeom>
          <a:noFill/>
          <a:ln w="22225">
            <a:solidFill>
              <a:srgbClr val="0000FF"/>
            </a:solidFill>
            <a:round/>
            <a:tailEnd type="arrow" w="med" len="med"/>
          </a:ln>
          <a:effectLst>
            <a:outerShdw dist="23000" dir="5400000" rotWithShape="0">
              <a:srgbClr val="000000">
                <a:alpha val="34998"/>
              </a:srgbClr>
            </a:outerShdw>
          </a:effectLst>
        </p:spPr>
        <p:txBody>
          <a:bodyPr/>
          <a:lstStyle/>
          <a:p>
            <a:pPr>
              <a:buFont typeface="Arial" panose="020B0604020202020204" pitchFamily="34" charset="0"/>
              <a:buNone/>
              <a:defRPr/>
            </a:pPr>
            <a:endParaRPr lang="zh-CN" altLang="en-US"/>
          </a:p>
        </p:txBody>
      </p:sp>
      <p:sp>
        <p:nvSpPr>
          <p:cNvPr id="95265" name="Line 57"/>
          <p:cNvSpPr>
            <a:spLocks noChangeShapeType="1"/>
          </p:cNvSpPr>
          <p:nvPr/>
        </p:nvSpPr>
        <p:spPr bwMode="auto">
          <a:xfrm flipH="1" flipV="1">
            <a:off x="6029325" y="6524625"/>
            <a:ext cx="727075" cy="201613"/>
          </a:xfrm>
          <a:prstGeom prst="line">
            <a:avLst/>
          </a:prstGeom>
          <a:noFill/>
          <a:ln w="22225">
            <a:solidFill>
              <a:srgbClr val="0000FF"/>
            </a:solidFill>
            <a:round/>
            <a:tailEnd type="arrow" w="med" len="med"/>
          </a:ln>
          <a:effectLst>
            <a:outerShdw dist="23000" dir="5400000" rotWithShape="0">
              <a:srgbClr val="000000">
                <a:alpha val="34998"/>
              </a:srgbClr>
            </a:outerShdw>
          </a:effectLst>
        </p:spPr>
        <p:txBody>
          <a:bodyPr/>
          <a:lstStyle/>
          <a:p>
            <a:pPr>
              <a:buFont typeface="Arial" panose="020B0604020202020204" pitchFamily="34" charset="0"/>
              <a:buNone/>
              <a:defRPr/>
            </a:pPr>
            <a:endParaRPr lang="zh-CN" altLang="en-US"/>
          </a:p>
        </p:txBody>
      </p:sp>
      <p:grpSp>
        <p:nvGrpSpPr>
          <p:cNvPr id="8" name="组合 7"/>
          <p:cNvGrpSpPr/>
          <p:nvPr/>
        </p:nvGrpSpPr>
        <p:grpSpPr>
          <a:xfrm>
            <a:off x="979488" y="1412875"/>
            <a:ext cx="6692306" cy="584450"/>
            <a:chOff x="979488" y="1412875"/>
            <a:chExt cx="6692306" cy="584450"/>
          </a:xfrm>
        </p:grpSpPr>
        <p:sp>
          <p:nvSpPr>
            <p:cNvPr id="30727" name="Text Box 6"/>
            <p:cNvSpPr txBox="1">
              <a:spLocks noChangeArrowheads="1"/>
            </p:cNvSpPr>
            <p:nvPr/>
          </p:nvSpPr>
          <p:spPr bwMode="auto">
            <a:xfrm>
              <a:off x="979488" y="1412875"/>
              <a:ext cx="6192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000" b="1" dirty="0"/>
                <a:t>螺旋测微计的误差为正态分布</a:t>
              </a:r>
              <a:r>
                <a:rPr lang="zh-CN" altLang="en-US" sz="2000" b="1" dirty="0">
                  <a:latin typeface="楷体" panose="02010609060101010101" pitchFamily="49" charset="-122"/>
                  <a:ea typeface="楷体" panose="02010609060101010101" pitchFamily="49" charset="-122"/>
                </a:rPr>
                <a:t>，</a:t>
              </a:r>
              <a:r>
                <a:rPr lang="en-US" altLang="zh-CN" sz="2000" dirty="0"/>
                <a:t>C=3</a:t>
              </a:r>
              <a:r>
                <a:rPr lang="zh-CN" altLang="en-US" sz="2800" dirty="0">
                  <a:latin typeface="楷体" panose="02010609060101010101" pitchFamily="49" charset="-122"/>
                  <a:ea typeface="楷体" panose="02010609060101010101" pitchFamily="49" charset="-122"/>
                </a:rPr>
                <a:t>，</a:t>
              </a:r>
            </a:p>
          </p:txBody>
        </p:sp>
        <p:graphicFrame>
          <p:nvGraphicFramePr>
            <p:cNvPr id="7" name="Object 25"/>
            <p:cNvGraphicFramePr>
              <a:graphicFrameLocks noChangeAspect="1"/>
            </p:cNvGraphicFramePr>
            <p:nvPr/>
          </p:nvGraphicFramePr>
          <p:xfrm>
            <a:off x="5364163" y="1545397"/>
            <a:ext cx="665162" cy="451928"/>
          </p:xfrm>
          <a:graphic>
            <a:graphicData uri="http://schemas.openxmlformats.org/presentationml/2006/ole">
              <mc:AlternateContent xmlns:mc="http://schemas.openxmlformats.org/markup-compatibility/2006">
                <mc:Choice xmlns:v="urn:schemas-microsoft-com:vml" Requires="v">
                  <p:oleObj spid="_x0000_s189908" name="公式" r:id="rId15" imgW="532765" imgH="317500" progId="Equation.3">
                    <p:embed/>
                  </p:oleObj>
                </mc:Choice>
                <mc:Fallback>
                  <p:oleObj name="公式" r:id="rId15" imgW="532765" imgH="317500"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4163" y="1545397"/>
                          <a:ext cx="665162" cy="451928"/>
                        </a:xfrm>
                        <a:prstGeom prst="rect">
                          <a:avLst/>
                        </a:prstGeom>
                        <a:noFill/>
                        <a:ln>
                          <a:noFill/>
                        </a:ln>
                      </p:spPr>
                    </p:pic>
                  </p:oleObj>
                </mc:Fallback>
              </mc:AlternateContent>
            </a:graphicData>
          </a:graphic>
        </p:graphicFrame>
        <p:sp>
          <p:nvSpPr>
            <p:cNvPr id="27" name="Text Box 23" descr="Stonbk"/>
            <p:cNvSpPr txBox="1">
              <a:spLocks noChangeArrowheads="1"/>
            </p:cNvSpPr>
            <p:nvPr/>
          </p:nvSpPr>
          <p:spPr bwMode="white">
            <a:xfrm>
              <a:off x="6089308" y="1487435"/>
              <a:ext cx="15824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p</a:t>
              </a:r>
              <a:r>
                <a:rPr lang="en-US" altLang="zh-CN" sz="2400" b="1" dirty="0">
                  <a:latin typeface="Times New Roman" panose="02020603050405020304" pitchFamily="18" charset="0"/>
                  <a:cs typeface="Times New Roman" panose="02020603050405020304" pitchFamily="18" charset="0"/>
                </a:rPr>
                <a:t>=68.3%)</a:t>
              </a:r>
            </a:p>
          </p:txBody>
        </p:sp>
      </p:grpSp>
      <p:sp>
        <p:nvSpPr>
          <p:cNvPr id="29" name="矩形 19"/>
          <p:cNvSpPr>
            <a:spLocks noChangeArrowheads="1"/>
          </p:cNvSpPr>
          <p:nvPr/>
        </p:nvSpPr>
        <p:spPr bwMode="auto">
          <a:xfrm>
            <a:off x="-1568" y="978407"/>
            <a:ext cx="1773218" cy="523220"/>
          </a:xfrm>
          <a:prstGeom prst="rect">
            <a:avLst/>
          </a:prstGeom>
          <a:solidFill>
            <a:srgbClr val="FFFF99"/>
          </a:solidFill>
          <a:ln>
            <a:noFill/>
          </a:ln>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1400" b="1" dirty="0">
                <a:solidFill>
                  <a:srgbClr val="FF3300"/>
                </a:solidFill>
              </a:rPr>
              <a:t>计算不确定度的一些中间过程取二位</a:t>
            </a:r>
            <a:endParaRPr lang="en-US" altLang="zh-CN" sz="1400" b="1" dirty="0">
              <a:solidFill>
                <a:srgbClr val="FF3300"/>
              </a:solidFill>
            </a:endParaRPr>
          </a:p>
        </p:txBody>
      </p:sp>
      <p:sp>
        <p:nvSpPr>
          <p:cNvPr id="9" name="矩形 8"/>
          <p:cNvSpPr/>
          <p:nvPr/>
        </p:nvSpPr>
        <p:spPr>
          <a:xfrm>
            <a:off x="5940152" y="3768615"/>
            <a:ext cx="3116516" cy="523220"/>
          </a:xfrm>
          <a:prstGeom prst="rect">
            <a:avLst/>
          </a:prstGeom>
          <a:solidFill>
            <a:srgbClr val="FFFF99"/>
          </a:solidFill>
        </p:spPr>
        <p:txBody>
          <a:bodyPr wrap="square">
            <a:spAutoFit/>
          </a:bodyPr>
          <a:lstStyle/>
          <a:p>
            <a:r>
              <a:rPr lang="zh-CN" altLang="en-US" sz="1400" b="1" dirty="0">
                <a:solidFill>
                  <a:srgbClr val="FF3300"/>
                </a:solidFill>
                <a:latin typeface="Times New Roman" panose="02020603050405020304" pitchFamily="18" charset="0"/>
                <a:ea typeface="微软雅黑" panose="020B0503020204020204" charset="-122"/>
                <a:cs typeface="Times New Roman" panose="02020603050405020304" pitchFamily="18" charset="0"/>
              </a:rPr>
              <a:t>首位逢</a:t>
            </a:r>
            <a:r>
              <a:rPr lang="en-US" altLang="zh-CN" sz="1400" b="1" dirty="0">
                <a:solidFill>
                  <a:srgbClr val="FF3300"/>
                </a:solidFill>
                <a:latin typeface="Times New Roman" panose="02020603050405020304" pitchFamily="18" charset="0"/>
                <a:ea typeface="微软雅黑" panose="020B0503020204020204" charset="-122"/>
                <a:cs typeface="Times New Roman" panose="02020603050405020304" pitchFamily="18" charset="0"/>
              </a:rPr>
              <a:t>1</a:t>
            </a:r>
            <a:r>
              <a:rPr lang="zh-CN" altLang="en-US" sz="1400" b="1" dirty="0">
                <a:solidFill>
                  <a:srgbClr val="FF33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400" b="1" dirty="0">
                <a:solidFill>
                  <a:srgbClr val="FF3300"/>
                </a:solidFill>
                <a:latin typeface="Times New Roman" panose="02020603050405020304" pitchFamily="18" charset="0"/>
                <a:ea typeface="微软雅黑" panose="020B0503020204020204" charset="-122"/>
                <a:cs typeface="Times New Roman" panose="02020603050405020304" pitchFamily="18" charset="0"/>
              </a:rPr>
              <a:t>2</a:t>
            </a:r>
            <a:r>
              <a:rPr lang="zh-CN" altLang="en-US" sz="1400" b="1" dirty="0">
                <a:solidFill>
                  <a:srgbClr val="FF3300"/>
                </a:solidFill>
                <a:latin typeface="Times New Roman" panose="02020603050405020304" pitchFamily="18" charset="0"/>
                <a:ea typeface="微软雅黑" panose="020B0503020204020204" charset="-122"/>
                <a:cs typeface="Times New Roman" panose="02020603050405020304" pitchFamily="18" charset="0"/>
              </a:rPr>
              <a:t>取两位；对不保留数字一律“只进不舍”</a:t>
            </a:r>
          </a:p>
        </p:txBody>
      </p:sp>
      <p:sp>
        <p:nvSpPr>
          <p:cNvPr id="10" name="矩形 9"/>
          <p:cNvSpPr/>
          <p:nvPr/>
        </p:nvSpPr>
        <p:spPr>
          <a:xfrm>
            <a:off x="7616508" y="4900613"/>
            <a:ext cx="1440160" cy="954107"/>
          </a:xfrm>
          <a:prstGeom prst="rect">
            <a:avLst/>
          </a:prstGeom>
          <a:solidFill>
            <a:srgbClr val="FFFF99"/>
          </a:solidFill>
        </p:spPr>
        <p:txBody>
          <a:bodyPr wrap="square">
            <a:spAutoFit/>
          </a:bodyPr>
          <a:lstStyle/>
          <a:p>
            <a:r>
              <a:rPr lang="zh-CN" altLang="en-US" sz="1400" b="1" dirty="0">
                <a:solidFill>
                  <a:srgbClr val="FF0000"/>
                </a:solidFill>
                <a:latin typeface="微软雅黑" panose="020B0503020204020204" charset="-122"/>
                <a:ea typeface="微软雅黑" panose="020B0503020204020204" charset="-122"/>
              </a:rPr>
              <a:t>测量值末位与不确定度末位相对齐、置信概率和单位一致。</a:t>
            </a:r>
          </a:p>
        </p:txBody>
      </p:sp>
      <p:grpSp>
        <p:nvGrpSpPr>
          <p:cNvPr id="11" name="组合 10"/>
          <p:cNvGrpSpPr/>
          <p:nvPr/>
        </p:nvGrpSpPr>
        <p:grpSpPr>
          <a:xfrm>
            <a:off x="1501775" y="4900613"/>
            <a:ext cx="5838386" cy="869950"/>
            <a:chOff x="1501775" y="4900613"/>
            <a:chExt cx="5838386" cy="869950"/>
          </a:xfrm>
        </p:grpSpPr>
        <p:graphicFrame>
          <p:nvGraphicFramePr>
            <p:cNvPr id="30725" name="Object 16"/>
            <p:cNvGraphicFramePr>
              <a:graphicFrameLocks noChangeAspect="1"/>
            </p:cNvGraphicFramePr>
            <p:nvPr/>
          </p:nvGraphicFramePr>
          <p:xfrm>
            <a:off x="1501775" y="4900613"/>
            <a:ext cx="4622800" cy="869950"/>
          </p:xfrm>
          <a:graphic>
            <a:graphicData uri="http://schemas.openxmlformats.org/presentationml/2006/ole">
              <mc:AlternateContent xmlns:mc="http://schemas.openxmlformats.org/markup-compatibility/2006">
                <mc:Choice xmlns:v="urn:schemas-microsoft-com:vml" Requires="v">
                  <p:oleObj spid="_x0000_s189909" name="Equation" r:id="rId17" imgW="49987200" imgH="10972800" progId="Equation.DSMT4">
                    <p:embed/>
                  </p:oleObj>
                </mc:Choice>
                <mc:Fallback>
                  <p:oleObj name="Equation" r:id="rId17" imgW="49987200" imgH="10972800" progId="Equation.DSMT4">
                    <p:embed/>
                    <p:pic>
                      <p:nvPicPr>
                        <p:cNvPr id="0" name="Object 16"/>
                        <p:cNvPicPr>
                          <a:picLocks noChangeAspect="1" noChangeArrowheads="1"/>
                        </p:cNvPicPr>
                        <p:nvPr/>
                      </p:nvPicPr>
                      <p:blipFill>
                        <a:blip r:embed="rId18"/>
                        <a:srcRect/>
                        <a:stretch>
                          <a:fillRect/>
                        </a:stretch>
                      </p:blipFill>
                      <p:spPr bwMode="auto">
                        <a:xfrm>
                          <a:off x="1501775" y="4900613"/>
                          <a:ext cx="4622800" cy="869950"/>
                        </a:xfrm>
                        <a:prstGeom prst="rect">
                          <a:avLst/>
                        </a:prstGeom>
                        <a:noFill/>
                        <a:ln>
                          <a:noFill/>
                        </a:ln>
                      </p:spPr>
                    </p:pic>
                  </p:oleObj>
                </mc:Fallback>
              </mc:AlternateContent>
            </a:graphicData>
          </a:graphic>
        </p:graphicFrame>
        <p:sp>
          <p:nvSpPr>
            <p:cNvPr id="32" name="Text Box 23" descr="Stonbk"/>
            <p:cNvSpPr txBox="1">
              <a:spLocks noChangeArrowheads="1"/>
            </p:cNvSpPr>
            <p:nvPr/>
          </p:nvSpPr>
          <p:spPr bwMode="white">
            <a:xfrm>
              <a:off x="5991714" y="4926805"/>
              <a:ext cx="13484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r>
                <a:rPr lang="en-US" altLang="zh-CN" sz="2000" b="1" dirty="0">
                  <a:latin typeface="Times New Roman" panose="02020603050405020304" pitchFamily="18" charset="0"/>
                  <a:cs typeface="Times New Roman" panose="02020603050405020304" pitchFamily="18" charset="0"/>
                </a:rPr>
                <a:t>(</a:t>
              </a:r>
              <a:r>
                <a:rPr lang="en-US" altLang="zh-CN" sz="2000" b="1" i="1" dirty="0">
                  <a:latin typeface="Times New Roman" panose="02020603050405020304" pitchFamily="18" charset="0"/>
                  <a:cs typeface="Times New Roman" panose="02020603050405020304" pitchFamily="18" charset="0"/>
                </a:rPr>
                <a:t>p</a:t>
              </a:r>
              <a:r>
                <a:rPr lang="en-US" altLang="zh-CN" sz="2000" b="1" dirty="0">
                  <a:latin typeface="Times New Roman" panose="02020603050405020304" pitchFamily="18" charset="0"/>
                  <a:cs typeface="Times New Roman" panose="02020603050405020304" pitchFamily="18" charset="0"/>
                </a:rPr>
                <a:t>=68.3%)</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67"/>
                                        </p:tgtEl>
                                        <p:attrNameLst>
                                          <p:attrName>style.visibility</p:attrName>
                                        </p:attrNameLst>
                                      </p:cBhvr>
                                      <p:to>
                                        <p:strVal val="visible"/>
                                      </p:to>
                                    </p:set>
                                    <p:animEffect transition="in" filter="randombar(horizontal)">
                                      <p:cBhvr>
                                        <p:cTn id="7" dur="500"/>
                                        <p:tgtEl>
                                          <p:spTgt spid="23567"/>
                                        </p:tgtEl>
                                      </p:cBhvr>
                                    </p:animEffect>
                                  </p:childTnLst>
                                </p:cTn>
                              </p:par>
                              <p:par>
                                <p:cTn id="8" presetID="14" presetClass="entr" presetSubtype="10" fill="hold" nodeType="withEffect">
                                  <p:stCondLst>
                                    <p:cond delay="0"/>
                                  </p:stCondLst>
                                  <p:childTnLst>
                                    <p:set>
                                      <p:cBhvr>
                                        <p:cTn id="9" dur="1" fill="hold">
                                          <p:stCondLst>
                                            <p:cond delay="0"/>
                                          </p:stCondLst>
                                        </p:cTn>
                                        <p:tgtEl>
                                          <p:spTgt spid="23556"/>
                                        </p:tgtEl>
                                        <p:attrNameLst>
                                          <p:attrName>style.visibility</p:attrName>
                                        </p:attrNameLst>
                                      </p:cBhvr>
                                      <p:to>
                                        <p:strVal val="visible"/>
                                      </p:to>
                                    </p:set>
                                    <p:animEffect transition="in" filter="randombar(horizontal)">
                                      <p:cBhvr>
                                        <p:cTn id="10" dur="500"/>
                                        <p:tgtEl>
                                          <p:spTgt spid="2355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3559"/>
                                        </p:tgtEl>
                                        <p:attrNameLst>
                                          <p:attrName>style.visibility</p:attrName>
                                        </p:attrNameLst>
                                      </p:cBhvr>
                                      <p:to>
                                        <p:strVal val="visible"/>
                                      </p:to>
                                    </p:set>
                                    <p:animEffect transition="in" filter="randombar(horizontal)">
                                      <p:cBhvr>
                                        <p:cTn id="23" dur="500"/>
                                        <p:tgtEl>
                                          <p:spTgt spid="2355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0722"/>
                                        </p:tgtEl>
                                        <p:attrNameLst>
                                          <p:attrName>style.visibility</p:attrName>
                                        </p:attrNameLst>
                                      </p:cBhvr>
                                      <p:to>
                                        <p:strVal val="visible"/>
                                      </p:to>
                                    </p:set>
                                    <p:animEffect transition="in" filter="randombar(horizontal)">
                                      <p:cBhvr>
                                        <p:cTn id="33" dur="500"/>
                                        <p:tgtEl>
                                          <p:spTgt spid="30722"/>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95236"/>
                                        </p:tgtEl>
                                        <p:attrNameLst>
                                          <p:attrName>style.visibility</p:attrName>
                                        </p:attrNameLst>
                                      </p:cBhvr>
                                      <p:to>
                                        <p:strVal val="visible"/>
                                      </p:to>
                                    </p:set>
                                    <p:animEffect transition="in" filter="randombar(horizontal)">
                                      <p:cBhvr>
                                        <p:cTn id="38" dur="500"/>
                                        <p:tgtEl>
                                          <p:spTgt spid="95236"/>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randombar(horizontal)">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randombar(horizontal)">
                                      <p:cBhvr>
                                        <p:cTn id="48" dur="500"/>
                                        <p:tgtEl>
                                          <p:spTgt spid="4"/>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randombar(horizontal)">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5259"/>
                                        </p:tgtEl>
                                        <p:attrNameLst>
                                          <p:attrName>style.visibility</p:attrName>
                                        </p:attrNameLst>
                                      </p:cBhvr>
                                      <p:to>
                                        <p:strVal val="visible"/>
                                      </p:to>
                                    </p:set>
                                    <p:anim calcmode="lin" valueType="num">
                                      <p:cBhvr additive="base">
                                        <p:cTn id="56" dur="500" fill="hold"/>
                                        <p:tgtEl>
                                          <p:spTgt spid="95259"/>
                                        </p:tgtEl>
                                        <p:attrNameLst>
                                          <p:attrName>ppt_x</p:attrName>
                                        </p:attrNameLst>
                                      </p:cBhvr>
                                      <p:tavLst>
                                        <p:tav tm="0">
                                          <p:val>
                                            <p:strVal val="#ppt_x"/>
                                          </p:val>
                                        </p:tav>
                                        <p:tav tm="100000">
                                          <p:val>
                                            <p:strVal val="#ppt_x"/>
                                          </p:val>
                                        </p:tav>
                                      </p:tavLst>
                                    </p:anim>
                                    <p:anim calcmode="lin" valueType="num">
                                      <p:cBhvr additive="base">
                                        <p:cTn id="57" dur="500" fill="hold"/>
                                        <p:tgtEl>
                                          <p:spTgt spid="9525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randombar(horizontal)">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randombar(horizontal)">
                                      <p:cBhvr>
                                        <p:cTn id="67" dur="500"/>
                                        <p:tgtEl>
                                          <p:spTgt spid="17"/>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randombar(horizontal)">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0730"/>
                                        </p:tgtEl>
                                        <p:attrNameLst>
                                          <p:attrName>style.visibility</p:attrName>
                                        </p:attrNameLst>
                                      </p:cBhvr>
                                      <p:to>
                                        <p:strVal val="visible"/>
                                      </p:to>
                                    </p:set>
                                    <p:anim calcmode="lin" valueType="num">
                                      <p:cBhvr additive="base">
                                        <p:cTn id="75" dur="500" fill="hold"/>
                                        <p:tgtEl>
                                          <p:spTgt spid="30730"/>
                                        </p:tgtEl>
                                        <p:attrNameLst>
                                          <p:attrName>ppt_x</p:attrName>
                                        </p:attrNameLst>
                                      </p:cBhvr>
                                      <p:tavLst>
                                        <p:tav tm="0">
                                          <p:val>
                                            <p:strVal val="#ppt_x"/>
                                          </p:val>
                                        </p:tav>
                                        <p:tav tm="100000">
                                          <p:val>
                                            <p:strVal val="#ppt_x"/>
                                          </p:val>
                                        </p:tav>
                                      </p:tavLst>
                                    </p:anim>
                                    <p:anim calcmode="lin" valueType="num">
                                      <p:cBhvr additive="base">
                                        <p:cTn id="76"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randombar(horizontal)">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95264"/>
                                        </p:tgtEl>
                                        <p:attrNameLst>
                                          <p:attrName>style.visibility</p:attrName>
                                        </p:attrNameLst>
                                      </p:cBhvr>
                                      <p:to>
                                        <p:strVal val="visible"/>
                                      </p:to>
                                    </p:set>
                                    <p:animEffect transition="in" filter="randombar(horizontal)">
                                      <p:cBhvr>
                                        <p:cTn id="86" dur="500"/>
                                        <p:tgtEl>
                                          <p:spTgt spid="95264"/>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95263"/>
                                        </p:tgtEl>
                                        <p:attrNameLst>
                                          <p:attrName>style.visibility</p:attrName>
                                        </p:attrNameLst>
                                      </p:cBhvr>
                                      <p:to>
                                        <p:strVal val="visible"/>
                                      </p:to>
                                    </p:set>
                                    <p:animEffect transition="in" filter="randombar(horizontal)">
                                      <p:cBhvr>
                                        <p:cTn id="89" dur="500"/>
                                        <p:tgtEl>
                                          <p:spTgt spid="95263"/>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95262"/>
                                        </p:tgtEl>
                                        <p:attrNameLst>
                                          <p:attrName>style.visibility</p:attrName>
                                        </p:attrNameLst>
                                      </p:cBhvr>
                                      <p:to>
                                        <p:strVal val="visible"/>
                                      </p:to>
                                    </p:set>
                                    <p:animEffect transition="in" filter="randombar(horizontal)">
                                      <p:cBhvr>
                                        <p:cTn id="92" dur="500"/>
                                        <p:tgtEl>
                                          <p:spTgt spid="95262"/>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randombar(horizontal)">
                                      <p:cBhvr>
                                        <p:cTn id="97" dur="500"/>
                                        <p:tgtEl>
                                          <p:spTgt spid="6"/>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95265"/>
                                        </p:tgtEl>
                                        <p:attrNameLst>
                                          <p:attrName>style.visibility</p:attrName>
                                        </p:attrNameLst>
                                      </p:cBhvr>
                                      <p:to>
                                        <p:strVal val="visible"/>
                                      </p:to>
                                    </p:set>
                                    <p:animEffect transition="in" filter="randombar(horizontal)">
                                      <p:cBhvr>
                                        <p:cTn id="100" dur="500"/>
                                        <p:tgtEl>
                                          <p:spTgt spid="95265"/>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95261"/>
                                        </p:tgtEl>
                                        <p:attrNameLst>
                                          <p:attrName>style.visibility</p:attrName>
                                        </p:attrNameLst>
                                      </p:cBhvr>
                                      <p:to>
                                        <p:strVal val="visible"/>
                                      </p:to>
                                    </p:set>
                                    <p:animEffect transition="in" filter="randombar(horizontal)">
                                      <p:cBhvr>
                                        <p:cTn id="103" dur="500"/>
                                        <p:tgtEl>
                                          <p:spTgt spid="95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p:bldP spid="30730" grpId="0"/>
      <p:bldP spid="17" grpId="0" animBg="1"/>
      <p:bldP spid="4" grpId="0" animBg="1"/>
      <p:bldP spid="5" grpId="0" animBg="1"/>
      <p:bldP spid="6" grpId="0" animBg="1"/>
      <p:bldP spid="95259" grpId="0" animBg="1"/>
      <p:bldP spid="95261" grpId="0" animBg="1"/>
      <p:bldP spid="95262" grpId="0" animBg="1"/>
      <p:bldP spid="95263" grpId="0" animBg="1"/>
      <p:bldP spid="95264" grpId="0" animBg="1"/>
      <p:bldP spid="95265" grpId="0" animBg="1"/>
      <p:bldP spid="29" grpId="0" animBg="1"/>
      <p:bldP spid="9" grpId="0" animBg="1"/>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ext Box 2"/>
          <p:cNvSpPr txBox="1"/>
          <p:nvPr/>
        </p:nvSpPr>
        <p:spPr>
          <a:xfrm>
            <a:off x="180023" y="1036320"/>
            <a:ext cx="6408737" cy="521970"/>
          </a:xfrm>
          <a:prstGeom prst="rect">
            <a:avLst/>
          </a:prstGeom>
          <a:noFill/>
          <a:ln w="9525">
            <a:noFill/>
          </a:ln>
        </p:spPr>
        <p:txBody>
          <a:bodyPr>
            <a:spAutoFit/>
          </a:bodyPr>
          <a:lstStyle/>
          <a:p>
            <a:pPr eaLnBrk="0" hangingPunct="0"/>
            <a:r>
              <a:rPr lang="zh-CN" altLang="en-US" sz="2800" b="1" dirty="0">
                <a:solidFill>
                  <a:srgbClr val="00B0F0"/>
                </a:solidFill>
                <a:latin typeface="黑体" panose="02010609060101010101" pitchFamily="2" charset="-122"/>
                <a:ea typeface="黑体" panose="02010609060101010101" pitchFamily="2" charset="-122"/>
                <a:sym typeface="Arial" panose="020B0604020202020204" pitchFamily="34" charset="0"/>
              </a:rPr>
              <a:t>六、</a:t>
            </a:r>
            <a:r>
              <a:rPr lang="zh-CN" altLang="en-US" sz="2800" b="1" dirty="0">
                <a:solidFill>
                  <a:srgbClr val="FF00FF"/>
                </a:solidFill>
                <a:latin typeface="Verdana" panose="020B0604030504040204" pitchFamily="34" charset="0"/>
                <a:sym typeface="Arial" panose="020B0604020202020204" pitchFamily="34" charset="0"/>
              </a:rPr>
              <a:t>间接测量</a:t>
            </a:r>
            <a:r>
              <a:rPr lang="zh-CN" altLang="en-US" sz="2800" b="1" dirty="0">
                <a:solidFill>
                  <a:srgbClr val="00B0F0"/>
                </a:solidFill>
                <a:latin typeface="黑体" panose="02010609060101010101" pitchFamily="2" charset="-122"/>
                <a:ea typeface="黑体" panose="02010609060101010101" pitchFamily="2" charset="-122"/>
                <a:sym typeface="Arial" panose="020B0604020202020204" pitchFamily="34" charset="0"/>
              </a:rPr>
              <a:t>量不确定度的估算</a:t>
            </a:r>
          </a:p>
        </p:txBody>
      </p:sp>
      <p:sp>
        <p:nvSpPr>
          <p:cNvPr id="27654" name="Text Box 3"/>
          <p:cNvSpPr txBox="1"/>
          <p:nvPr/>
        </p:nvSpPr>
        <p:spPr>
          <a:xfrm>
            <a:off x="897255" y="1482725"/>
            <a:ext cx="8141970" cy="768350"/>
          </a:xfrm>
          <a:prstGeom prst="rect">
            <a:avLst/>
          </a:prstGeom>
          <a:noFill/>
          <a:ln w="9525">
            <a:noFill/>
          </a:ln>
        </p:spPr>
        <p:txBody>
          <a:bodyPr wrap="square">
            <a:spAutoFit/>
          </a:bodyPr>
          <a:lstStyle/>
          <a:p>
            <a:pPr eaLnBrk="0" hangingPunct="0"/>
            <a:r>
              <a:rPr lang="zh-CN" altLang="en-US" sz="2200" b="1" dirty="0">
                <a:solidFill>
                  <a:srgbClr val="FF00FF"/>
                </a:solidFill>
                <a:latin typeface="楷体_GB2312" panose="02010609030101010101" charset="-122"/>
                <a:ea typeface="楷体_GB2312" panose="02010609030101010101" charset="-122"/>
                <a:cs typeface="楷体_GB2312" panose="02010609030101010101" charset="-122"/>
              </a:rPr>
              <a:t>不确定度传递公式</a:t>
            </a:r>
            <a:r>
              <a:rPr lang="zh-CN" altLang="zh-CN" sz="2200" b="1" dirty="0">
                <a:solidFill>
                  <a:srgbClr val="FF00FF"/>
                </a:solidFill>
                <a:latin typeface="楷体_GB2312" panose="02010609030101010101" charset="-122"/>
                <a:ea typeface="楷体_GB2312" panose="02010609030101010101" charset="-122"/>
                <a:cs typeface="楷体_GB2312" panose="02010609030101010101" charset="-122"/>
              </a:rPr>
              <a:t>:</a:t>
            </a:r>
            <a:r>
              <a:rPr lang="zh-CN" altLang="en-US" sz="2200" b="1" dirty="0">
                <a:latin typeface="楷体_GB2312" panose="02010609030101010101" charset="-122"/>
                <a:ea typeface="楷体_GB2312" panose="02010609030101010101" charset="-122"/>
                <a:cs typeface="楷体_GB2312" panose="02010609030101010101" charset="-122"/>
              </a:rPr>
              <a:t>表示间接测量不确定度与各直接测量不确定度之间的关系式</a:t>
            </a:r>
          </a:p>
        </p:txBody>
      </p:sp>
      <p:graphicFrame>
        <p:nvGraphicFramePr>
          <p:cNvPr id="46084" name="Object 4"/>
          <p:cNvGraphicFramePr>
            <a:graphicFrameLocks noChangeAspect="1"/>
          </p:cNvGraphicFramePr>
          <p:nvPr/>
        </p:nvGraphicFramePr>
        <p:xfrm>
          <a:off x="1254284" y="3644741"/>
          <a:ext cx="6376670" cy="1036320"/>
        </p:xfrm>
        <a:graphic>
          <a:graphicData uri="http://schemas.openxmlformats.org/presentationml/2006/ole">
            <mc:AlternateContent xmlns:mc="http://schemas.openxmlformats.org/markup-compatibility/2006">
              <mc:Choice xmlns:v="urn:schemas-microsoft-com:vml" Requires="v">
                <p:oleObj spid="_x0000_s154282" r:id="rId3" imgW="2971800" imgH="482600" progId="Equation.3">
                  <p:embed/>
                </p:oleObj>
              </mc:Choice>
              <mc:Fallback>
                <p:oleObj r:id="rId3" imgW="2971800" imgH="482600" progId="Equation.3">
                  <p:embed/>
                  <p:pic>
                    <p:nvPicPr>
                      <p:cNvPr id="0" name="图片 3090"/>
                      <p:cNvPicPr/>
                      <p:nvPr/>
                    </p:nvPicPr>
                    <p:blipFill>
                      <a:blip r:embed="rId4"/>
                      <a:stretch>
                        <a:fillRect/>
                      </a:stretch>
                    </p:blipFill>
                    <p:spPr>
                      <a:xfrm>
                        <a:off x="1254284" y="3644741"/>
                        <a:ext cx="6376670" cy="1036320"/>
                      </a:xfrm>
                      <a:prstGeom prst="rect">
                        <a:avLst/>
                      </a:prstGeom>
                      <a:noFill/>
                      <a:ln w="38100">
                        <a:noFill/>
                        <a:miter/>
                      </a:ln>
                    </p:spPr>
                  </p:pic>
                </p:oleObj>
              </mc:Fallback>
            </mc:AlternateContent>
          </a:graphicData>
        </a:graphic>
      </p:graphicFrame>
      <p:graphicFrame>
        <p:nvGraphicFramePr>
          <p:cNvPr id="46085" name="Object 5"/>
          <p:cNvGraphicFramePr>
            <a:graphicFrameLocks noChangeAspect="1"/>
          </p:cNvGraphicFramePr>
          <p:nvPr/>
        </p:nvGraphicFramePr>
        <p:xfrm>
          <a:off x="1150620" y="5300187"/>
          <a:ext cx="6700520" cy="986155"/>
        </p:xfrm>
        <a:graphic>
          <a:graphicData uri="http://schemas.openxmlformats.org/presentationml/2006/ole">
            <mc:AlternateContent xmlns:mc="http://schemas.openxmlformats.org/markup-compatibility/2006">
              <mc:Choice xmlns:v="urn:schemas-microsoft-com:vml" Requires="v">
                <p:oleObj spid="_x0000_s154283" r:id="rId5" imgW="3619500" imgH="482600" progId="Equation.3">
                  <p:embed/>
                </p:oleObj>
              </mc:Choice>
              <mc:Fallback>
                <p:oleObj r:id="rId5" imgW="3619500" imgH="482600" progId="Equation.3">
                  <p:embed/>
                  <p:pic>
                    <p:nvPicPr>
                      <p:cNvPr id="0" name="图片 3098"/>
                      <p:cNvPicPr/>
                      <p:nvPr/>
                    </p:nvPicPr>
                    <p:blipFill>
                      <a:blip r:embed="rId6"/>
                      <a:stretch>
                        <a:fillRect/>
                      </a:stretch>
                    </p:blipFill>
                    <p:spPr>
                      <a:xfrm>
                        <a:off x="1150620" y="5300187"/>
                        <a:ext cx="6700520" cy="986155"/>
                      </a:xfrm>
                      <a:prstGeom prst="rect">
                        <a:avLst/>
                      </a:prstGeom>
                      <a:noFill/>
                      <a:ln w="38100">
                        <a:noFill/>
                        <a:miter/>
                      </a:ln>
                    </p:spPr>
                  </p:pic>
                </p:oleObj>
              </mc:Fallback>
            </mc:AlternateContent>
          </a:graphicData>
        </a:graphic>
      </p:graphicFrame>
      <p:sp>
        <p:nvSpPr>
          <p:cNvPr id="46086" name="Text Box 6"/>
          <p:cNvSpPr txBox="1"/>
          <p:nvPr/>
        </p:nvSpPr>
        <p:spPr>
          <a:xfrm>
            <a:off x="323850" y="2779713"/>
            <a:ext cx="5708650" cy="460375"/>
          </a:xfrm>
          <a:prstGeom prst="rect">
            <a:avLst/>
          </a:prstGeom>
          <a:noFill/>
          <a:ln w="9525">
            <a:noFill/>
          </a:ln>
        </p:spPr>
        <p:txBody>
          <a:bodyPr>
            <a:spAutoFit/>
          </a:bodyPr>
          <a:lstStyle/>
          <a:p>
            <a:pPr marL="609600" indent="-609600" eaLnBrk="0" hangingPunct="0"/>
            <a:r>
              <a:rPr lang="en-US" altLang="zh-CN" sz="2400" b="1" dirty="0">
                <a:solidFill>
                  <a:srgbClr val="00B0F0"/>
                </a:solidFill>
                <a:latin typeface="楷体_GB2312" panose="02010609030101010101" charset="-122"/>
                <a:ea typeface="楷体_GB2312" panose="02010609030101010101" charset="-122"/>
                <a:cs typeface="楷体_GB2312" panose="02010609030101010101" charset="-122"/>
                <a:sym typeface="Arial" panose="020B0604020202020204" pitchFamily="34" charset="0"/>
              </a:rPr>
              <a:t>1</a:t>
            </a:r>
            <a:r>
              <a:rPr lang="zh-CN" altLang="en-US" sz="2400" b="1" dirty="0">
                <a:solidFill>
                  <a:srgbClr val="00B0F0"/>
                </a:solidFill>
                <a:latin typeface="楷体_GB2312" panose="02010609030101010101" charset="-122"/>
                <a:ea typeface="楷体_GB2312" panose="02010609030101010101" charset="-122"/>
                <a:cs typeface="楷体_GB2312" panose="02010609030101010101" charset="-122"/>
                <a:sym typeface="Arial" panose="020B0604020202020204" pitchFamily="34" charset="0"/>
              </a:rPr>
              <a:t>、</a:t>
            </a:r>
            <a:r>
              <a:rPr lang="zh-CN" altLang="en-US" sz="2400" b="1" dirty="0">
                <a:solidFill>
                  <a:srgbClr val="00B0F0"/>
                </a:solidFill>
                <a:latin typeface="黑体" panose="02010609060101010101" pitchFamily="2" charset="-122"/>
                <a:ea typeface="黑体" panose="02010609060101010101" pitchFamily="2" charset="-122"/>
                <a:cs typeface="楷体_GB2312" panose="02010609030101010101" charset="-122"/>
                <a:sym typeface="Arial" panose="020B0604020202020204" pitchFamily="34" charset="0"/>
              </a:rPr>
              <a:t>常用函数不确定度的算术合成</a:t>
            </a:r>
          </a:p>
        </p:txBody>
      </p:sp>
      <p:sp>
        <p:nvSpPr>
          <p:cNvPr id="46087" name="Text Box 7"/>
          <p:cNvSpPr txBox="1"/>
          <p:nvPr/>
        </p:nvSpPr>
        <p:spPr>
          <a:xfrm>
            <a:off x="319088" y="3284220"/>
            <a:ext cx="3287395" cy="398780"/>
          </a:xfrm>
          <a:prstGeom prst="rect">
            <a:avLst/>
          </a:prstGeom>
          <a:noFill/>
          <a:ln w="9525">
            <a:noFill/>
          </a:ln>
        </p:spPr>
        <p:txBody>
          <a:bodyPr wrap="none">
            <a:spAutoFit/>
          </a:bodyPr>
          <a:lstStyle/>
          <a:p>
            <a:pPr eaLnBrk="0" hangingPunct="0">
              <a:buClr>
                <a:srgbClr val="00B0F0"/>
              </a:buClr>
              <a:buFont typeface="Wingdings" panose="05000000000000000000" pitchFamily="2" charset="2"/>
              <a:buChar char="p"/>
            </a:pPr>
            <a:r>
              <a:rPr lang="zh-CN" altLang="zh-CN" sz="2000" b="1" dirty="0">
                <a:latin typeface="Arial" panose="020B0604020202020204" pitchFamily="34" charset="0"/>
              </a:rPr>
              <a:t> </a:t>
            </a:r>
            <a:r>
              <a:rPr lang="zh-CN" altLang="en-US" sz="2000" b="1" dirty="0">
                <a:solidFill>
                  <a:srgbClr val="00B0F0"/>
                </a:solidFill>
                <a:latin typeface="楷体_GB2312" panose="02010609030101010101" charset="-122"/>
                <a:ea typeface="楷体_GB2312" panose="02010609030101010101" charset="-122"/>
              </a:rPr>
              <a:t>绝对不确定度传递公式：</a:t>
            </a:r>
          </a:p>
        </p:txBody>
      </p:sp>
      <p:sp>
        <p:nvSpPr>
          <p:cNvPr id="46088" name="Text Box 8"/>
          <p:cNvSpPr txBox="1"/>
          <p:nvPr/>
        </p:nvSpPr>
        <p:spPr>
          <a:xfrm>
            <a:off x="319088" y="4732020"/>
            <a:ext cx="3287395" cy="398780"/>
          </a:xfrm>
          <a:prstGeom prst="rect">
            <a:avLst/>
          </a:prstGeom>
          <a:noFill/>
          <a:ln w="9525">
            <a:noFill/>
          </a:ln>
        </p:spPr>
        <p:txBody>
          <a:bodyPr wrap="none">
            <a:spAutoFit/>
          </a:bodyPr>
          <a:lstStyle/>
          <a:p>
            <a:pPr eaLnBrk="0" hangingPunct="0">
              <a:buClr>
                <a:srgbClr val="00B0F0"/>
              </a:buClr>
              <a:buFont typeface="Wingdings" panose="05000000000000000000" pitchFamily="2" charset="2"/>
              <a:buChar char="p"/>
            </a:pPr>
            <a:r>
              <a:rPr lang="zh-CN" altLang="zh-CN" sz="2000" b="1" dirty="0">
                <a:latin typeface="Arial" panose="020B0604020202020204" pitchFamily="34" charset="0"/>
              </a:rPr>
              <a:t> </a:t>
            </a:r>
            <a:r>
              <a:rPr lang="zh-CN" altLang="en-US" sz="2000" b="1" dirty="0">
                <a:solidFill>
                  <a:srgbClr val="00B0F0"/>
                </a:solidFill>
                <a:latin typeface="楷体_GB2312" panose="02010609030101010101" charset="-122"/>
                <a:ea typeface="楷体_GB2312" panose="02010609030101010101" charset="-122"/>
              </a:rPr>
              <a:t>相对不确定度传递公式：</a:t>
            </a:r>
          </a:p>
        </p:txBody>
      </p:sp>
      <p:sp>
        <p:nvSpPr>
          <p:cNvPr id="46089" name="Text Box 9"/>
          <p:cNvSpPr txBox="1"/>
          <p:nvPr/>
        </p:nvSpPr>
        <p:spPr>
          <a:xfrm>
            <a:off x="1412240" y="6365875"/>
            <a:ext cx="5750560" cy="460375"/>
          </a:xfrm>
          <a:prstGeom prst="rect">
            <a:avLst/>
          </a:prstGeom>
          <a:noFill/>
          <a:ln w="9525">
            <a:noFill/>
          </a:ln>
        </p:spPr>
        <p:txBody>
          <a:bodyPr wrap="square">
            <a:spAutoFit/>
          </a:bodyPr>
          <a:lstStyle/>
          <a:p>
            <a:pPr eaLnBrk="0" hangingPunct="0"/>
            <a:r>
              <a:rPr lang="zh-CN" altLang="en-US" sz="2400" b="1" dirty="0">
                <a:solidFill>
                  <a:srgbClr val="FF0000"/>
                </a:solidFill>
                <a:latin typeface="Times New Roman" panose="02020603050405020304" pitchFamily="18" charset="0"/>
                <a:ea typeface="楷体_GB2312" panose="02010609030101010101" charset="-122"/>
                <a:cs typeface="Times New Roman" panose="02020603050405020304" pitchFamily="18" charset="0"/>
              </a:rPr>
              <a:t>例如：      </a:t>
            </a:r>
            <a:r>
              <a:rPr lang="en-US" altLang="zh-CN" sz="2400" b="1" dirty="0">
                <a:solidFill>
                  <a:srgbClr val="FF0000"/>
                </a:solidFill>
                <a:latin typeface="Times New Roman" panose="02020603050405020304" pitchFamily="18" charset="0"/>
                <a:ea typeface="楷体_GB2312" panose="02010609030101010101" charset="-122"/>
                <a:cs typeface="Times New Roman" panose="02020603050405020304" pitchFamily="18" charset="0"/>
              </a:rPr>
              <a:t>N=A+B                N=AB</a:t>
            </a:r>
          </a:p>
        </p:txBody>
      </p:sp>
      <p:sp>
        <p:nvSpPr>
          <p:cNvPr id="46090" name="Text Box 10"/>
          <p:cNvSpPr txBox="1">
            <a:spLocks noChangeArrowheads="1"/>
          </p:cNvSpPr>
          <p:nvPr/>
        </p:nvSpPr>
        <p:spPr bwMode="auto">
          <a:xfrm>
            <a:off x="877888" y="2304098"/>
            <a:ext cx="2428240" cy="429895"/>
          </a:xfrm>
          <a:prstGeom prst="rect">
            <a:avLst/>
          </a:prstGeom>
          <a:noFill/>
          <a:ln w="9525">
            <a:noFill/>
            <a:miter lim="800000"/>
          </a:ln>
          <a:effectLst/>
        </p:spPr>
        <p:txBody>
          <a:bodyPr wrap="none">
            <a:spAutoFit/>
          </a:bodyPr>
          <a:lstStyle/>
          <a:p>
            <a:pPr marR="0" defTabSz="914400" eaLnBrk="0" hangingPunct="0">
              <a:buClrTx/>
              <a:buSzTx/>
              <a:buFontTx/>
              <a:defRPr/>
            </a:pPr>
            <a:r>
              <a:rPr kumimoji="0" lang="zh-CN" sz="2200" b="1" kern="1200" cap="none" spc="0" normalizeH="0" baseline="0" noProof="0">
                <a:effectLst/>
                <a:latin typeface="楷体_GB2312" panose="02010609030101010101" charset="-122"/>
                <a:ea typeface="楷体_GB2312" panose="02010609030101010101" charset="-122"/>
                <a:cs typeface="+mn-cs"/>
              </a:rPr>
              <a:t>对于间接测量值：</a:t>
            </a:r>
          </a:p>
        </p:txBody>
      </p:sp>
      <p:graphicFrame>
        <p:nvGraphicFramePr>
          <p:cNvPr id="27652" name="Object 11"/>
          <p:cNvGraphicFramePr>
            <a:graphicFrameLocks noChangeAspect="1"/>
          </p:cNvGraphicFramePr>
          <p:nvPr/>
        </p:nvGraphicFramePr>
        <p:xfrm>
          <a:off x="3059748" y="2297748"/>
          <a:ext cx="3168650" cy="509587"/>
        </p:xfrm>
        <a:graphic>
          <a:graphicData uri="http://schemas.openxmlformats.org/presentationml/2006/ole">
            <mc:AlternateContent xmlns:mc="http://schemas.openxmlformats.org/markup-compatibility/2006">
              <mc:Choice xmlns:v="urn:schemas-microsoft-com:vml" Requires="v">
                <p:oleObj spid="_x0000_s154284" r:id="rId7" imgW="1439545" imgH="231140" progId="Equation.3">
                  <p:embed/>
                </p:oleObj>
              </mc:Choice>
              <mc:Fallback>
                <p:oleObj r:id="rId7" imgW="1439545" imgH="231140" progId="Equation.3">
                  <p:embed/>
                  <p:pic>
                    <p:nvPicPr>
                      <p:cNvPr id="0" name="图片 3092"/>
                      <p:cNvPicPr/>
                      <p:nvPr/>
                    </p:nvPicPr>
                    <p:blipFill>
                      <a:blip r:embed="rId8"/>
                      <a:stretch>
                        <a:fillRect/>
                      </a:stretch>
                    </p:blipFill>
                    <p:spPr>
                      <a:xfrm>
                        <a:off x="3059748" y="2297748"/>
                        <a:ext cx="3168650" cy="509587"/>
                      </a:xfrm>
                      <a:prstGeom prst="rect">
                        <a:avLst/>
                      </a:prstGeom>
                      <a:noFill/>
                      <a:ln w="38100">
                        <a:noFill/>
                        <a:miter/>
                      </a:ln>
                    </p:spPr>
                  </p:pic>
                </p:oleObj>
              </mc:Fallback>
            </mc:AlternateContent>
          </a:graphicData>
        </a:graphic>
      </p:graphicFrame>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2" name="圆角矩形 1"/>
          <p:cNvSpPr/>
          <p:nvPr/>
        </p:nvSpPr>
        <p:spPr>
          <a:xfrm>
            <a:off x="755650" y="2276475"/>
            <a:ext cx="5616575" cy="50419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circle(in)">
                                      <p:cBhvr>
                                        <p:cTn id="7" dur="500"/>
                                        <p:tgtEl>
                                          <p:spTgt spid="4608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6087"/>
                                        </p:tgtEl>
                                        <p:attrNameLst>
                                          <p:attrName>style.visibility</p:attrName>
                                        </p:attrNameLst>
                                      </p:cBhvr>
                                      <p:to>
                                        <p:strVal val="visible"/>
                                      </p:to>
                                    </p:set>
                                    <p:animEffect transition="in" filter="circle(in)">
                                      <p:cBhvr>
                                        <p:cTn id="10" dur="500"/>
                                        <p:tgtEl>
                                          <p:spTgt spid="46087"/>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46085"/>
                                        </p:tgtEl>
                                        <p:attrNameLst>
                                          <p:attrName>style.visibility</p:attrName>
                                        </p:attrNameLst>
                                      </p:cBhvr>
                                      <p:to>
                                        <p:strVal val="visible"/>
                                      </p:to>
                                    </p:set>
                                    <p:animEffect transition="in" filter="box(in)">
                                      <p:cBhvr>
                                        <p:cTn id="15" dur="500"/>
                                        <p:tgtEl>
                                          <p:spTgt spid="46085"/>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46088"/>
                                        </p:tgtEl>
                                        <p:attrNameLst>
                                          <p:attrName>style.visibility</p:attrName>
                                        </p:attrNameLst>
                                      </p:cBhvr>
                                      <p:to>
                                        <p:strVal val="visible"/>
                                      </p:to>
                                    </p:set>
                                    <p:animEffect transition="in" filter="box(in)">
                                      <p:cBhvr>
                                        <p:cTn id="18" dur="500"/>
                                        <p:tgtEl>
                                          <p:spTgt spid="46088"/>
                                        </p:tgtEl>
                                      </p:cBhvr>
                                    </p:animEffect>
                                  </p:childTnLst>
                                </p:cTn>
                              </p:par>
                              <p:par>
                                <p:cTn id="19" presetID="4" presetClass="entr" presetSubtype="16" fill="hold" grpId="1" nodeType="withEffect">
                                  <p:stCondLst>
                                    <p:cond delay="0"/>
                                  </p:stCondLst>
                                  <p:childTnLst>
                                    <p:set>
                                      <p:cBhvr>
                                        <p:cTn id="20" dur="1" fill="hold">
                                          <p:stCondLst>
                                            <p:cond delay="0"/>
                                          </p:stCondLst>
                                        </p:cTn>
                                        <p:tgtEl>
                                          <p:spTgt spid="46088"/>
                                        </p:tgtEl>
                                        <p:attrNameLst>
                                          <p:attrName>style.visibility</p:attrName>
                                        </p:attrNameLst>
                                      </p:cBhvr>
                                      <p:to>
                                        <p:strVal val="visible"/>
                                      </p:to>
                                    </p:set>
                                    <p:animEffect transition="in" filter="box(in)">
                                      <p:cBhvr>
                                        <p:cTn id="21" dur="500"/>
                                        <p:tgtEl>
                                          <p:spTgt spid="46088"/>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46089"/>
                                        </p:tgtEl>
                                        <p:attrNameLst>
                                          <p:attrName>style.visibility</p:attrName>
                                        </p:attrNameLst>
                                      </p:cBhvr>
                                      <p:to>
                                        <p:strVal val="visible"/>
                                      </p:to>
                                    </p:set>
                                    <p:animEffect transition="in" filter="box(in)">
                                      <p:cBhvr>
                                        <p:cTn id="26" dur="500"/>
                                        <p:tgtEl>
                                          <p:spTgt spid="46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7" grpId="0"/>
      <p:bldP spid="46088" grpId="0"/>
      <p:bldP spid="46088" grpId="1"/>
      <p:bldP spid="4608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p:cNvPicPr>
            <a:picLocks noChangeAspect="1"/>
          </p:cNvPicPr>
          <p:nvPr/>
        </p:nvPicPr>
        <p:blipFill>
          <a:blip r:embed="rId3"/>
          <a:stretch>
            <a:fillRect/>
          </a:stretch>
        </p:blipFill>
        <p:spPr>
          <a:xfrm>
            <a:off x="77470" y="1862455"/>
            <a:ext cx="8985250" cy="4906645"/>
          </a:xfrm>
          <a:prstGeom prst="rect">
            <a:avLst/>
          </a:prstGeom>
        </p:spPr>
      </p:pic>
      <p:grpSp>
        <p:nvGrpSpPr>
          <p:cNvPr id="4" name="组合 3"/>
          <p:cNvGrpSpPr/>
          <p:nvPr/>
        </p:nvGrpSpPr>
        <p:grpSpPr>
          <a:xfrm>
            <a:off x="1835785" y="1862455"/>
            <a:ext cx="191770" cy="392430"/>
            <a:chOff x="2388" y="2431"/>
            <a:chExt cx="805" cy="1120"/>
          </a:xfrm>
        </p:grpSpPr>
        <p:sp>
          <p:nvSpPr>
            <p:cNvPr id="33" name="矩形 32"/>
            <p:cNvSpPr/>
            <p:nvPr/>
          </p:nvSpPr>
          <p:spPr>
            <a:xfrm>
              <a:off x="2551" y="2933"/>
              <a:ext cx="643" cy="6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4" name="矩形 33"/>
            <p:cNvSpPr/>
            <p:nvPr/>
          </p:nvSpPr>
          <p:spPr>
            <a:xfrm>
              <a:off x="2388" y="2431"/>
              <a:ext cx="603" cy="9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grpSp>
      <p:sp>
        <p:nvSpPr>
          <p:cNvPr id="67" name="五角星 66"/>
          <p:cNvSpPr/>
          <p:nvPr/>
        </p:nvSpPr>
        <p:spPr>
          <a:xfrm>
            <a:off x="323621" y="3140975"/>
            <a:ext cx="204823" cy="20482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69" name="五角星 68"/>
          <p:cNvSpPr/>
          <p:nvPr/>
        </p:nvSpPr>
        <p:spPr>
          <a:xfrm>
            <a:off x="528091" y="3861115"/>
            <a:ext cx="204823" cy="20482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70" name="五角星 69"/>
          <p:cNvSpPr/>
          <p:nvPr/>
        </p:nvSpPr>
        <p:spPr>
          <a:xfrm>
            <a:off x="528091" y="4508865"/>
            <a:ext cx="204823" cy="20482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3" name="Text Box 2"/>
          <p:cNvSpPr txBox="1"/>
          <p:nvPr/>
        </p:nvSpPr>
        <p:spPr>
          <a:xfrm>
            <a:off x="180023" y="1036320"/>
            <a:ext cx="6408737" cy="521970"/>
          </a:xfrm>
          <a:prstGeom prst="rect">
            <a:avLst/>
          </a:prstGeom>
          <a:noFill/>
          <a:ln w="9525">
            <a:noFill/>
          </a:ln>
        </p:spPr>
        <p:txBody>
          <a:bodyPr>
            <a:spAutoFit/>
          </a:bodyPr>
          <a:lstStyle/>
          <a:p>
            <a:pPr eaLnBrk="0" hangingPunct="0"/>
            <a:r>
              <a:rPr lang="zh-CN" altLang="en-US" sz="2800" b="1" dirty="0">
                <a:solidFill>
                  <a:srgbClr val="00B0F0"/>
                </a:solidFill>
                <a:latin typeface="黑体" panose="02010609060101010101" pitchFamily="2" charset="-122"/>
                <a:ea typeface="黑体" panose="02010609060101010101" pitchFamily="2" charset="-122"/>
                <a:sym typeface="Arial" panose="020B0604020202020204" pitchFamily="34" charset="0"/>
              </a:rPr>
              <a:t>六、</a:t>
            </a:r>
            <a:r>
              <a:rPr lang="zh-CN" altLang="en-US" sz="2800" b="1" dirty="0">
                <a:solidFill>
                  <a:srgbClr val="FF00FF"/>
                </a:solidFill>
                <a:latin typeface="Verdana" panose="020B0604030504040204" pitchFamily="34" charset="0"/>
                <a:sym typeface="Arial" panose="020B0604020202020204" pitchFamily="34" charset="0"/>
              </a:rPr>
              <a:t>间接测量</a:t>
            </a:r>
            <a:r>
              <a:rPr lang="zh-CN" altLang="en-US" sz="2800" b="1" dirty="0">
                <a:solidFill>
                  <a:srgbClr val="00B0F0"/>
                </a:solidFill>
                <a:latin typeface="黑体" panose="02010609060101010101" pitchFamily="2" charset="-122"/>
                <a:ea typeface="黑体" panose="02010609060101010101" pitchFamily="2" charset="-122"/>
                <a:sym typeface="Arial" panose="020B0604020202020204" pitchFamily="34" charset="0"/>
              </a:rPr>
              <a:t>量不确定度的估算</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 Box 2"/>
          <p:cNvSpPr txBox="1"/>
          <p:nvPr/>
        </p:nvSpPr>
        <p:spPr>
          <a:xfrm>
            <a:off x="253048" y="1048068"/>
            <a:ext cx="6516687" cy="521970"/>
          </a:xfrm>
          <a:prstGeom prst="rect">
            <a:avLst/>
          </a:prstGeom>
          <a:noFill/>
          <a:ln w="9525">
            <a:noFill/>
          </a:ln>
        </p:spPr>
        <p:txBody>
          <a:bodyPr anchor="t">
            <a:spAutoFit/>
          </a:bodyPr>
          <a:lstStyle/>
          <a:p>
            <a:pPr eaLnBrk="0" hangingPunct="0"/>
            <a:r>
              <a:rPr 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2</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、运算顺序的选择</a:t>
            </a:r>
          </a:p>
        </p:txBody>
      </p:sp>
      <p:sp>
        <p:nvSpPr>
          <p:cNvPr id="94210" name="Text Box 3"/>
          <p:cNvSpPr txBox="1"/>
          <p:nvPr/>
        </p:nvSpPr>
        <p:spPr>
          <a:xfrm>
            <a:off x="253365" y="1414780"/>
            <a:ext cx="8603615" cy="1348061"/>
          </a:xfrm>
          <a:prstGeom prst="rect">
            <a:avLst/>
          </a:prstGeom>
          <a:noFill/>
          <a:ln w="9525">
            <a:noFill/>
          </a:ln>
        </p:spPr>
        <p:txBody>
          <a:bodyPr wrap="square" anchor="t">
            <a:spAutoFit/>
          </a:bodyPr>
          <a:lstStyle/>
          <a:p>
            <a:pPr marL="342900" indent="-342900" eaLnBrk="0" hangingPunct="0">
              <a:lnSpc>
                <a:spcPct val="170000"/>
              </a:lnSpc>
              <a:buClr>
                <a:srgbClr val="00B0F0"/>
              </a:buClr>
              <a:buFont typeface="Wingdings 3" panose="05040102010807070707" charset="0"/>
              <a:buChar char="}"/>
            </a:pPr>
            <a:r>
              <a:rPr lang="zh-CN" altLang="en-US" sz="2400" b="1" dirty="0">
                <a:latin typeface="Arial" panose="020B0604020202020204" pitchFamily="34" charset="0"/>
                <a:ea typeface="黑体" panose="02010609060101010101" pitchFamily="2" charset="-122"/>
                <a:sym typeface="Arial" panose="020B0604020202020204" pitchFamily="34" charset="0"/>
              </a:rPr>
              <a:t> 函数为和与差关系</a:t>
            </a:r>
            <a:r>
              <a:rPr lang="en-US" altLang="zh-CN" sz="2400" b="1" dirty="0">
                <a:latin typeface="Arial" panose="020B0604020202020204" pitchFamily="34" charset="0"/>
                <a:ea typeface="黑体" panose="02010609060101010101" pitchFamily="2" charset="-122"/>
                <a:sym typeface="Arial" panose="020B0604020202020204" pitchFamily="34" charset="0"/>
              </a:rPr>
              <a:t>------</a:t>
            </a:r>
            <a:r>
              <a:rPr lang="zh-CN" altLang="en-US" sz="2400" b="1" dirty="0">
                <a:latin typeface="Arial" panose="020B0604020202020204" pitchFamily="34" charset="0"/>
                <a:ea typeface="黑体" panose="02010609060101010101" pitchFamily="2" charset="-122"/>
                <a:sym typeface="Arial" panose="020B0604020202020204" pitchFamily="34" charset="0"/>
              </a:rPr>
              <a:t>先计算绝对不确定度，后计算相对不</a:t>
            </a:r>
            <a:endParaRPr lang="en-US" altLang="zh-CN" sz="2400" b="1" dirty="0">
              <a:latin typeface="Arial" panose="020B0604020202020204" pitchFamily="34" charset="0"/>
              <a:ea typeface="黑体" panose="02010609060101010101" pitchFamily="2" charset="-122"/>
              <a:sym typeface="Arial" panose="020B0604020202020204" pitchFamily="34" charset="0"/>
            </a:endParaRPr>
          </a:p>
          <a:p>
            <a:pPr eaLnBrk="0" hangingPunct="0">
              <a:lnSpc>
                <a:spcPct val="170000"/>
              </a:lnSpc>
              <a:buClr>
                <a:srgbClr val="FF9900"/>
              </a:buClr>
            </a:pPr>
            <a:r>
              <a:rPr lang="en-US" altLang="zh-CN" sz="2400" b="1" dirty="0">
                <a:ea typeface="黑体" panose="02010609060101010101" pitchFamily="2" charset="-122"/>
                <a:sym typeface="Arial" panose="020B0604020202020204" pitchFamily="34" charset="0"/>
              </a:rPr>
              <a:t>     </a:t>
            </a:r>
            <a:r>
              <a:rPr lang="zh-CN" altLang="en-US" sz="2400" b="1" dirty="0">
                <a:latin typeface="Arial" panose="020B0604020202020204" pitchFamily="34" charset="0"/>
                <a:ea typeface="黑体" panose="02010609060101010101" pitchFamily="2" charset="-122"/>
                <a:sym typeface="Arial" panose="020B0604020202020204" pitchFamily="34" charset="0"/>
              </a:rPr>
              <a:t>确定度</a:t>
            </a:r>
          </a:p>
        </p:txBody>
      </p:sp>
      <p:sp>
        <p:nvSpPr>
          <p:cNvPr id="94211" name="Text Box 4"/>
          <p:cNvSpPr txBox="1"/>
          <p:nvPr/>
        </p:nvSpPr>
        <p:spPr>
          <a:xfrm>
            <a:off x="253365" y="2711450"/>
            <a:ext cx="8602980" cy="1348061"/>
          </a:xfrm>
          <a:prstGeom prst="rect">
            <a:avLst/>
          </a:prstGeom>
          <a:noFill/>
          <a:ln w="9525">
            <a:noFill/>
          </a:ln>
        </p:spPr>
        <p:txBody>
          <a:bodyPr wrap="square" anchor="t">
            <a:spAutoFit/>
          </a:bodyPr>
          <a:lstStyle/>
          <a:p>
            <a:pPr marL="342900" indent="-342900" eaLnBrk="0" hangingPunct="0">
              <a:lnSpc>
                <a:spcPct val="170000"/>
              </a:lnSpc>
              <a:buClr>
                <a:srgbClr val="00B0F0"/>
              </a:buClr>
              <a:buFont typeface="Wingdings 3" panose="05040102010807070707" charset="0"/>
              <a:buChar char="}"/>
            </a:pPr>
            <a:r>
              <a:rPr lang="zh-CN" altLang="en-US" sz="2400" b="1" dirty="0">
                <a:latin typeface="Arial" panose="020B0604020202020204" pitchFamily="34" charset="0"/>
                <a:ea typeface="黑体" panose="02010609060101010101" pitchFamily="2" charset="-122"/>
                <a:sym typeface="Arial" panose="020B0604020202020204" pitchFamily="34" charset="0"/>
              </a:rPr>
              <a:t> 函数为积与商关系------先计算相对不确定度，后计算绝对不</a:t>
            </a:r>
            <a:endParaRPr lang="en-US" altLang="zh-CN" sz="2400" b="1" dirty="0">
              <a:latin typeface="Arial" panose="020B0604020202020204" pitchFamily="34" charset="0"/>
              <a:ea typeface="黑体" panose="02010609060101010101" pitchFamily="2" charset="-122"/>
              <a:sym typeface="Arial" panose="020B0604020202020204" pitchFamily="34" charset="0"/>
            </a:endParaRPr>
          </a:p>
          <a:p>
            <a:pPr eaLnBrk="0" hangingPunct="0">
              <a:lnSpc>
                <a:spcPct val="170000"/>
              </a:lnSpc>
              <a:buClr>
                <a:srgbClr val="FF9900"/>
              </a:buClr>
            </a:pPr>
            <a:r>
              <a:rPr lang="en-US" altLang="zh-CN" sz="2400" b="1" dirty="0">
                <a:ea typeface="黑体" panose="02010609060101010101" pitchFamily="2" charset="-122"/>
                <a:sym typeface="Arial" panose="020B0604020202020204" pitchFamily="34" charset="0"/>
              </a:rPr>
              <a:t>   </a:t>
            </a:r>
            <a:r>
              <a:rPr lang="zh-CN" altLang="en-US" sz="2400" b="1" dirty="0">
                <a:latin typeface="Arial" panose="020B0604020202020204" pitchFamily="34" charset="0"/>
                <a:ea typeface="黑体" panose="02010609060101010101" pitchFamily="2" charset="-122"/>
                <a:sym typeface="Arial" panose="020B0604020202020204" pitchFamily="34" charset="0"/>
              </a:rPr>
              <a:t>  确定度</a:t>
            </a: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grpSp>
        <p:nvGrpSpPr>
          <p:cNvPr id="6" name="组合 5"/>
          <p:cNvGrpSpPr/>
          <p:nvPr/>
        </p:nvGrpSpPr>
        <p:grpSpPr>
          <a:xfrm>
            <a:off x="179512" y="4138293"/>
            <a:ext cx="4904298" cy="2513462"/>
            <a:chOff x="179512" y="4138293"/>
            <a:chExt cx="4904298" cy="2513462"/>
          </a:xfrm>
        </p:grpSpPr>
        <p:graphicFrame>
          <p:nvGraphicFramePr>
            <p:cNvPr id="2" name="Object 6"/>
            <p:cNvGraphicFramePr>
              <a:graphicFrameLocks noChangeAspect="1"/>
            </p:cNvGraphicFramePr>
            <p:nvPr/>
          </p:nvGraphicFramePr>
          <p:xfrm>
            <a:off x="1513523" y="4237673"/>
            <a:ext cx="3570287" cy="465137"/>
          </p:xfrm>
          <a:graphic>
            <a:graphicData uri="http://schemas.openxmlformats.org/presentationml/2006/ole">
              <mc:AlternateContent xmlns:mc="http://schemas.openxmlformats.org/markup-compatibility/2006">
                <mc:Choice xmlns:v="urn:schemas-microsoft-com:vml" Requires="v">
                  <p:oleObj spid="_x0000_s152064" name="Equation" r:id="rId3" imgW="1663700" imgH="215900" progId="Equation.DSMT4">
                    <p:embed/>
                  </p:oleObj>
                </mc:Choice>
                <mc:Fallback>
                  <p:oleObj name="Equation" r:id="rId3" imgW="1663700" imgH="215900" progId="Equation.DSMT4">
                    <p:embed/>
                    <p:pic>
                      <p:nvPicPr>
                        <p:cNvPr id="0" name="图片 3104"/>
                        <p:cNvPicPr/>
                        <p:nvPr/>
                      </p:nvPicPr>
                      <p:blipFill>
                        <a:blip r:embed="rId4"/>
                        <a:stretch>
                          <a:fillRect/>
                        </a:stretch>
                      </p:blipFill>
                      <p:spPr>
                        <a:xfrm>
                          <a:off x="1513523" y="4237673"/>
                          <a:ext cx="3570287" cy="465137"/>
                        </a:xfrm>
                        <a:prstGeom prst="rect">
                          <a:avLst/>
                        </a:prstGeom>
                        <a:noFill/>
                        <a:ln w="38100">
                          <a:noFill/>
                          <a:miter/>
                        </a:ln>
                      </p:spPr>
                    </p:pic>
                  </p:oleObj>
                </mc:Fallback>
              </mc:AlternateContent>
            </a:graphicData>
          </a:graphic>
        </p:graphicFrame>
        <p:graphicFrame>
          <p:nvGraphicFramePr>
            <p:cNvPr id="3" name="Object 6"/>
            <p:cNvGraphicFramePr>
              <a:graphicFrameLocks noChangeAspect="1"/>
            </p:cNvGraphicFramePr>
            <p:nvPr/>
          </p:nvGraphicFramePr>
          <p:xfrm>
            <a:off x="1513523" y="4869160"/>
            <a:ext cx="1608137" cy="847725"/>
          </p:xfrm>
          <a:graphic>
            <a:graphicData uri="http://schemas.openxmlformats.org/presentationml/2006/ole">
              <mc:AlternateContent xmlns:mc="http://schemas.openxmlformats.org/markup-compatibility/2006">
                <mc:Choice xmlns:v="urn:schemas-microsoft-com:vml" Requires="v">
                  <p:oleObj spid="_x0000_s152065" r:id="rId5" imgW="749300" imgH="393700" progId="Equation.3">
                    <p:embed/>
                  </p:oleObj>
                </mc:Choice>
                <mc:Fallback>
                  <p:oleObj r:id="rId5" imgW="749300" imgH="393700" progId="Equation.3">
                    <p:embed/>
                    <p:pic>
                      <p:nvPicPr>
                        <p:cNvPr id="0" name="图片 3099"/>
                        <p:cNvPicPr/>
                        <p:nvPr/>
                      </p:nvPicPr>
                      <p:blipFill>
                        <a:blip r:embed="rId6"/>
                        <a:stretch>
                          <a:fillRect/>
                        </a:stretch>
                      </p:blipFill>
                      <p:spPr>
                        <a:xfrm>
                          <a:off x="1513523" y="4869160"/>
                          <a:ext cx="1608137" cy="847725"/>
                        </a:xfrm>
                        <a:prstGeom prst="rect">
                          <a:avLst/>
                        </a:prstGeom>
                        <a:noFill/>
                        <a:ln w="38100">
                          <a:noFill/>
                          <a:miter/>
                        </a:ln>
                      </p:spPr>
                    </p:pic>
                  </p:oleObj>
                </mc:Fallback>
              </mc:AlternateContent>
            </a:graphicData>
          </a:graphic>
        </p:graphicFrame>
        <p:sp>
          <p:nvSpPr>
            <p:cNvPr id="4" name="文本框 3"/>
            <p:cNvSpPr txBox="1"/>
            <p:nvPr/>
          </p:nvSpPr>
          <p:spPr>
            <a:xfrm>
              <a:off x="179512" y="4138293"/>
              <a:ext cx="1266693" cy="523220"/>
            </a:xfrm>
            <a:prstGeom prst="rect">
              <a:avLst/>
            </a:prstGeom>
            <a:noFill/>
          </p:spPr>
          <p:txBody>
            <a:bodyPr wrap="none" rtlCol="0">
              <a:spAutoFit/>
            </a:bodyPr>
            <a:lstStyle/>
            <a:p>
              <a:r>
                <a:rPr lang="zh-CN" altLang="en-US" sz="2800" b="1" dirty="0">
                  <a:solidFill>
                    <a:srgbClr val="FF00FF"/>
                  </a:solidFill>
                  <a:latin typeface="楷体_GB2312" panose="02010609030101010101" charset="-122"/>
                  <a:ea typeface="楷体_GB2312" panose="02010609030101010101" charset="-122"/>
                </a:rPr>
                <a:t>练习：</a:t>
              </a:r>
            </a:p>
          </p:txBody>
        </p:sp>
        <p:pic>
          <p:nvPicPr>
            <p:cNvPr id="9" name="图片 8"/>
            <p:cNvPicPr>
              <a:picLocks noChangeAspect="1"/>
            </p:cNvPicPr>
            <p:nvPr/>
          </p:nvPicPr>
          <p:blipFill>
            <a:blip r:embed="rId7"/>
            <a:stretch>
              <a:fillRect/>
            </a:stretch>
          </p:blipFill>
          <p:spPr>
            <a:xfrm>
              <a:off x="1475656" y="5805264"/>
              <a:ext cx="2448272" cy="846491"/>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p:nvPr/>
        </p:nvSpPr>
        <p:spPr>
          <a:xfrm>
            <a:off x="179388" y="1124744"/>
            <a:ext cx="6912892" cy="523220"/>
          </a:xfrm>
          <a:prstGeom prst="rect">
            <a:avLst/>
          </a:prstGeom>
          <a:noFill/>
          <a:ln w="9525">
            <a:noFill/>
          </a:ln>
        </p:spPr>
        <p:txBody>
          <a:bodyPr wrap="square" anchor="t">
            <a:spAutoFit/>
          </a:bodyPr>
          <a:lstStyle/>
          <a:p>
            <a:pPr eaLnBrk="0" hangingPunct="0"/>
            <a:r>
              <a:rPr 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3</a:t>
            </a:r>
            <a:r>
              <a:rPr lang="zh-CN" altLang="en-US" sz="2800" b="1" dirty="0">
                <a:solidFill>
                  <a:srgbClr val="00B0F0"/>
                </a:solidFill>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rPr>
              <a:t>、常用函数不确定度的几何合成</a:t>
            </a:r>
            <a:endParaRPr lang="zh-CN" altLang="en-US" sz="2800" b="1" dirty="0">
              <a:latin typeface="黑体" panose="02010609060101010101" pitchFamily="2" charset="-122"/>
              <a:ea typeface="黑体" panose="02010609060101010101" pitchFamily="2" charset="-122"/>
              <a:cs typeface="黑体" panose="02010609060101010101" pitchFamily="2" charset="-122"/>
              <a:sym typeface="Arial" panose="020B0604020202020204" pitchFamily="34" charset="0"/>
            </a:endParaRPr>
          </a:p>
        </p:txBody>
      </p:sp>
      <p:grpSp>
        <p:nvGrpSpPr>
          <p:cNvPr id="2" name="组合 1"/>
          <p:cNvGrpSpPr/>
          <p:nvPr/>
        </p:nvGrpSpPr>
        <p:grpSpPr>
          <a:xfrm>
            <a:off x="323850" y="1772816"/>
            <a:ext cx="6556375" cy="1587183"/>
            <a:chOff x="323850" y="1772816"/>
            <a:chExt cx="6556375" cy="1587183"/>
          </a:xfrm>
        </p:grpSpPr>
        <p:sp>
          <p:nvSpPr>
            <p:cNvPr id="46083" name="Text Box 3"/>
            <p:cNvSpPr txBox="1"/>
            <p:nvPr/>
          </p:nvSpPr>
          <p:spPr>
            <a:xfrm>
              <a:off x="323850" y="1772816"/>
              <a:ext cx="3960813" cy="400110"/>
            </a:xfrm>
            <a:prstGeom prst="rect">
              <a:avLst/>
            </a:prstGeom>
            <a:noFill/>
            <a:ln w="9525">
              <a:noFill/>
            </a:ln>
          </p:spPr>
          <p:txBody>
            <a:bodyPr anchor="t">
              <a:spAutoFit/>
            </a:bodyPr>
            <a:lstStyle/>
            <a:p>
              <a:pPr eaLnBrk="0" hangingPunct="0">
                <a:buClr>
                  <a:srgbClr val="00B0F0"/>
                </a:buClr>
                <a:buFont typeface="Wingdings" panose="05000000000000000000" pitchFamily="2" charset="2"/>
                <a:buChar char="p"/>
              </a:pPr>
              <a:r>
                <a:rPr lang="zh-CN" altLang="en-US" b="1" dirty="0">
                  <a:latin typeface="Arial" panose="020B0604020202020204" pitchFamily="34" charset="0"/>
                  <a:ea typeface="黑体" panose="02010609060101010101" pitchFamily="2" charset="-122"/>
                </a:rPr>
                <a:t>  </a:t>
              </a:r>
              <a:r>
                <a:rPr lang="zh-CN" altLang="en-US" sz="2000" b="1" dirty="0">
                  <a:latin typeface="Arial" panose="020B0604020202020204" pitchFamily="34" charset="0"/>
                  <a:ea typeface="黑体" panose="02010609060101010101" pitchFamily="2" charset="-122"/>
                </a:rPr>
                <a:t> </a:t>
              </a:r>
              <a:r>
                <a:rPr lang="zh-CN" altLang="en-US" sz="2000" b="1" dirty="0">
                  <a:solidFill>
                    <a:srgbClr val="00B0F0"/>
                  </a:solidFill>
                  <a:latin typeface="Arial" panose="020B0604020202020204" pitchFamily="34" charset="0"/>
                  <a:ea typeface="黑体" panose="02010609060101010101" pitchFamily="2" charset="-122"/>
                </a:rPr>
                <a:t>绝对不确定度传递公式</a:t>
              </a:r>
            </a:p>
          </p:txBody>
        </p:sp>
        <p:graphicFrame>
          <p:nvGraphicFramePr>
            <p:cNvPr id="46084" name="Object 4"/>
            <p:cNvGraphicFramePr>
              <a:graphicFrameLocks noChangeAspect="1"/>
            </p:cNvGraphicFramePr>
            <p:nvPr/>
          </p:nvGraphicFramePr>
          <p:xfrm>
            <a:off x="611188" y="2204299"/>
            <a:ext cx="6269037" cy="1155700"/>
          </p:xfrm>
          <a:graphic>
            <a:graphicData uri="http://schemas.openxmlformats.org/presentationml/2006/ole">
              <mc:AlternateContent xmlns:mc="http://schemas.openxmlformats.org/markup-compatibility/2006">
                <mc:Choice xmlns:v="urn:schemas-microsoft-com:vml" Requires="v">
                  <p:oleObj spid="_x0000_s120615" r:id="rId3" imgW="3035300" imgH="558800" progId="Equation.3">
                    <p:embed/>
                  </p:oleObj>
                </mc:Choice>
                <mc:Fallback>
                  <p:oleObj r:id="rId3" imgW="3035300" imgH="558800" progId="Equation.3">
                    <p:embed/>
                    <p:pic>
                      <p:nvPicPr>
                        <p:cNvPr id="0" name="图片 3098"/>
                        <p:cNvPicPr/>
                        <p:nvPr/>
                      </p:nvPicPr>
                      <p:blipFill>
                        <a:blip r:embed="rId4"/>
                        <a:stretch>
                          <a:fillRect/>
                        </a:stretch>
                      </p:blipFill>
                      <p:spPr>
                        <a:xfrm>
                          <a:off x="611188" y="2204299"/>
                          <a:ext cx="6269037" cy="1155700"/>
                        </a:xfrm>
                        <a:prstGeom prst="rect">
                          <a:avLst/>
                        </a:prstGeom>
                        <a:noFill/>
                        <a:ln w="38100">
                          <a:noFill/>
                          <a:miter/>
                        </a:ln>
                      </p:spPr>
                    </p:pic>
                  </p:oleObj>
                </mc:Fallback>
              </mc:AlternateContent>
            </a:graphicData>
          </a:graphic>
        </p:graphicFrame>
      </p:grpSp>
      <p:sp>
        <p:nvSpPr>
          <p:cNvPr id="46085" name="Text Box 5"/>
          <p:cNvSpPr txBox="1"/>
          <p:nvPr/>
        </p:nvSpPr>
        <p:spPr>
          <a:xfrm>
            <a:off x="323850" y="3518749"/>
            <a:ext cx="4105275" cy="400110"/>
          </a:xfrm>
          <a:prstGeom prst="rect">
            <a:avLst/>
          </a:prstGeom>
          <a:noFill/>
          <a:ln w="9525">
            <a:noFill/>
          </a:ln>
        </p:spPr>
        <p:txBody>
          <a:bodyPr anchor="t">
            <a:spAutoFit/>
          </a:bodyPr>
          <a:lstStyle/>
          <a:p>
            <a:pPr eaLnBrk="0" hangingPunct="0">
              <a:buClr>
                <a:srgbClr val="00B0F0"/>
              </a:buClr>
              <a:buFont typeface="Wingdings" panose="05000000000000000000" pitchFamily="2" charset="2"/>
              <a:buChar char="p"/>
            </a:pPr>
            <a:r>
              <a:rPr lang="zh-CN" altLang="en-US" b="1" dirty="0">
                <a:latin typeface="Arial" panose="020B0604020202020204" pitchFamily="34" charset="0"/>
                <a:ea typeface="黑体" panose="02010609060101010101" pitchFamily="2" charset="-122"/>
              </a:rPr>
              <a:t>  </a:t>
            </a:r>
            <a:r>
              <a:rPr lang="zh-CN" altLang="en-US" sz="2000" b="1" dirty="0">
                <a:solidFill>
                  <a:srgbClr val="00B0F0"/>
                </a:solidFill>
                <a:latin typeface="Arial" panose="020B0604020202020204" pitchFamily="34" charset="0"/>
                <a:ea typeface="黑体" panose="02010609060101010101" pitchFamily="2" charset="-122"/>
              </a:rPr>
              <a:t>相对不确定度传递公式</a:t>
            </a:r>
          </a:p>
        </p:txBody>
      </p:sp>
      <p:graphicFrame>
        <p:nvGraphicFramePr>
          <p:cNvPr id="46086" name="Object 6"/>
          <p:cNvGraphicFramePr>
            <a:graphicFrameLocks noChangeAspect="1"/>
          </p:cNvGraphicFramePr>
          <p:nvPr/>
        </p:nvGraphicFramePr>
        <p:xfrm>
          <a:off x="611188" y="3971186"/>
          <a:ext cx="6988175" cy="1116013"/>
        </p:xfrm>
        <a:graphic>
          <a:graphicData uri="http://schemas.openxmlformats.org/presentationml/2006/ole">
            <mc:AlternateContent xmlns:mc="http://schemas.openxmlformats.org/markup-compatibility/2006">
              <mc:Choice xmlns:v="urn:schemas-microsoft-com:vml" Requires="v">
                <p:oleObj spid="_x0000_s120616" r:id="rId5" imgW="3505200" imgH="558800" progId="Equation.3">
                  <p:embed/>
                </p:oleObj>
              </mc:Choice>
              <mc:Fallback>
                <p:oleObj r:id="rId5" imgW="3505200" imgH="558800" progId="Equation.3">
                  <p:embed/>
                  <p:pic>
                    <p:nvPicPr>
                      <p:cNvPr id="0" name="图片 3103"/>
                      <p:cNvPicPr/>
                      <p:nvPr/>
                    </p:nvPicPr>
                    <p:blipFill>
                      <a:blip r:embed="rId6"/>
                      <a:stretch>
                        <a:fillRect/>
                      </a:stretch>
                    </p:blipFill>
                    <p:spPr>
                      <a:xfrm>
                        <a:off x="611188" y="3971186"/>
                        <a:ext cx="6988175" cy="1116013"/>
                      </a:xfrm>
                      <a:prstGeom prst="rect">
                        <a:avLst/>
                      </a:prstGeom>
                      <a:noFill/>
                      <a:ln w="38100">
                        <a:noFill/>
                        <a:miter/>
                      </a:ln>
                    </p:spPr>
                  </p:pic>
                </p:oleObj>
              </mc:Fallback>
            </mc:AlternateContent>
          </a:graphicData>
        </a:graphic>
      </p:graphicFrame>
      <p:sp>
        <p:nvSpPr>
          <p:cNvPr id="46087" name="Text Box 7"/>
          <p:cNvSpPr txBox="1"/>
          <p:nvPr/>
        </p:nvSpPr>
        <p:spPr>
          <a:xfrm>
            <a:off x="323850" y="5159271"/>
            <a:ext cx="5581650" cy="517525"/>
          </a:xfrm>
          <a:prstGeom prst="rect">
            <a:avLst/>
          </a:prstGeom>
          <a:noFill/>
          <a:ln w="9525">
            <a:noFill/>
          </a:ln>
        </p:spPr>
        <p:txBody>
          <a:bodyPr wrap="none" anchor="t">
            <a:spAutoFit/>
          </a:bodyPr>
          <a:lstStyle/>
          <a:p>
            <a:pPr eaLnBrk="0" hangingPunct="0"/>
            <a:r>
              <a:rPr lang="zh-CN" altLang="en-US" sz="2800" b="1" dirty="0">
                <a:solidFill>
                  <a:srgbClr val="F73038"/>
                </a:solidFill>
                <a:latin typeface="Arial" panose="020B0604020202020204" pitchFamily="34" charset="0"/>
                <a:ea typeface="黑体" panose="02010609060101010101" pitchFamily="2" charset="-122"/>
                <a:sym typeface="Arial" panose="020B0604020202020204" pitchFamily="34" charset="0"/>
              </a:rPr>
              <a:t>例如：      </a:t>
            </a:r>
            <a:r>
              <a:rPr lang="en-US" altLang="zh-CN" sz="2800" b="1" dirty="0">
                <a:solidFill>
                  <a:srgbClr val="F73038"/>
                </a:solidFill>
                <a:latin typeface="Arial" panose="020B0604020202020204" pitchFamily="34" charset="0"/>
                <a:ea typeface="黑体" panose="02010609060101010101" pitchFamily="2" charset="-122"/>
                <a:sym typeface="Arial" panose="020B0604020202020204" pitchFamily="34" charset="0"/>
              </a:rPr>
              <a:t>N=A+B                N=AB</a:t>
            </a: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grpSp>
        <p:nvGrpSpPr>
          <p:cNvPr id="3" name="组合 2"/>
          <p:cNvGrpSpPr/>
          <p:nvPr/>
        </p:nvGrpSpPr>
        <p:grpSpPr>
          <a:xfrm>
            <a:off x="1142454" y="5661248"/>
            <a:ext cx="7678018" cy="1131925"/>
            <a:chOff x="1142454" y="5661248"/>
            <a:chExt cx="7678018" cy="1131925"/>
          </a:xfrm>
        </p:grpSpPr>
        <p:sp>
          <p:nvSpPr>
            <p:cNvPr id="12" name="AutoShape 8"/>
            <p:cNvSpPr/>
            <p:nvPr/>
          </p:nvSpPr>
          <p:spPr>
            <a:xfrm>
              <a:off x="1142454" y="5661248"/>
              <a:ext cx="7678018" cy="566465"/>
            </a:xfrm>
            <a:prstGeom prst="roundRect">
              <a:avLst>
                <a:gd name="adj" fmla="val 13764"/>
              </a:avLst>
            </a:prstGeom>
            <a:solidFill>
              <a:srgbClr val="FFCD34">
                <a:alpha val="72156"/>
              </a:srgbClr>
            </a:solidFill>
            <a:ln w="9525">
              <a:noFill/>
            </a:ln>
          </p:spPr>
          <p:txBody>
            <a:bodyPr wrap="square" lIns="90170" tIns="46990" rIns="90170" bIns="46990" anchor="ctr">
              <a:spAutoFit/>
            </a:bodyPr>
            <a:lstStyle/>
            <a:p>
              <a:r>
                <a:rPr lang="zh-CN" altLang="en-US" sz="2800" b="1" dirty="0">
                  <a:solidFill>
                    <a:srgbClr val="F73038"/>
                  </a:solidFill>
                  <a:latin typeface="Arial" panose="020B0604020202020204" pitchFamily="34" charset="0"/>
                  <a:ea typeface="黑体" panose="02010609060101010101" pitchFamily="2" charset="-122"/>
                  <a:sym typeface="Webdings" panose="05030102010509060703" pitchFamily="18" charset="2"/>
                </a:rPr>
                <a:t></a:t>
              </a:r>
              <a:r>
                <a:rPr lang="zh-CN" altLang="en-US" b="1" dirty="0">
                  <a:solidFill>
                    <a:srgbClr val="F73038"/>
                  </a:solidFill>
                  <a:latin typeface="Arial" panose="020B0604020202020204" pitchFamily="34" charset="0"/>
                  <a:ea typeface="黑体" panose="02010609060101010101" pitchFamily="2" charset="-122"/>
                </a:rPr>
                <a:t>算术合成的不确定度传递公式简单</a:t>
              </a:r>
              <a:r>
                <a:rPr lang="zh-CN" altLang="en-US" b="1" dirty="0">
                  <a:latin typeface="Arial" panose="020B0604020202020204" pitchFamily="34" charset="0"/>
                  <a:ea typeface="黑体" panose="02010609060101010101" pitchFamily="2" charset="-122"/>
                </a:rPr>
                <a:t>                                              </a:t>
              </a:r>
            </a:p>
          </p:txBody>
        </p:sp>
        <p:sp>
          <p:nvSpPr>
            <p:cNvPr id="13" name="Rectangle 9"/>
            <p:cNvSpPr/>
            <p:nvPr/>
          </p:nvSpPr>
          <p:spPr>
            <a:xfrm>
              <a:off x="1187624" y="6238961"/>
              <a:ext cx="7513595" cy="369332"/>
            </a:xfrm>
            <a:prstGeom prst="rect">
              <a:avLst/>
            </a:prstGeom>
            <a:noFill/>
            <a:ln w="19050">
              <a:noFill/>
            </a:ln>
          </p:spPr>
          <p:txBody>
            <a:bodyPr wrap="none" anchor="t">
              <a:spAutoFit/>
            </a:bodyPr>
            <a:lstStyle/>
            <a:p>
              <a:r>
                <a:rPr lang="zh-CN" altLang="en-US" b="1" dirty="0">
                  <a:latin typeface="Arial" panose="020B0604020202020204" pitchFamily="34" charset="0"/>
                  <a:ea typeface="微软雅黑" panose="020B0503020204020204" charset="-122"/>
                  <a:sym typeface="Wingdings 3" panose="05040102010807070707" pitchFamily="18" charset="2"/>
                </a:rPr>
                <a:t></a:t>
              </a:r>
              <a:r>
                <a:rPr lang="zh-CN" altLang="en-US" sz="1600" b="1" dirty="0">
                  <a:latin typeface="Arial" panose="020B0604020202020204" pitchFamily="34" charset="0"/>
                  <a:ea typeface="微软雅黑" panose="020B0503020204020204" charset="-122"/>
                </a:rPr>
                <a:t>但得到的是可能的最大偏差，几何合成使间接测量值的</a:t>
              </a:r>
              <a:r>
                <a:rPr lang="en-US" altLang="zh-CN" sz="1600" b="1" dirty="0">
                  <a:latin typeface="Arial" panose="020B0604020202020204" pitchFamily="34" charset="0"/>
                  <a:ea typeface="微软雅黑" panose="020B0503020204020204" charset="-122"/>
                </a:rPr>
                <a:t>A</a:t>
              </a:r>
              <a:r>
                <a:rPr lang="zh-CN" altLang="en-US" sz="1600" b="1" dirty="0">
                  <a:latin typeface="Arial" panose="020B0604020202020204" pitchFamily="34" charset="0"/>
                  <a:ea typeface="微软雅黑" panose="020B0503020204020204" charset="-122"/>
                </a:rPr>
                <a:t>类不确定度更符合实际</a:t>
              </a:r>
            </a:p>
          </p:txBody>
        </p:sp>
        <p:sp>
          <p:nvSpPr>
            <p:cNvPr id="14" name="AutoShape 10"/>
            <p:cNvSpPr/>
            <p:nvPr/>
          </p:nvSpPr>
          <p:spPr>
            <a:xfrm>
              <a:off x="1142454" y="6667586"/>
              <a:ext cx="7678018" cy="125587"/>
            </a:xfrm>
            <a:prstGeom prst="roundRect">
              <a:avLst>
                <a:gd name="adj" fmla="val 4745"/>
              </a:avLst>
            </a:prstGeom>
            <a:solidFill>
              <a:srgbClr val="FFCD34">
                <a:alpha val="72156"/>
              </a:srgbClr>
            </a:solidFill>
            <a:ln w="9525">
              <a:noFill/>
            </a:ln>
          </p:spPr>
          <p:txBody>
            <a:bodyPr wrap="square" lIns="90170" tIns="46990" rIns="90170" bIns="46990" anchor="ctr">
              <a:spAutoFit/>
            </a:bodyPr>
            <a:lstStyle/>
            <a:p>
              <a:endParaRPr lang="zh-CN" altLang="en-US" dirty="0">
                <a:latin typeface="Arial" panose="020B0604020202020204" pitchFamily="34" charset="0"/>
                <a:ea typeface="微软雅黑" panose="020B050302020402020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6085"/>
                                        </p:tgtEl>
                                        <p:attrNameLst>
                                          <p:attrName>style.visibility</p:attrName>
                                        </p:attrNameLst>
                                      </p:cBhvr>
                                      <p:to>
                                        <p:strVal val="visible"/>
                                      </p:to>
                                    </p:set>
                                    <p:animEffect transition="in" filter="circle(in)">
                                      <p:cBhvr>
                                        <p:cTn id="12" dur="500"/>
                                        <p:tgtEl>
                                          <p:spTgt spid="46085"/>
                                        </p:tgtEl>
                                      </p:cBhvr>
                                    </p:animEffect>
                                  </p:childTnLst>
                                </p:cTn>
                              </p:par>
                              <p:par>
                                <p:cTn id="13" presetID="6" presetClass="entr" presetSubtype="16" fill="hold" nodeType="withEffect">
                                  <p:stCondLst>
                                    <p:cond delay="0"/>
                                  </p:stCondLst>
                                  <p:childTnLst>
                                    <p:set>
                                      <p:cBhvr>
                                        <p:cTn id="14" dur="1" fill="hold">
                                          <p:stCondLst>
                                            <p:cond delay="0"/>
                                          </p:stCondLst>
                                        </p:cTn>
                                        <p:tgtEl>
                                          <p:spTgt spid="46086"/>
                                        </p:tgtEl>
                                        <p:attrNameLst>
                                          <p:attrName>style.visibility</p:attrName>
                                        </p:attrNameLst>
                                      </p:cBhvr>
                                      <p:to>
                                        <p:strVal val="visible"/>
                                      </p:to>
                                    </p:set>
                                    <p:animEffect transition="in" filter="circle(in)">
                                      <p:cBhvr>
                                        <p:cTn id="15" dur="500"/>
                                        <p:tgtEl>
                                          <p:spTgt spid="46086"/>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46087"/>
                                        </p:tgtEl>
                                        <p:attrNameLst>
                                          <p:attrName>style.visibility</p:attrName>
                                        </p:attrNameLst>
                                      </p:cBhvr>
                                      <p:to>
                                        <p:strVal val="visible"/>
                                      </p:to>
                                    </p:set>
                                    <p:animEffect transition="in" filter="box(in)">
                                      <p:cBhvr>
                                        <p:cTn id="20" dur="500"/>
                                        <p:tgtEl>
                                          <p:spTgt spid="4608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p:bldP spid="4608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红外测温"/>
          <p:cNvPicPr>
            <a:picLocks noChangeAspect="1"/>
          </p:cNvPicPr>
          <p:nvPr/>
        </p:nvPicPr>
        <p:blipFill>
          <a:blip r:embed="rId2"/>
          <a:srcRect l="3239" t="4763" r="4572" b="12701"/>
          <a:stretch>
            <a:fillRect/>
          </a:stretch>
        </p:blipFill>
        <p:spPr>
          <a:xfrm>
            <a:off x="88265" y="1475740"/>
            <a:ext cx="4385310" cy="2621280"/>
          </a:xfrm>
          <a:prstGeom prst="rect">
            <a:avLst/>
          </a:prstGeom>
        </p:spPr>
      </p:pic>
      <p:grpSp>
        <p:nvGrpSpPr>
          <p:cNvPr id="2" name="组合 1"/>
          <p:cNvGrpSpPr/>
          <p:nvPr/>
        </p:nvGrpSpPr>
        <p:grpSpPr>
          <a:xfrm>
            <a:off x="4721860" y="1455420"/>
            <a:ext cx="4199890" cy="2621915"/>
            <a:chOff x="410" y="2292"/>
            <a:chExt cx="10772" cy="4129"/>
          </a:xfrm>
        </p:grpSpPr>
        <p:pic>
          <p:nvPicPr>
            <p:cNvPr id="8" name="图片 7"/>
            <p:cNvPicPr>
              <a:picLocks noChangeAspect="1"/>
            </p:cNvPicPr>
            <p:nvPr/>
          </p:nvPicPr>
          <p:blipFill>
            <a:blip r:embed="rId3"/>
            <a:stretch>
              <a:fillRect/>
            </a:stretch>
          </p:blipFill>
          <p:spPr>
            <a:xfrm>
              <a:off x="410" y="2324"/>
              <a:ext cx="5317" cy="1916"/>
            </a:xfrm>
            <a:prstGeom prst="rect">
              <a:avLst/>
            </a:prstGeom>
          </p:spPr>
        </p:pic>
        <p:pic>
          <p:nvPicPr>
            <p:cNvPr id="9" name="图片 8"/>
            <p:cNvPicPr>
              <a:picLocks noChangeAspect="1"/>
            </p:cNvPicPr>
            <p:nvPr/>
          </p:nvPicPr>
          <p:blipFill>
            <a:blip r:embed="rId4"/>
            <a:stretch>
              <a:fillRect/>
            </a:stretch>
          </p:blipFill>
          <p:spPr>
            <a:xfrm>
              <a:off x="410" y="4379"/>
              <a:ext cx="5309" cy="2007"/>
            </a:xfrm>
            <a:prstGeom prst="rect">
              <a:avLst/>
            </a:prstGeom>
          </p:spPr>
        </p:pic>
        <p:pic>
          <p:nvPicPr>
            <p:cNvPr id="11" name="图片 10"/>
            <p:cNvPicPr>
              <a:picLocks noChangeAspect="1"/>
            </p:cNvPicPr>
            <p:nvPr/>
          </p:nvPicPr>
          <p:blipFill>
            <a:blip r:embed="rId5"/>
            <a:stretch>
              <a:fillRect/>
            </a:stretch>
          </p:blipFill>
          <p:spPr>
            <a:xfrm>
              <a:off x="5848" y="4379"/>
              <a:ext cx="5316" cy="2042"/>
            </a:xfrm>
            <a:prstGeom prst="rect">
              <a:avLst/>
            </a:prstGeom>
          </p:spPr>
        </p:pic>
        <p:pic>
          <p:nvPicPr>
            <p:cNvPr id="3" name="图片 2"/>
            <p:cNvPicPr/>
            <p:nvPr/>
          </p:nvPicPr>
          <p:blipFill>
            <a:blip r:embed="rId6"/>
            <a:stretch>
              <a:fillRect/>
            </a:stretch>
          </p:blipFill>
          <p:spPr>
            <a:xfrm>
              <a:off x="5865" y="2292"/>
              <a:ext cx="5317" cy="1948"/>
            </a:xfrm>
            <a:prstGeom prst="rect">
              <a:avLst/>
            </a:prstGeom>
          </p:spPr>
        </p:pic>
      </p:grpSp>
      <p:sp>
        <p:nvSpPr>
          <p:cNvPr id="4" name="标题 5121"/>
          <p:cNvSpPr>
            <a:spLocks noGrp="1"/>
          </p:cNvSpPr>
          <p:nvPr>
            <p:ph type="title"/>
          </p:nvPr>
        </p:nvSpPr>
        <p:spPr>
          <a:xfrm>
            <a:off x="41910" y="260350"/>
            <a:ext cx="6433185" cy="682625"/>
          </a:xfrm>
          <a:noFill/>
          <a:ln>
            <a:noFill/>
          </a:ln>
        </p:spPr>
        <p:txBody>
          <a:bodyPr lIns="90170" tIns="46990" rIns="90170" bIns="46990" anchor="t"/>
          <a:lstStyle/>
          <a:p>
            <a:pPr algn="l"/>
            <a:r>
              <a:rPr lang="zh-CN" altLang="en-US" sz="4000" b="1" dirty="0">
                <a:solidFill>
                  <a:srgbClr val="0070C0"/>
                </a:solidFill>
                <a:latin typeface="微软雅黑" panose="020B0503020204020204" charset="-122"/>
                <a:ea typeface="微软雅黑" panose="020B0503020204020204" charset="-122"/>
                <a:sym typeface="+mn-ea"/>
              </a:rPr>
              <a:t>物理学的生命力</a:t>
            </a:r>
          </a:p>
        </p:txBody>
      </p:sp>
      <p:pic>
        <p:nvPicPr>
          <p:cNvPr id="5" name="图片 4"/>
          <p:cNvPicPr>
            <a:picLocks noChangeAspect="1"/>
          </p:cNvPicPr>
          <p:nvPr/>
        </p:nvPicPr>
        <p:blipFill rotWithShape="1">
          <a:blip r:embed="rId7"/>
          <a:srcRect t="9220" b="12416"/>
          <a:stretch>
            <a:fillRect/>
          </a:stretch>
        </p:blipFill>
        <p:spPr>
          <a:xfrm>
            <a:off x="188364" y="4471576"/>
            <a:ext cx="5031708" cy="2364349"/>
          </a:xfrm>
          <a:prstGeom prst="rect">
            <a:avLst/>
          </a:prstGeom>
        </p:spPr>
      </p:pic>
      <p:sp>
        <p:nvSpPr>
          <p:cNvPr id="6" name="文本框 5"/>
          <p:cNvSpPr txBox="1"/>
          <p:nvPr/>
        </p:nvSpPr>
        <p:spPr>
          <a:xfrm>
            <a:off x="122725" y="4027613"/>
            <a:ext cx="3262432" cy="461665"/>
          </a:xfrm>
          <a:prstGeom prst="rect">
            <a:avLst/>
          </a:prstGeom>
          <a:noFill/>
        </p:spPr>
        <p:txBody>
          <a:bodyPr wrap="none" rtlCol="0">
            <a:spAutoFit/>
          </a:bodyPr>
          <a:lstStyle/>
          <a:p>
            <a:r>
              <a:rPr lang="zh-CN" altLang="en-US" sz="2400" dirty="0">
                <a:solidFill>
                  <a:srgbClr val="0070C0"/>
                </a:solidFill>
                <a:latin typeface="微软雅黑" panose="020B0503020204020204" charset="-122"/>
                <a:ea typeface="微软雅黑" panose="020B0503020204020204" charset="-122"/>
              </a:rPr>
              <a:t>新能源、新材料的应用</a:t>
            </a:r>
          </a:p>
        </p:txBody>
      </p:sp>
      <p:sp>
        <p:nvSpPr>
          <p:cNvPr id="7" name="文本框 6"/>
          <p:cNvSpPr txBox="1"/>
          <p:nvPr/>
        </p:nvSpPr>
        <p:spPr>
          <a:xfrm>
            <a:off x="188364" y="1070439"/>
            <a:ext cx="1415772" cy="461665"/>
          </a:xfrm>
          <a:prstGeom prst="rect">
            <a:avLst/>
          </a:prstGeom>
          <a:noFill/>
        </p:spPr>
        <p:txBody>
          <a:bodyPr wrap="none" rtlCol="0">
            <a:spAutoFit/>
          </a:bodyPr>
          <a:lstStyle/>
          <a:p>
            <a:r>
              <a:rPr lang="zh-CN" altLang="en-US" sz="2400" dirty="0">
                <a:solidFill>
                  <a:srgbClr val="0070C0"/>
                </a:solidFill>
                <a:latin typeface="微软雅黑" panose="020B0503020204020204" charset="-122"/>
                <a:ea typeface="微软雅黑" panose="020B0503020204020204" charset="-122"/>
              </a:rPr>
              <a:t>医疗卫生</a:t>
            </a:r>
          </a:p>
        </p:txBody>
      </p:sp>
      <p:sp>
        <p:nvSpPr>
          <p:cNvPr id="12" name="文本框 11"/>
          <p:cNvSpPr txBox="1"/>
          <p:nvPr/>
        </p:nvSpPr>
        <p:spPr>
          <a:xfrm>
            <a:off x="5493003" y="4016215"/>
            <a:ext cx="2031325" cy="461665"/>
          </a:xfrm>
          <a:prstGeom prst="rect">
            <a:avLst/>
          </a:prstGeom>
          <a:noFill/>
        </p:spPr>
        <p:txBody>
          <a:bodyPr wrap="none" rtlCol="0">
            <a:spAutoFit/>
          </a:bodyPr>
          <a:lstStyle/>
          <a:p>
            <a:r>
              <a:rPr lang="zh-CN" altLang="en-US" sz="2400" dirty="0">
                <a:solidFill>
                  <a:srgbClr val="0070C0"/>
                </a:solidFill>
                <a:latin typeface="微软雅黑" panose="020B0503020204020204" charset="-122"/>
                <a:ea typeface="微软雅黑" panose="020B0503020204020204" charset="-122"/>
              </a:rPr>
              <a:t>寻找新的家园</a:t>
            </a:r>
          </a:p>
        </p:txBody>
      </p:sp>
      <p:pic>
        <p:nvPicPr>
          <p:cNvPr id="13" name="图片 12"/>
          <p:cNvPicPr>
            <a:picLocks noChangeAspect="1"/>
          </p:cNvPicPr>
          <p:nvPr/>
        </p:nvPicPr>
        <p:blipFill>
          <a:blip r:embed="rId8"/>
          <a:stretch>
            <a:fillRect/>
          </a:stretch>
        </p:blipFill>
        <p:spPr>
          <a:xfrm>
            <a:off x="5580112" y="4489277"/>
            <a:ext cx="3384376" cy="2346647"/>
          </a:xfrm>
          <a:prstGeom prst="rect">
            <a:avLst/>
          </a:prstGeom>
        </p:spPr>
      </p:pic>
      <p:sp>
        <p:nvSpPr>
          <p:cNvPr id="15" name="矩形 14"/>
          <p:cNvSpPr/>
          <p:nvPr/>
        </p:nvSpPr>
        <p:spPr>
          <a:xfrm>
            <a:off x="3550985" y="3707993"/>
            <a:ext cx="4287999" cy="369332"/>
          </a:xfrm>
          <a:prstGeom prst="rect">
            <a:avLst/>
          </a:prstGeom>
        </p:spPr>
        <p:txBody>
          <a:bodyPr wrap="square">
            <a:spAutoFit/>
          </a:bodyPr>
          <a:lstStyle/>
          <a:p>
            <a:pPr algn="ctr"/>
            <a:r>
              <a:rPr lang="zh-CN" altLang="en-US" b="1" dirty="0">
                <a:solidFill>
                  <a:schemeClr val="bg1"/>
                </a:solidFill>
                <a:latin typeface="微软雅黑" panose="020B0503020204020204" charset="-122"/>
                <a:ea typeface="微软雅黑" panose="020B0503020204020204" charset="-122"/>
              </a:rPr>
              <a:t>  </a:t>
            </a:r>
            <a:r>
              <a:rPr lang="en-US" altLang="zh-CN" b="1" dirty="0">
                <a:solidFill>
                  <a:srgbClr val="FFFF00"/>
                </a:solidFill>
                <a:latin typeface="微软雅黑" panose="020B0503020204020204" charset="-122"/>
                <a:ea typeface="微软雅黑" panose="020B0503020204020204" charset="-122"/>
              </a:rPr>
              <a:t>CT</a:t>
            </a:r>
            <a:r>
              <a:rPr lang="zh-CN" altLang="en-US" b="1" dirty="0">
                <a:solidFill>
                  <a:srgbClr val="FFFF00"/>
                </a:solidFill>
                <a:latin typeface="微软雅黑" panose="020B0503020204020204" charset="-122"/>
                <a:ea typeface="微软雅黑" panose="020B0503020204020204" charset="-122"/>
              </a:rPr>
              <a:t>扫描</a:t>
            </a:r>
          </a:p>
        </p:txBody>
      </p:sp>
      <p:sp>
        <p:nvSpPr>
          <p:cNvPr id="17" name="矩形 16"/>
          <p:cNvSpPr/>
          <p:nvPr/>
        </p:nvSpPr>
        <p:spPr>
          <a:xfrm>
            <a:off x="3197133" y="2339459"/>
            <a:ext cx="4287999" cy="368300"/>
          </a:xfrm>
          <a:prstGeom prst="rect">
            <a:avLst/>
          </a:prstGeom>
        </p:spPr>
        <p:txBody>
          <a:bodyPr wrap="square">
            <a:spAutoFit/>
          </a:bodyPr>
          <a:lstStyle/>
          <a:p>
            <a:pPr algn="ctr"/>
            <a:r>
              <a:rPr lang="zh-CN" altLang="en-US" b="1" dirty="0">
                <a:solidFill>
                  <a:srgbClr val="FFFF00"/>
                </a:solidFill>
                <a:latin typeface="微软雅黑" panose="020B0503020204020204" charset="-122"/>
                <a:ea typeface="微软雅黑" panose="020B0503020204020204" charset="-122"/>
              </a:rPr>
              <a:t>             </a:t>
            </a:r>
            <a:r>
              <a:rPr lang="en-US" altLang="zh-CN" b="1" dirty="0">
                <a:solidFill>
                  <a:srgbClr val="FFFF00"/>
                </a:solidFill>
                <a:latin typeface="微软雅黑" panose="020B0503020204020204" charset="-122"/>
                <a:ea typeface="微软雅黑" panose="020B0503020204020204" charset="-122"/>
              </a:rPr>
              <a:t>X</a:t>
            </a:r>
            <a:r>
              <a:rPr lang="zh-CN" altLang="en-US" b="1" dirty="0">
                <a:solidFill>
                  <a:srgbClr val="FFFF00"/>
                </a:solidFill>
                <a:latin typeface="微软雅黑" panose="020B0503020204020204" charset="-122"/>
                <a:ea typeface="微软雅黑" panose="020B0503020204020204" charset="-122"/>
              </a:rPr>
              <a:t>光片</a:t>
            </a:r>
          </a:p>
        </p:txBody>
      </p:sp>
      <p:sp>
        <p:nvSpPr>
          <p:cNvPr id="16" name="矩形 15"/>
          <p:cNvSpPr/>
          <p:nvPr/>
        </p:nvSpPr>
        <p:spPr>
          <a:xfrm>
            <a:off x="5798835" y="2339608"/>
            <a:ext cx="4287999" cy="369332"/>
          </a:xfrm>
          <a:prstGeom prst="rect">
            <a:avLst/>
          </a:prstGeom>
          <a:noFill/>
        </p:spPr>
        <p:txBody>
          <a:bodyPr wrap="square">
            <a:spAutoFit/>
          </a:bodyPr>
          <a:lstStyle/>
          <a:p>
            <a:pPr algn="ctr"/>
            <a:r>
              <a:rPr lang="zh-CN" altLang="en-US" b="1" dirty="0">
                <a:solidFill>
                  <a:srgbClr val="FFFF00"/>
                </a:solidFill>
                <a:latin typeface="微软雅黑" panose="020B0503020204020204" charset="-122"/>
                <a:ea typeface="微软雅黑" panose="020B0503020204020204" charset="-122"/>
              </a:rPr>
              <a:t>  </a:t>
            </a:r>
            <a:r>
              <a:rPr lang="en-US" altLang="zh-CN" b="1" dirty="0">
                <a:solidFill>
                  <a:srgbClr val="FFFF00"/>
                </a:solidFill>
                <a:latin typeface="微软雅黑" panose="020B0503020204020204" charset="-122"/>
                <a:ea typeface="微软雅黑" panose="020B0503020204020204" charset="-122"/>
              </a:rPr>
              <a:t>B</a:t>
            </a:r>
            <a:r>
              <a:rPr lang="zh-CN" altLang="en-US" b="1" dirty="0">
                <a:solidFill>
                  <a:srgbClr val="FFFF00"/>
                </a:solidFill>
                <a:latin typeface="微软雅黑" panose="020B0503020204020204" charset="-122"/>
                <a:ea typeface="微软雅黑" panose="020B0503020204020204" charset="-122"/>
              </a:rPr>
              <a:t>超检查</a:t>
            </a:r>
          </a:p>
        </p:txBody>
      </p:sp>
      <p:sp>
        <p:nvSpPr>
          <p:cNvPr id="14" name="矩形 13"/>
          <p:cNvSpPr/>
          <p:nvPr/>
        </p:nvSpPr>
        <p:spPr>
          <a:xfrm>
            <a:off x="6157595" y="3709035"/>
            <a:ext cx="2908935" cy="368300"/>
          </a:xfrm>
          <a:prstGeom prst="rect">
            <a:avLst/>
          </a:prstGeom>
        </p:spPr>
        <p:txBody>
          <a:bodyPr wrap="square">
            <a:spAutoFit/>
          </a:bodyPr>
          <a:lstStyle/>
          <a:p>
            <a:pPr algn="l"/>
            <a:r>
              <a:rPr lang="zh-CN" altLang="en-US" b="1" dirty="0">
                <a:solidFill>
                  <a:srgbClr val="FFFF00"/>
                </a:solidFill>
                <a:latin typeface="微软雅黑" panose="020B0503020204020204" charset="-122"/>
                <a:ea typeface="微软雅黑" panose="020B0503020204020204" charset="-122"/>
              </a:rPr>
              <a:t>                   核磁共振                                 </a:t>
            </a:r>
          </a:p>
        </p:txBody>
      </p:sp>
      <p:sp>
        <p:nvSpPr>
          <p:cNvPr id="18" name="文本框 17"/>
          <p:cNvSpPr txBox="1"/>
          <p:nvPr/>
        </p:nvSpPr>
        <p:spPr>
          <a:xfrm>
            <a:off x="1853565" y="3709035"/>
            <a:ext cx="1097280" cy="368300"/>
          </a:xfrm>
          <a:prstGeom prst="rect">
            <a:avLst/>
          </a:prstGeom>
          <a:noFill/>
        </p:spPr>
        <p:txBody>
          <a:bodyPr wrap="none" rtlCol="0" anchor="t">
            <a:spAutoFit/>
          </a:bodyPr>
          <a:lstStyle/>
          <a:p>
            <a:r>
              <a:rPr lang="zh-CN" altLang="en-US" b="1" dirty="0">
                <a:solidFill>
                  <a:srgbClr val="FFFF00"/>
                </a:solidFill>
                <a:latin typeface="微软雅黑" panose="020B0503020204020204" charset="-122"/>
                <a:ea typeface="微软雅黑" panose="020B0503020204020204" charset="-122"/>
                <a:sym typeface="+mn-ea"/>
              </a:rPr>
              <a:t>测温防疫</a:t>
            </a:r>
            <a:endParaRPr lang="zh-CN" altLang="en-US"/>
          </a:p>
        </p:txBody>
      </p:sp>
    </p:spTree>
  </p:cSld>
  <p:clrMapOvr>
    <a:masterClrMapping/>
  </p:clrMapOvr>
  <p:transition advTm="123335"/>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1910" y="1689100"/>
            <a:ext cx="8930005" cy="5144135"/>
          </a:xfrm>
          <a:prstGeom prst="rect">
            <a:avLst/>
          </a:prstGeom>
        </p:spPr>
      </p:pic>
      <p:grpSp>
        <p:nvGrpSpPr>
          <p:cNvPr id="4" name="组合 3"/>
          <p:cNvGrpSpPr/>
          <p:nvPr/>
        </p:nvGrpSpPr>
        <p:grpSpPr>
          <a:xfrm>
            <a:off x="1835785" y="1647190"/>
            <a:ext cx="191770" cy="392430"/>
            <a:chOff x="2388" y="2431"/>
            <a:chExt cx="805" cy="1120"/>
          </a:xfrm>
        </p:grpSpPr>
        <p:sp>
          <p:nvSpPr>
            <p:cNvPr id="33" name="矩形 32"/>
            <p:cNvSpPr/>
            <p:nvPr/>
          </p:nvSpPr>
          <p:spPr>
            <a:xfrm>
              <a:off x="2551" y="2933"/>
              <a:ext cx="643" cy="6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4" name="矩形 33"/>
            <p:cNvSpPr/>
            <p:nvPr/>
          </p:nvSpPr>
          <p:spPr>
            <a:xfrm>
              <a:off x="2388" y="2431"/>
              <a:ext cx="603" cy="9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grpSp>
      <p:sp>
        <p:nvSpPr>
          <p:cNvPr id="67" name="五角星 66"/>
          <p:cNvSpPr/>
          <p:nvPr/>
        </p:nvSpPr>
        <p:spPr>
          <a:xfrm>
            <a:off x="1186586" y="2636785"/>
            <a:ext cx="204823" cy="20482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69" name="五角星 68"/>
          <p:cNvSpPr/>
          <p:nvPr/>
        </p:nvSpPr>
        <p:spPr>
          <a:xfrm>
            <a:off x="1185316" y="3141025"/>
            <a:ext cx="204823" cy="20482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70" name="五角星 69"/>
          <p:cNvSpPr/>
          <p:nvPr/>
        </p:nvSpPr>
        <p:spPr>
          <a:xfrm>
            <a:off x="1184681" y="3717020"/>
            <a:ext cx="204823" cy="20482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cs typeface="+mn-ea"/>
              <a:sym typeface="+mn-lt"/>
            </a:endParaRPr>
          </a:p>
        </p:txBody>
      </p:sp>
      <p:sp>
        <p:nvSpPr>
          <p:cNvPr id="3073"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3" name="Text Box 2"/>
          <p:cNvSpPr txBox="1"/>
          <p:nvPr/>
        </p:nvSpPr>
        <p:spPr>
          <a:xfrm>
            <a:off x="180023" y="1036320"/>
            <a:ext cx="6408737" cy="521970"/>
          </a:xfrm>
          <a:prstGeom prst="rect">
            <a:avLst/>
          </a:prstGeom>
          <a:noFill/>
          <a:ln w="9525">
            <a:noFill/>
          </a:ln>
        </p:spPr>
        <p:txBody>
          <a:bodyPr>
            <a:spAutoFit/>
          </a:bodyPr>
          <a:lstStyle/>
          <a:p>
            <a:pPr eaLnBrk="0" hangingPunct="0"/>
            <a:r>
              <a:rPr lang="zh-CN" altLang="en-US" sz="2800" b="1" dirty="0">
                <a:solidFill>
                  <a:srgbClr val="00B0F0"/>
                </a:solidFill>
                <a:latin typeface="黑体" panose="02010609060101010101" pitchFamily="2" charset="-122"/>
                <a:ea typeface="黑体" panose="02010609060101010101" pitchFamily="2" charset="-122"/>
                <a:sym typeface="Arial" panose="020B0604020202020204" pitchFamily="34" charset="0"/>
              </a:rPr>
              <a:t>六、</a:t>
            </a:r>
            <a:r>
              <a:rPr lang="zh-CN" altLang="en-US" sz="2800" b="1" dirty="0">
                <a:solidFill>
                  <a:srgbClr val="FF00FF"/>
                </a:solidFill>
                <a:latin typeface="Verdana" panose="020B0604030504040204" pitchFamily="34" charset="0"/>
                <a:sym typeface="Arial" panose="020B0604020202020204" pitchFamily="34" charset="0"/>
              </a:rPr>
              <a:t>间接测量</a:t>
            </a:r>
            <a:r>
              <a:rPr lang="zh-CN" altLang="en-US" sz="2800" b="1" dirty="0">
                <a:solidFill>
                  <a:srgbClr val="00B0F0"/>
                </a:solidFill>
                <a:latin typeface="黑体" panose="02010609060101010101" pitchFamily="2" charset="-122"/>
                <a:ea typeface="黑体" panose="02010609060101010101" pitchFamily="2" charset="-122"/>
                <a:sym typeface="Arial" panose="020B0604020202020204" pitchFamily="34" charset="0"/>
              </a:rPr>
              <a:t>量不确定度的估算</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Text Box 2"/>
          <p:cNvSpPr txBox="1"/>
          <p:nvPr/>
        </p:nvSpPr>
        <p:spPr>
          <a:xfrm>
            <a:off x="370840" y="1484784"/>
            <a:ext cx="8665656" cy="4653582"/>
          </a:xfrm>
          <a:prstGeom prst="rect">
            <a:avLst/>
          </a:prstGeom>
          <a:noFill/>
          <a:ln w="9525">
            <a:noFill/>
          </a:ln>
        </p:spPr>
        <p:txBody>
          <a:bodyPr wrap="square">
            <a:spAutoFit/>
          </a:bodyPr>
          <a:lstStyle/>
          <a:p>
            <a:pPr marL="609600" indent="-609600" eaLnBrk="0" hangingPunct="0">
              <a:lnSpc>
                <a:spcPct val="150000"/>
              </a:lnSpc>
            </a:pPr>
            <a:r>
              <a:rPr lang="zh-CN" altLang="en-US" sz="2800" b="1" dirty="0">
                <a:solidFill>
                  <a:srgbClr val="FF0000"/>
                </a:solidFill>
                <a:latin typeface="黑体" panose="02010609060101010101" pitchFamily="2" charset="-122"/>
                <a:ea typeface="黑体" panose="02010609060101010101" pitchFamily="2" charset="-122"/>
                <a:sym typeface="Arial" panose="020B0604020202020204" pitchFamily="34" charset="0"/>
              </a:rPr>
              <a:t> 不确定度传递公式应按下列步骤进行：</a:t>
            </a:r>
            <a:endParaRPr lang="en-US" altLang="zh-CN" sz="2800" b="1" dirty="0">
              <a:solidFill>
                <a:srgbClr val="FF0000"/>
              </a:solidFill>
              <a:latin typeface="黑体" panose="02010609060101010101" pitchFamily="2" charset="-122"/>
              <a:ea typeface="黑体" panose="02010609060101010101" pitchFamily="2" charset="-122"/>
              <a:sym typeface="Arial" panose="020B0604020202020204" pitchFamily="34" charset="0"/>
            </a:endParaRPr>
          </a:p>
          <a:p>
            <a:pPr marL="609600" indent="-609600" eaLnBrk="0" hangingPunct="0">
              <a:lnSpc>
                <a:spcPct val="150000"/>
              </a:lnSpc>
            </a:pPr>
            <a:endParaRPr lang="zh-CN" altLang="en-US" sz="1600" b="1" dirty="0">
              <a:solidFill>
                <a:srgbClr val="FF0000"/>
              </a:solidFill>
              <a:latin typeface="黑体" panose="02010609060101010101" pitchFamily="2" charset="-122"/>
              <a:ea typeface="黑体" panose="02010609060101010101" pitchFamily="2" charset="-122"/>
              <a:sym typeface="Arial" panose="020B0604020202020204" pitchFamily="34" charset="0"/>
            </a:endParaRPr>
          </a:p>
          <a:p>
            <a:pPr marL="609600" indent="-609600" eaLnBrk="0" hangingPunct="0">
              <a:lnSpc>
                <a:spcPct val="150000"/>
              </a:lnSpc>
            </a:pPr>
            <a:r>
              <a:rPr lang="zh-CN" altLang="en-US" sz="2400" b="1" dirty="0">
                <a:latin typeface="黑体" panose="02010609060101010101" pitchFamily="2" charset="-122"/>
                <a:ea typeface="黑体" panose="02010609060101010101" pitchFamily="2" charset="-122"/>
                <a:sym typeface="Arial" panose="020B0604020202020204" pitchFamily="34" charset="0"/>
              </a:rPr>
              <a:t>（</a:t>
            </a:r>
            <a:r>
              <a:rPr lang="zh-CN" altLang="zh-CN" sz="2400" b="1" dirty="0">
                <a:latin typeface="黑体" panose="02010609060101010101" pitchFamily="2" charset="-122"/>
                <a:ea typeface="黑体" panose="02010609060101010101" pitchFamily="2" charset="-122"/>
                <a:sym typeface="Arial" panose="020B0604020202020204" pitchFamily="34" charset="0"/>
              </a:rPr>
              <a:t>1</a:t>
            </a:r>
            <a:r>
              <a:rPr lang="zh-CN" altLang="en-US" sz="2400" b="1" dirty="0">
                <a:latin typeface="黑体" panose="02010609060101010101" pitchFamily="2" charset="-122"/>
                <a:ea typeface="黑体" panose="02010609060101010101" pitchFamily="2" charset="-122"/>
                <a:sym typeface="Arial" panose="020B0604020202020204" pitchFamily="34" charset="0"/>
              </a:rPr>
              <a:t>）对函数求全微分（乘除时或先对函数取自然对数，再求</a:t>
            </a:r>
            <a:endParaRPr lang="en-US" altLang="zh-CN" sz="2400" b="1" dirty="0">
              <a:latin typeface="黑体" panose="02010609060101010101" pitchFamily="2" charset="-122"/>
              <a:ea typeface="黑体" panose="02010609060101010101" pitchFamily="2" charset="-122"/>
              <a:sym typeface="Arial" panose="020B0604020202020204" pitchFamily="34" charset="0"/>
            </a:endParaRPr>
          </a:p>
          <a:p>
            <a:pPr marL="609600" indent="-609600" eaLnBrk="0" hangingPunct="0">
              <a:lnSpc>
                <a:spcPct val="150000"/>
              </a:lnSpc>
            </a:pPr>
            <a:r>
              <a:rPr lang="en-US" altLang="zh-CN" sz="2400" b="1" dirty="0">
                <a:latin typeface="黑体" panose="02010609060101010101" pitchFamily="2" charset="-122"/>
                <a:ea typeface="黑体" panose="02010609060101010101" pitchFamily="2" charset="-122"/>
                <a:sym typeface="Arial" panose="020B0604020202020204" pitchFamily="34" charset="0"/>
              </a:rPr>
              <a:t>     </a:t>
            </a:r>
            <a:r>
              <a:rPr lang="zh-CN" altLang="en-US" sz="2400" b="1" dirty="0">
                <a:latin typeface="黑体" panose="02010609060101010101" pitchFamily="2" charset="-122"/>
                <a:ea typeface="黑体" panose="02010609060101010101" pitchFamily="2" charset="-122"/>
                <a:sym typeface="Arial" panose="020B0604020202020204" pitchFamily="34" charset="0"/>
              </a:rPr>
              <a:t>全微分）；</a:t>
            </a:r>
          </a:p>
          <a:p>
            <a:pPr marL="609600" indent="-609600" eaLnBrk="0" hangingPunct="0">
              <a:lnSpc>
                <a:spcPct val="120000"/>
              </a:lnSpc>
            </a:pPr>
            <a:endParaRPr lang="zh-CN" altLang="zh-CN" sz="2400" b="1" dirty="0">
              <a:latin typeface="黑体" panose="02010609060101010101" pitchFamily="2" charset="-122"/>
              <a:ea typeface="黑体" panose="02010609060101010101" pitchFamily="2" charset="-122"/>
              <a:sym typeface="Arial" panose="020B0604020202020204" pitchFamily="34" charset="0"/>
            </a:endParaRPr>
          </a:p>
          <a:p>
            <a:pPr marL="609600" indent="-609600" eaLnBrk="0" hangingPunct="0">
              <a:lnSpc>
                <a:spcPct val="120000"/>
              </a:lnSpc>
            </a:pPr>
            <a:r>
              <a:rPr lang="zh-CN" altLang="en-US" sz="2400" b="1" dirty="0">
                <a:latin typeface="黑体" panose="02010609060101010101" pitchFamily="2" charset="-122"/>
                <a:ea typeface="黑体" panose="02010609060101010101" pitchFamily="2" charset="-122"/>
                <a:sym typeface="Arial" panose="020B0604020202020204" pitchFamily="34" charset="0"/>
              </a:rPr>
              <a:t>（</a:t>
            </a:r>
            <a:r>
              <a:rPr lang="zh-CN" altLang="zh-CN" sz="2400" b="1" dirty="0">
                <a:latin typeface="黑体" panose="02010609060101010101" pitchFamily="2" charset="-122"/>
                <a:ea typeface="黑体" panose="02010609060101010101" pitchFamily="2" charset="-122"/>
                <a:sym typeface="Arial" panose="020B0604020202020204" pitchFamily="34" charset="0"/>
              </a:rPr>
              <a:t>2</a:t>
            </a:r>
            <a:r>
              <a:rPr lang="zh-CN" altLang="en-US" sz="2400" b="1" dirty="0">
                <a:latin typeface="黑体" panose="02010609060101010101" pitchFamily="2" charset="-122"/>
                <a:ea typeface="黑体" panose="02010609060101010101" pitchFamily="2" charset="-122"/>
                <a:sym typeface="Arial" panose="020B0604020202020204" pitchFamily="34" charset="0"/>
              </a:rPr>
              <a:t>）合并同一变量的系数；</a:t>
            </a:r>
          </a:p>
          <a:p>
            <a:pPr marL="609600" indent="-609600" eaLnBrk="0" hangingPunct="0">
              <a:lnSpc>
                <a:spcPct val="120000"/>
              </a:lnSpc>
            </a:pPr>
            <a:endParaRPr lang="zh-CN" altLang="zh-CN" sz="2400" b="1" dirty="0">
              <a:latin typeface="黑体" panose="02010609060101010101" pitchFamily="2" charset="-122"/>
              <a:ea typeface="黑体" panose="02010609060101010101" pitchFamily="2" charset="-122"/>
              <a:sym typeface="Arial" panose="020B0604020202020204" pitchFamily="34" charset="0"/>
            </a:endParaRPr>
          </a:p>
          <a:p>
            <a:pPr marL="609600" indent="-609600" eaLnBrk="0" hangingPunct="0">
              <a:lnSpc>
                <a:spcPct val="150000"/>
              </a:lnSpc>
            </a:pPr>
            <a:r>
              <a:rPr lang="zh-CN" altLang="en-US" sz="2400" b="1" dirty="0">
                <a:latin typeface="黑体" panose="02010609060101010101" pitchFamily="2" charset="-122"/>
                <a:ea typeface="黑体" panose="02010609060101010101" pitchFamily="2" charset="-122"/>
                <a:sym typeface="Arial" panose="020B0604020202020204" pitchFamily="34" charset="0"/>
              </a:rPr>
              <a:t>（</a:t>
            </a:r>
            <a:r>
              <a:rPr lang="zh-CN" altLang="zh-CN" sz="2400" b="1" dirty="0">
                <a:latin typeface="黑体" panose="02010609060101010101" pitchFamily="2" charset="-122"/>
                <a:ea typeface="黑体" panose="02010609060101010101" pitchFamily="2" charset="-122"/>
                <a:sym typeface="Arial" panose="020B0604020202020204" pitchFamily="34" charset="0"/>
              </a:rPr>
              <a:t>3</a:t>
            </a:r>
            <a:r>
              <a:rPr lang="zh-CN" altLang="en-US" sz="2400" b="1" dirty="0">
                <a:latin typeface="黑体" panose="02010609060101010101" pitchFamily="2" charset="-122"/>
                <a:ea typeface="黑体" panose="02010609060101010101" pitchFamily="2" charset="-122"/>
                <a:sym typeface="Arial" panose="020B0604020202020204" pitchFamily="34" charset="0"/>
              </a:rPr>
              <a:t>）将微分号改为不确定度符号，求各项的绝对值之和（算术</a:t>
            </a:r>
            <a:endParaRPr lang="en-US" altLang="zh-CN" sz="2400" b="1" dirty="0">
              <a:latin typeface="黑体" panose="02010609060101010101" pitchFamily="2" charset="-122"/>
              <a:ea typeface="黑体" panose="02010609060101010101" pitchFamily="2" charset="-122"/>
              <a:sym typeface="Arial" panose="020B0604020202020204" pitchFamily="34" charset="0"/>
            </a:endParaRPr>
          </a:p>
          <a:p>
            <a:pPr marL="609600" indent="-609600" eaLnBrk="0" hangingPunct="0">
              <a:lnSpc>
                <a:spcPct val="150000"/>
              </a:lnSpc>
            </a:pPr>
            <a:r>
              <a:rPr lang="en-US" altLang="zh-CN" sz="2400" b="1" dirty="0">
                <a:latin typeface="黑体" panose="02010609060101010101" pitchFamily="2" charset="-122"/>
                <a:ea typeface="黑体" panose="02010609060101010101" pitchFamily="2" charset="-122"/>
                <a:sym typeface="Arial" panose="020B0604020202020204" pitchFamily="34" charset="0"/>
              </a:rPr>
              <a:t>     </a:t>
            </a:r>
            <a:r>
              <a:rPr lang="zh-CN" altLang="en-US" sz="2400" b="1" dirty="0">
                <a:latin typeface="黑体" panose="02010609060101010101" pitchFamily="2" charset="-122"/>
                <a:ea typeface="黑体" panose="02010609060101010101" pitchFamily="2" charset="-122"/>
                <a:sym typeface="Arial" panose="020B0604020202020204" pitchFamily="34" charset="0"/>
              </a:rPr>
              <a:t>合成），或求各项的平方和再开方（几何合成）。</a:t>
            </a:r>
          </a:p>
        </p:txBody>
      </p:sp>
      <p:sp>
        <p:nvSpPr>
          <p:cNvPr id="3" name="标题 5121"/>
          <p:cNvSpPr>
            <a:spLocks noGrp="1"/>
          </p:cNvSpPr>
          <p:nvPr/>
        </p:nvSpPr>
        <p:spPr>
          <a:xfrm>
            <a:off x="200873"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5" name="Text Box 4"/>
          <p:cNvSpPr txBox="1">
            <a:spLocks noChangeArrowheads="1"/>
          </p:cNvSpPr>
          <p:nvPr/>
        </p:nvSpPr>
        <p:spPr bwMode="auto">
          <a:xfrm>
            <a:off x="0" y="0"/>
            <a:ext cx="698500" cy="1066800"/>
          </a:xfrm>
          <a:prstGeom prst="rect">
            <a:avLst/>
          </a:prstGeom>
          <a:gradFill rotWithShape="0">
            <a:gsLst>
              <a:gs pos="0">
                <a:srgbClr val="F2F7D7">
                  <a:gamma/>
                  <a:shade val="56078"/>
                  <a:invGamma/>
                </a:srgbClr>
              </a:gs>
              <a:gs pos="50000">
                <a:srgbClr val="F2F7D7"/>
              </a:gs>
              <a:gs pos="100000">
                <a:srgbClr val="F2F7D7">
                  <a:gamma/>
                  <a:shade val="56078"/>
                  <a:invGamma/>
                </a:srgbClr>
              </a:gs>
            </a:gsLst>
            <a:lin ang="5400000" scaled="1"/>
          </a:gradFill>
          <a:ln w="9525">
            <a:noFill/>
            <a:miter lim="800000"/>
          </a:ln>
          <a:effectLst>
            <a:prstShdw prst="shdw17" dist="17961" dir="2700000">
              <a:srgbClr val="F2F7D7">
                <a:gamma/>
                <a:shade val="60000"/>
                <a:invGamma/>
              </a:srgbClr>
            </a:prstShdw>
          </a:effectLst>
        </p:spPr>
        <p:txBody>
          <a:bodyPr>
            <a:spAutoFit/>
          </a:bodyPr>
          <a:lstStyle/>
          <a:p>
            <a:pPr>
              <a:buFont typeface="Arial" panose="020B0604020202020204" pitchFamily="34" charset="0"/>
              <a:buNone/>
              <a:defRPr/>
            </a:pPr>
            <a:r>
              <a:rPr lang="zh-CN" altLang="en-US" sz="3200">
                <a:solidFill>
                  <a:srgbClr val="FF6600"/>
                </a:solidFill>
                <a:effectLst>
                  <a:outerShdw blurRad="38100" dist="38100" dir="2700000" algn="tl">
                    <a:srgbClr val="000000"/>
                  </a:outerShdw>
                </a:effectLst>
              </a:rPr>
              <a:t>小</a:t>
            </a:r>
            <a:endParaRPr lang="en-US" altLang="zh-CN" sz="3200">
              <a:solidFill>
                <a:srgbClr val="FF6600"/>
              </a:solidFill>
              <a:effectLst>
                <a:outerShdw blurRad="38100" dist="38100" dir="2700000" algn="tl">
                  <a:srgbClr val="000000"/>
                </a:outerShdw>
              </a:effectLst>
            </a:endParaRPr>
          </a:p>
          <a:p>
            <a:pPr>
              <a:buFont typeface="Arial" panose="020B0604020202020204" pitchFamily="34" charset="0"/>
              <a:buNone/>
              <a:defRPr/>
            </a:pPr>
            <a:r>
              <a:rPr lang="zh-CN" altLang="en-US" sz="3200">
                <a:solidFill>
                  <a:srgbClr val="FF6600"/>
                </a:solidFill>
                <a:effectLst>
                  <a:outerShdw blurRad="38100" dist="38100" dir="2700000" algn="tl">
                    <a:srgbClr val="000000"/>
                  </a:outerShdw>
                </a:effectLst>
              </a:rPr>
              <a:t>结</a:t>
            </a:r>
            <a:endParaRPr lang="zh-CN" altLang="en-US">
              <a:solidFill>
                <a:srgbClr val="FF6600"/>
              </a:solidFill>
              <a:effectLst>
                <a:outerShdw blurRad="38100" dist="38100" dir="2700000" algn="tl">
                  <a:srgbClr val="000000"/>
                </a:outerShdw>
              </a:effectLst>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5121"/>
          <p:cNvSpPr>
            <a:spLocks noGrp="1"/>
          </p:cNvSpPr>
          <p:nvPr/>
        </p:nvSpPr>
        <p:spPr>
          <a:xfrm>
            <a:off x="128865" y="298103"/>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graphicFrame>
        <p:nvGraphicFramePr>
          <p:cNvPr id="29698" name="Object 18"/>
          <p:cNvGraphicFramePr>
            <a:graphicFrameLocks noChangeAspect="1"/>
          </p:cNvGraphicFramePr>
          <p:nvPr/>
        </p:nvGraphicFramePr>
        <p:xfrm>
          <a:off x="1373188" y="2026816"/>
          <a:ext cx="885825" cy="1982787"/>
        </p:xfrm>
        <a:graphic>
          <a:graphicData uri="http://schemas.openxmlformats.org/presentationml/2006/ole">
            <mc:AlternateContent xmlns:mc="http://schemas.openxmlformats.org/markup-compatibility/2006">
              <mc:Choice xmlns:v="urn:schemas-microsoft-com:vml" Requires="v">
                <p:oleObj spid="_x0000_s175739" name="公式" r:id="rId3" imgW="495300" imgH="1002665" progId="Equation.3">
                  <p:embed/>
                </p:oleObj>
              </mc:Choice>
              <mc:Fallback>
                <p:oleObj name="公式" r:id="rId3" imgW="495300" imgH="1002665"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188" y="2026816"/>
                        <a:ext cx="885825" cy="1982787"/>
                      </a:xfrm>
                      <a:prstGeom prst="rect">
                        <a:avLst/>
                      </a:prstGeom>
                      <a:noFill/>
                      <a:ln>
                        <a:noFill/>
                      </a:ln>
                    </p:spPr>
                  </p:pic>
                </p:oleObj>
              </mc:Fallback>
            </mc:AlternateContent>
          </a:graphicData>
        </a:graphic>
      </p:graphicFrame>
      <p:sp>
        <p:nvSpPr>
          <p:cNvPr id="183315" name="Rectangle 19"/>
          <p:cNvSpPr>
            <a:spLocks noChangeArrowheads="1"/>
          </p:cNvSpPr>
          <p:nvPr/>
        </p:nvSpPr>
        <p:spPr bwMode="auto">
          <a:xfrm>
            <a:off x="2236788" y="1935238"/>
            <a:ext cx="4030270" cy="861774"/>
          </a:xfrm>
          <a:prstGeom prst="rect">
            <a:avLst/>
          </a:prstGeom>
          <a:noFill/>
          <a:ln w="38100" algn="ctr">
            <a:noFill/>
            <a:miter lim="800000"/>
          </a:ln>
          <a:effectLst>
            <a:prstShdw prst="shdw13" dist="53882" dir="13500000">
              <a:schemeClr val="accent1">
                <a:gamma/>
                <a:shade val="60000"/>
                <a:invGamma/>
                <a:alpha val="50000"/>
              </a:schemeClr>
            </a:prstShdw>
          </a:effectLst>
        </p:spPr>
        <p:txBody>
          <a:bodyPr wrap="none">
            <a:spAutoFit/>
          </a:bodyPr>
          <a:lstStyle/>
          <a:p>
            <a:pPr>
              <a:buFont typeface="Arial" panose="020B0604020202020204" pitchFamily="34" charset="0"/>
              <a:buNone/>
              <a:defRPr/>
            </a:pPr>
            <a:r>
              <a:rPr lang="zh-CN" altLang="en-US" sz="2000" b="1" dirty="0"/>
              <a:t>直接测量量</a:t>
            </a:r>
            <a:r>
              <a:rPr lang="zh-CN" altLang="en-US" b="1" dirty="0"/>
              <a:t>：</a:t>
            </a:r>
            <a:r>
              <a:rPr lang="zh-CN" altLang="en-US" sz="2000" b="1" dirty="0"/>
              <a:t>测量列算术平均值</a:t>
            </a:r>
          </a:p>
          <a:p>
            <a:pPr>
              <a:spcBef>
                <a:spcPct val="50000"/>
              </a:spcBef>
              <a:buFont typeface="Arial" panose="020B0604020202020204" pitchFamily="34" charset="0"/>
              <a:buNone/>
              <a:defRPr/>
            </a:pPr>
            <a:r>
              <a:rPr lang="zh-CN" altLang="en-US" sz="2000" b="1" dirty="0"/>
              <a:t>间接测量量</a:t>
            </a:r>
            <a:r>
              <a:rPr lang="zh-CN" altLang="en-US" b="1" dirty="0"/>
              <a:t>：</a:t>
            </a:r>
            <a:r>
              <a:rPr lang="zh-CN" altLang="en-US" sz="2000" b="1" dirty="0">
                <a:solidFill>
                  <a:srgbClr val="FF00FF"/>
                </a:solidFill>
              </a:rPr>
              <a:t>公式、函数关系</a:t>
            </a:r>
            <a:r>
              <a:rPr lang="zh-CN" altLang="en-US" sz="2000" b="1" dirty="0"/>
              <a:t>得来</a:t>
            </a:r>
          </a:p>
        </p:txBody>
      </p:sp>
      <p:sp>
        <p:nvSpPr>
          <p:cNvPr id="101381" name="AutoShape 19"/>
          <p:cNvSpPr/>
          <p:nvPr/>
        </p:nvSpPr>
        <p:spPr bwMode="auto">
          <a:xfrm>
            <a:off x="2157413" y="1949525"/>
            <a:ext cx="160337" cy="784225"/>
          </a:xfrm>
          <a:prstGeom prst="leftBrace">
            <a:avLst>
              <a:gd name="adj1" fmla="val 49998"/>
              <a:gd name="adj2" fmla="val 50000"/>
            </a:avLst>
          </a:prstGeom>
          <a:noFill/>
          <a:ln w="38100">
            <a:solidFill>
              <a:srgbClr val="00CCFF"/>
            </a:solidFill>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sp>
        <p:nvSpPr>
          <p:cNvPr id="183316" name="Rectangle 20"/>
          <p:cNvSpPr>
            <a:spLocks noChangeArrowheads="1"/>
          </p:cNvSpPr>
          <p:nvPr/>
        </p:nvSpPr>
        <p:spPr bwMode="auto">
          <a:xfrm>
            <a:off x="2366963" y="3258716"/>
            <a:ext cx="6777037" cy="1277273"/>
          </a:xfrm>
          <a:prstGeom prst="rect">
            <a:avLst/>
          </a:prstGeom>
          <a:noFill/>
          <a:ln w="38100" algn="ctr">
            <a:noFill/>
            <a:miter lim="800000"/>
          </a:ln>
          <a:effectLst>
            <a:prstShdw prst="shdw13" dist="53882" dir="13500000">
              <a:schemeClr val="accent1">
                <a:gamma/>
                <a:shade val="60000"/>
                <a:invGamma/>
                <a:alpha val="50000"/>
              </a:schemeClr>
            </a:prstShdw>
          </a:effectLst>
        </p:spPr>
        <p:txBody>
          <a:bodyPr wrap="square">
            <a:spAutoFit/>
          </a:bodyPr>
          <a:lstStyle/>
          <a:p>
            <a:pPr>
              <a:buFont typeface="Arial" panose="020B0604020202020204" pitchFamily="34" charset="0"/>
              <a:buNone/>
              <a:defRPr/>
            </a:pPr>
            <a:r>
              <a:rPr lang="zh-CN" altLang="en-US" sz="2000" b="1" dirty="0"/>
              <a:t>直接测量量</a:t>
            </a:r>
            <a:r>
              <a:rPr lang="zh-CN" altLang="en-US" b="1" dirty="0"/>
              <a:t>（</a:t>
            </a:r>
            <a:r>
              <a:rPr lang="en-US" altLang="zh-CN" sz="1900" b="1" dirty="0"/>
              <a:t>A</a:t>
            </a:r>
            <a:r>
              <a:rPr lang="zh-CN" altLang="en-US" sz="1900" b="1" dirty="0"/>
              <a:t>类和</a:t>
            </a:r>
            <a:r>
              <a:rPr lang="en-US" altLang="zh-CN" sz="1900" b="1" dirty="0"/>
              <a:t>B</a:t>
            </a:r>
            <a:r>
              <a:rPr lang="zh-CN" altLang="en-US" sz="1900" b="1" dirty="0"/>
              <a:t>类 </a:t>
            </a:r>
            <a:r>
              <a:rPr lang="zh-CN" altLang="en-US" sz="1900" b="1" dirty="0">
                <a:solidFill>
                  <a:srgbClr val="FF00FF"/>
                </a:solidFill>
              </a:rPr>
              <a:t>合成</a:t>
            </a:r>
            <a:r>
              <a:rPr lang="zh-CN" altLang="en-US" b="1" dirty="0"/>
              <a:t>）</a:t>
            </a:r>
          </a:p>
          <a:p>
            <a:pPr>
              <a:spcBef>
                <a:spcPct val="50000"/>
              </a:spcBef>
              <a:buFont typeface="Arial" panose="020B0604020202020204" pitchFamily="34" charset="0"/>
              <a:buNone/>
              <a:defRPr/>
            </a:pPr>
            <a:r>
              <a:rPr lang="zh-CN" altLang="en-US" sz="2000" b="1" dirty="0"/>
              <a:t>间接测量量</a:t>
            </a:r>
            <a:r>
              <a:rPr lang="zh-CN" altLang="en-US" b="1" dirty="0"/>
              <a:t>（各直接测量量的      ，通过</a:t>
            </a:r>
            <a:r>
              <a:rPr lang="zh-CN" altLang="en-US" b="1" dirty="0">
                <a:solidFill>
                  <a:srgbClr val="FF00FF"/>
                </a:solidFill>
              </a:rPr>
              <a:t>几何合成</a:t>
            </a:r>
            <a:r>
              <a:rPr lang="zh-CN" altLang="en-US" b="1" dirty="0"/>
              <a:t>或</a:t>
            </a:r>
            <a:r>
              <a:rPr lang="zh-CN" altLang="en-US" b="1" dirty="0">
                <a:solidFill>
                  <a:srgbClr val="FF00FF"/>
                </a:solidFill>
              </a:rPr>
              <a:t>算术合成不</a:t>
            </a:r>
            <a:endParaRPr lang="en-US" altLang="zh-CN" b="1" dirty="0">
              <a:solidFill>
                <a:srgbClr val="FF00FF"/>
              </a:solidFill>
            </a:endParaRPr>
          </a:p>
          <a:p>
            <a:pPr>
              <a:spcBef>
                <a:spcPct val="50000"/>
              </a:spcBef>
              <a:buFont typeface="Arial" panose="020B0604020202020204" pitchFamily="34" charset="0"/>
              <a:buNone/>
              <a:defRPr/>
            </a:pPr>
            <a:r>
              <a:rPr lang="en-US" altLang="zh-CN" b="1" dirty="0">
                <a:solidFill>
                  <a:srgbClr val="FF00FF"/>
                </a:solidFill>
              </a:rPr>
              <a:t>                       </a:t>
            </a:r>
            <a:r>
              <a:rPr lang="zh-CN" altLang="en-US" b="1" dirty="0">
                <a:solidFill>
                  <a:srgbClr val="FF00FF"/>
                </a:solidFill>
              </a:rPr>
              <a:t>确定度传递公式</a:t>
            </a:r>
            <a:r>
              <a:rPr lang="zh-CN" altLang="en-US" b="1" dirty="0"/>
              <a:t>计算得来）</a:t>
            </a:r>
          </a:p>
        </p:txBody>
      </p:sp>
      <p:sp>
        <p:nvSpPr>
          <p:cNvPr id="101383" name="AutoShape 19"/>
          <p:cNvSpPr/>
          <p:nvPr/>
        </p:nvSpPr>
        <p:spPr bwMode="auto">
          <a:xfrm>
            <a:off x="2195736" y="3300165"/>
            <a:ext cx="130175" cy="855663"/>
          </a:xfrm>
          <a:prstGeom prst="leftBrace">
            <a:avLst>
              <a:gd name="adj1" fmla="val 49999"/>
              <a:gd name="adj2" fmla="val 50000"/>
            </a:avLst>
          </a:prstGeom>
          <a:noFill/>
          <a:ln w="38100">
            <a:solidFill>
              <a:srgbClr val="00CCFF"/>
            </a:solidFill>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grpSp>
        <p:nvGrpSpPr>
          <p:cNvPr id="29711" name="Group 17"/>
          <p:cNvGrpSpPr/>
          <p:nvPr/>
        </p:nvGrpSpPr>
        <p:grpSpPr bwMode="auto">
          <a:xfrm>
            <a:off x="539750" y="1772816"/>
            <a:ext cx="863600" cy="2449512"/>
            <a:chOff x="612" y="1570"/>
            <a:chExt cx="544" cy="1543"/>
          </a:xfrm>
        </p:grpSpPr>
        <p:sp>
          <p:nvSpPr>
            <p:cNvPr id="29725" name="Text Box 6"/>
            <p:cNvSpPr txBox="1">
              <a:spLocks noChangeArrowheads="1"/>
            </p:cNvSpPr>
            <p:nvPr/>
          </p:nvSpPr>
          <p:spPr bwMode="auto">
            <a:xfrm>
              <a:off x="703" y="1797"/>
              <a:ext cx="363"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200" b="1" dirty="0">
                  <a:solidFill>
                    <a:srgbClr val="FF00FF"/>
                  </a:solidFill>
                </a:rPr>
                <a:t>分</a:t>
              </a:r>
            </a:p>
            <a:p>
              <a:pPr eaLnBrk="1" hangingPunct="1"/>
              <a:r>
                <a:rPr lang="zh-CN" altLang="en-US" sz="2200" b="1" dirty="0">
                  <a:solidFill>
                    <a:srgbClr val="FF00FF"/>
                  </a:solidFill>
                </a:rPr>
                <a:t>开单独</a:t>
              </a:r>
            </a:p>
            <a:p>
              <a:pPr eaLnBrk="1" hangingPunct="1"/>
              <a:r>
                <a:rPr lang="zh-CN" altLang="en-US" sz="2200" b="1" dirty="0">
                  <a:solidFill>
                    <a:srgbClr val="FF00FF"/>
                  </a:solidFill>
                </a:rPr>
                <a:t>算</a:t>
              </a:r>
            </a:p>
          </p:txBody>
        </p:sp>
        <p:sp>
          <p:nvSpPr>
            <p:cNvPr id="101404" name="Oval 12"/>
            <p:cNvSpPr>
              <a:spLocks noChangeArrowheads="1"/>
            </p:cNvSpPr>
            <p:nvPr/>
          </p:nvSpPr>
          <p:spPr bwMode="auto">
            <a:xfrm>
              <a:off x="612" y="1570"/>
              <a:ext cx="544" cy="1543"/>
            </a:xfrm>
            <a:prstGeom prst="ellipse">
              <a:avLst/>
            </a:prstGeom>
            <a:noFill/>
            <a:ln w="38100" algn="ctr">
              <a:solidFill>
                <a:srgbClr val="0000FF"/>
              </a:solidFill>
              <a:prstDash val="sysDot"/>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grpSp>
      <p:grpSp>
        <p:nvGrpSpPr>
          <p:cNvPr id="29712" name="Group 38"/>
          <p:cNvGrpSpPr/>
          <p:nvPr/>
        </p:nvGrpSpPr>
        <p:grpSpPr bwMode="auto">
          <a:xfrm>
            <a:off x="725488" y="5301830"/>
            <a:ext cx="8418512" cy="1574801"/>
            <a:chOff x="748" y="3295"/>
            <a:chExt cx="5303" cy="992"/>
          </a:xfrm>
        </p:grpSpPr>
        <p:sp>
          <p:nvSpPr>
            <p:cNvPr id="101394" name="AutoShape 19"/>
            <p:cNvSpPr/>
            <p:nvPr/>
          </p:nvSpPr>
          <p:spPr bwMode="auto">
            <a:xfrm>
              <a:off x="1221" y="3374"/>
              <a:ext cx="96" cy="576"/>
            </a:xfrm>
            <a:prstGeom prst="leftBrace">
              <a:avLst>
                <a:gd name="adj1" fmla="val 50000"/>
                <a:gd name="adj2" fmla="val 50000"/>
              </a:avLst>
            </a:prstGeom>
            <a:noFill/>
            <a:ln w="38100">
              <a:solidFill>
                <a:srgbClr val="00CCFF"/>
              </a:solidFill>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sp>
          <p:nvSpPr>
            <p:cNvPr id="29719" name="Text Box 5"/>
            <p:cNvSpPr txBox="1">
              <a:spLocks noChangeArrowheads="1"/>
            </p:cNvSpPr>
            <p:nvPr/>
          </p:nvSpPr>
          <p:spPr bwMode="auto">
            <a:xfrm>
              <a:off x="1293" y="3349"/>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buClr>
                  <a:srgbClr val="FF0000"/>
                </a:buClr>
                <a:buSzPct val="130000"/>
                <a:buFont typeface="Wingdings" panose="05000000000000000000" pitchFamily="2" charset="2"/>
                <a:buNone/>
              </a:pPr>
              <a:r>
                <a:rPr lang="zh-CN" altLang="en-US" sz="2000" b="1" dirty="0"/>
                <a:t>标准形式：</a:t>
              </a:r>
              <a:endParaRPr lang="zh-CN" altLang="en-US" sz="2000" b="1" dirty="0">
                <a:solidFill>
                  <a:srgbClr val="6600FF"/>
                </a:solidFill>
              </a:endParaRPr>
            </a:p>
          </p:txBody>
        </p:sp>
        <p:sp>
          <p:nvSpPr>
            <p:cNvPr id="29720" name="Text Box 7"/>
            <p:cNvSpPr txBox="1">
              <a:spLocks noChangeArrowheads="1"/>
            </p:cNvSpPr>
            <p:nvPr/>
          </p:nvSpPr>
          <p:spPr bwMode="auto">
            <a:xfrm>
              <a:off x="1306" y="3531"/>
              <a:ext cx="4745"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lnSpc>
                  <a:spcPct val="150000"/>
                </a:lnSpc>
                <a:buClr>
                  <a:srgbClr val="FF0000"/>
                </a:buClr>
                <a:buSzPct val="130000"/>
                <a:buFont typeface="Wingdings" panose="05000000000000000000" pitchFamily="2" charset="2"/>
                <a:buNone/>
              </a:pPr>
              <a:r>
                <a:rPr lang="zh-CN" altLang="en-US" sz="2000" b="1" dirty="0">
                  <a:solidFill>
                    <a:srgbClr val="FF00FF"/>
                  </a:solidFill>
                </a:rPr>
                <a:t>注      意：</a:t>
              </a:r>
              <a:r>
                <a:rPr lang="zh-CN" altLang="en-US" sz="2000" b="1" dirty="0">
                  <a:solidFill>
                    <a:srgbClr val="FF33CC"/>
                  </a:solidFill>
                </a:rPr>
                <a:t>①</a:t>
              </a:r>
              <a:r>
                <a:rPr lang="zh-CN" altLang="en-US" sz="2000" b="1" dirty="0"/>
                <a:t>单位一致</a:t>
              </a:r>
              <a:r>
                <a:rPr lang="zh-CN" altLang="en-US" sz="2000" b="1" dirty="0">
                  <a:solidFill>
                    <a:srgbClr val="FF33CC"/>
                  </a:solidFill>
                </a:rPr>
                <a:t>②</a:t>
              </a:r>
              <a:r>
                <a:rPr lang="zh-CN" altLang="en-US" sz="2000" b="1" dirty="0"/>
                <a:t>末位相对齐</a:t>
              </a:r>
              <a:r>
                <a:rPr lang="zh-CN" altLang="en-US" sz="2000" b="1" dirty="0">
                  <a:solidFill>
                    <a:srgbClr val="FF33CC"/>
                  </a:solidFill>
                </a:rPr>
                <a:t>③</a:t>
              </a:r>
              <a:r>
                <a:rPr lang="zh-CN" altLang="en-US" sz="2000" b="1" dirty="0"/>
                <a:t>置信度一致</a:t>
              </a:r>
              <a:r>
                <a:rPr lang="zh-CN" altLang="en-US" sz="2000" b="1" dirty="0">
                  <a:solidFill>
                    <a:srgbClr val="FF33CC"/>
                  </a:solidFill>
                </a:rPr>
                <a:t>④</a:t>
              </a:r>
              <a:r>
                <a:rPr lang="zh-CN" altLang="en-US" sz="2000" b="1" dirty="0"/>
                <a:t>区间</a:t>
              </a:r>
              <a:r>
                <a:rPr lang="zh-CN" altLang="en-US" sz="2000" b="1" dirty="0">
                  <a:solidFill>
                    <a:srgbClr val="FF33CC"/>
                  </a:solidFill>
                </a:rPr>
                <a:t>符号</a:t>
              </a:r>
              <a:r>
                <a:rPr lang="en-US" altLang="zh-CN" sz="2800" b="1" dirty="0">
                  <a:solidFill>
                    <a:srgbClr val="FF00FF"/>
                  </a:solidFill>
                </a:rPr>
                <a:t>±</a:t>
              </a:r>
            </a:p>
            <a:p>
              <a:pPr eaLnBrk="1" hangingPunct="1">
                <a:lnSpc>
                  <a:spcPct val="150000"/>
                </a:lnSpc>
                <a:buClr>
                  <a:srgbClr val="FF0000"/>
                </a:buClr>
                <a:buSzPct val="130000"/>
                <a:buFont typeface="Wingdings" panose="05000000000000000000" pitchFamily="2" charset="2"/>
                <a:buNone/>
              </a:pPr>
              <a:r>
                <a:rPr lang="zh-CN" altLang="en-US" sz="2000" b="1" dirty="0">
                  <a:solidFill>
                    <a:srgbClr val="FF33CC"/>
                  </a:solidFill>
                </a:rPr>
                <a:t>               ⑤</a:t>
              </a:r>
              <a:r>
                <a:rPr lang="zh-CN" altLang="en-US" sz="2000" b="1" dirty="0"/>
                <a:t>符合实验情况</a:t>
              </a:r>
              <a:endParaRPr lang="en-US" altLang="zh-CN" sz="2000" b="1" dirty="0"/>
            </a:p>
          </p:txBody>
        </p:sp>
        <p:sp>
          <p:nvSpPr>
            <p:cNvPr id="29721" name="Text Box 5"/>
            <p:cNvSpPr txBox="1">
              <a:spLocks noChangeArrowheads="1"/>
            </p:cNvSpPr>
            <p:nvPr/>
          </p:nvSpPr>
          <p:spPr bwMode="auto">
            <a:xfrm>
              <a:off x="3137" y="3356"/>
              <a:ext cx="58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buClr>
                  <a:srgbClr val="FF0000"/>
                </a:buClr>
                <a:buSzPct val="130000"/>
                <a:buFont typeface="Wingdings" panose="05000000000000000000" pitchFamily="2" charset="2"/>
                <a:buNone/>
              </a:pPr>
              <a:r>
                <a:rPr lang="en-US" altLang="zh-CN" sz="2200" dirty="0">
                  <a:solidFill>
                    <a:srgbClr val="6600FF"/>
                  </a:solidFill>
                </a:rPr>
                <a:t>(</a:t>
              </a:r>
              <a:r>
                <a:rPr lang="zh-CN" altLang="en-US" sz="2200" dirty="0">
                  <a:solidFill>
                    <a:srgbClr val="6600FF"/>
                  </a:solidFill>
                </a:rPr>
                <a:t>单位</a:t>
              </a:r>
              <a:r>
                <a:rPr lang="en-US" altLang="zh-CN" sz="2200" dirty="0">
                  <a:solidFill>
                    <a:srgbClr val="6600FF"/>
                  </a:solidFill>
                </a:rPr>
                <a:t>)</a:t>
              </a:r>
              <a:endParaRPr lang="en-US" altLang="zh-CN" sz="2200" dirty="0"/>
            </a:p>
          </p:txBody>
        </p:sp>
        <p:graphicFrame>
          <p:nvGraphicFramePr>
            <p:cNvPr id="29702" name="Object 5"/>
            <p:cNvGraphicFramePr>
              <a:graphicFrameLocks noChangeAspect="1"/>
            </p:cNvGraphicFramePr>
            <p:nvPr/>
          </p:nvGraphicFramePr>
          <p:xfrm>
            <a:off x="3931" y="3376"/>
            <a:ext cx="1107" cy="244"/>
          </p:xfrm>
          <a:graphic>
            <a:graphicData uri="http://schemas.openxmlformats.org/presentationml/2006/ole">
              <mc:AlternateContent xmlns:mc="http://schemas.openxmlformats.org/markup-compatibility/2006">
                <mc:Choice xmlns:v="urn:schemas-microsoft-com:vml" Requires="v">
                  <p:oleObj spid="_x0000_s175740" name="公式" r:id="rId5" imgW="1757045" imgH="367665" progId="Equation.3">
                    <p:embed/>
                  </p:oleObj>
                </mc:Choice>
                <mc:Fallback>
                  <p:oleObj name="公式" r:id="rId5" imgW="1757045" imgH="36766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1" y="3376"/>
                          <a:ext cx="1107"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3" name="Object 26"/>
            <p:cNvGraphicFramePr>
              <a:graphicFrameLocks noChangeAspect="1"/>
            </p:cNvGraphicFramePr>
            <p:nvPr/>
          </p:nvGraphicFramePr>
          <p:xfrm>
            <a:off x="2147" y="3367"/>
            <a:ext cx="1083" cy="265"/>
          </p:xfrm>
          <a:graphic>
            <a:graphicData uri="http://schemas.openxmlformats.org/presentationml/2006/ole">
              <mc:AlternateContent xmlns:mc="http://schemas.openxmlformats.org/markup-compatibility/2006">
                <mc:Choice xmlns:v="urn:schemas-microsoft-com:vml" Requires="v">
                  <p:oleObj spid="_x0000_s175741" name="公式" r:id="rId7" imgW="1586865" imgH="367665" progId="Equation.3">
                    <p:embed/>
                  </p:oleObj>
                </mc:Choice>
                <mc:Fallback>
                  <p:oleObj name="公式" r:id="rId7" imgW="1586865" imgH="367665"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7" y="3367"/>
                          <a:ext cx="1083"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9722" name="Group 34"/>
            <p:cNvGrpSpPr/>
            <p:nvPr/>
          </p:nvGrpSpPr>
          <p:grpSpPr bwMode="auto">
            <a:xfrm>
              <a:off x="748" y="3295"/>
              <a:ext cx="412" cy="770"/>
              <a:chOff x="746" y="3432"/>
              <a:chExt cx="412" cy="770"/>
            </a:xfrm>
          </p:grpSpPr>
          <p:sp>
            <p:nvSpPr>
              <p:cNvPr id="29723" name="Text Box 6"/>
              <p:cNvSpPr txBox="1">
                <a:spLocks noChangeArrowheads="1"/>
              </p:cNvSpPr>
              <p:nvPr/>
            </p:nvSpPr>
            <p:spPr bwMode="auto">
              <a:xfrm>
                <a:off x="793" y="3475"/>
                <a:ext cx="363"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200" b="1" dirty="0">
                    <a:solidFill>
                      <a:srgbClr val="FF00FF"/>
                    </a:solidFill>
                  </a:rPr>
                  <a:t>合起来</a:t>
                </a:r>
              </a:p>
            </p:txBody>
          </p:sp>
          <p:sp>
            <p:nvSpPr>
              <p:cNvPr id="101402" name="Oval 12"/>
              <p:cNvSpPr>
                <a:spLocks noChangeArrowheads="1"/>
              </p:cNvSpPr>
              <p:nvPr/>
            </p:nvSpPr>
            <p:spPr bwMode="auto">
              <a:xfrm>
                <a:off x="746" y="3432"/>
                <a:ext cx="412" cy="770"/>
              </a:xfrm>
              <a:prstGeom prst="ellipse">
                <a:avLst/>
              </a:prstGeom>
              <a:noFill/>
              <a:ln w="38100" algn="ctr">
                <a:solidFill>
                  <a:srgbClr val="0000FF"/>
                </a:solidFill>
                <a:prstDash val="sysDot"/>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grpSp>
      </p:grpSp>
      <p:graphicFrame>
        <p:nvGraphicFramePr>
          <p:cNvPr id="29699" name="Object 16"/>
          <p:cNvGraphicFramePr>
            <a:graphicFrameLocks noChangeAspect="1"/>
          </p:cNvGraphicFramePr>
          <p:nvPr/>
        </p:nvGraphicFramePr>
        <p:xfrm>
          <a:off x="6253163" y="1855036"/>
          <a:ext cx="2173444" cy="556284"/>
        </p:xfrm>
        <a:graphic>
          <a:graphicData uri="http://schemas.openxmlformats.org/presentationml/2006/ole">
            <mc:AlternateContent xmlns:mc="http://schemas.openxmlformats.org/markup-compatibility/2006">
              <mc:Choice xmlns:v="urn:schemas-microsoft-com:vml" Requires="v">
                <p:oleObj spid="_x0000_s175742" name="Equation" r:id="rId9" imgW="29870400" imgH="9448800" progId="Equation.DSMT4">
                  <p:embed/>
                </p:oleObj>
              </mc:Choice>
              <mc:Fallback>
                <p:oleObj name="Equation" r:id="rId9" imgW="29870400" imgH="9448800" progId="Equation.DSMT4">
                  <p:embed/>
                  <p:pic>
                    <p:nvPicPr>
                      <p:cNvPr id="0" name="Object 16"/>
                      <p:cNvPicPr>
                        <a:picLocks noChangeAspect="1" noChangeArrowheads="1"/>
                      </p:cNvPicPr>
                      <p:nvPr/>
                    </p:nvPicPr>
                    <p:blipFill>
                      <a:blip r:embed="rId10"/>
                      <a:srcRect/>
                      <a:stretch>
                        <a:fillRect/>
                      </a:stretch>
                    </p:blipFill>
                    <p:spPr bwMode="auto">
                      <a:xfrm>
                        <a:off x="6253163" y="1855036"/>
                        <a:ext cx="2173444" cy="556284"/>
                      </a:xfrm>
                      <a:prstGeom prst="rect">
                        <a:avLst/>
                      </a:prstGeom>
                      <a:noFill/>
                      <a:ln>
                        <a:noFill/>
                      </a:ln>
                    </p:spPr>
                  </p:pic>
                </p:oleObj>
              </mc:Fallback>
            </mc:AlternateContent>
          </a:graphicData>
        </a:graphic>
      </p:graphicFrame>
      <p:graphicFrame>
        <p:nvGraphicFramePr>
          <p:cNvPr id="29700" name="Object 2"/>
          <p:cNvGraphicFramePr>
            <a:graphicFrameLocks noChangeAspect="1"/>
          </p:cNvGraphicFramePr>
          <p:nvPr/>
        </p:nvGraphicFramePr>
        <p:xfrm>
          <a:off x="6300753" y="2306341"/>
          <a:ext cx="777875" cy="601662"/>
        </p:xfrm>
        <a:graphic>
          <a:graphicData uri="http://schemas.openxmlformats.org/presentationml/2006/ole">
            <mc:AlternateContent xmlns:mc="http://schemas.openxmlformats.org/markup-compatibility/2006">
              <mc:Choice xmlns:v="urn:schemas-microsoft-com:vml" Requires="v">
                <p:oleObj spid="_x0000_s175743" name="Equation" r:id="rId11" imgW="14630400" imgH="10058400" progId="Equation.DSMT4">
                  <p:embed/>
                </p:oleObj>
              </mc:Choice>
              <mc:Fallback>
                <p:oleObj name="Equation" r:id="rId11" imgW="14630400" imgH="10058400" progId="Equation.DSMT4">
                  <p:embed/>
                  <p:pic>
                    <p:nvPicPr>
                      <p:cNvPr id="0" name="Object 2"/>
                      <p:cNvPicPr>
                        <a:picLocks noChangeAspect="1" noChangeArrowheads="1"/>
                      </p:cNvPicPr>
                      <p:nvPr/>
                    </p:nvPicPr>
                    <p:blipFill>
                      <a:blip r:embed="rId12"/>
                      <a:srcRect/>
                      <a:stretch>
                        <a:fillRect/>
                      </a:stretch>
                    </p:blipFill>
                    <p:spPr bwMode="auto">
                      <a:xfrm>
                        <a:off x="6300753" y="2306341"/>
                        <a:ext cx="777875"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2F4D71">
                                  <a:alpha val="50000"/>
                                </a:srgbClr>
                              </a:outerShdw>
                            </a:effectLst>
                          </a14:hiddenEffects>
                        </a:ext>
                      </a:extLst>
                    </p:spPr>
                  </p:pic>
                </p:oleObj>
              </mc:Fallback>
            </mc:AlternateContent>
          </a:graphicData>
        </a:graphic>
      </p:graphicFrame>
      <p:graphicFrame>
        <p:nvGraphicFramePr>
          <p:cNvPr id="29701" name="Object 10"/>
          <p:cNvGraphicFramePr>
            <a:graphicFrameLocks noChangeAspect="1"/>
          </p:cNvGraphicFramePr>
          <p:nvPr/>
        </p:nvGraphicFramePr>
        <p:xfrm>
          <a:off x="5651500" y="3773066"/>
          <a:ext cx="273050" cy="376237"/>
        </p:xfrm>
        <a:graphic>
          <a:graphicData uri="http://schemas.openxmlformats.org/presentationml/2006/ole">
            <mc:AlternateContent xmlns:mc="http://schemas.openxmlformats.org/markup-compatibility/2006">
              <mc:Choice xmlns:v="urn:schemas-microsoft-com:vml" Requires="v">
                <p:oleObj spid="_x0000_s175744" name="公式" r:id="rId13" imgW="241300" imgH="292100" progId="Equation.3">
                  <p:embed/>
                </p:oleObj>
              </mc:Choice>
              <mc:Fallback>
                <p:oleObj name="公式" r:id="rId13" imgW="241300" imgH="2921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51500" y="3773066"/>
                        <a:ext cx="27305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Text Box 4"/>
          <p:cNvSpPr txBox="1">
            <a:spLocks noChangeArrowheads="1"/>
          </p:cNvSpPr>
          <p:nvPr/>
        </p:nvSpPr>
        <p:spPr bwMode="auto">
          <a:xfrm>
            <a:off x="0" y="0"/>
            <a:ext cx="698500" cy="1066800"/>
          </a:xfrm>
          <a:prstGeom prst="rect">
            <a:avLst/>
          </a:prstGeom>
          <a:gradFill rotWithShape="0">
            <a:gsLst>
              <a:gs pos="0">
                <a:srgbClr val="F2F7D7">
                  <a:gamma/>
                  <a:shade val="56078"/>
                  <a:invGamma/>
                </a:srgbClr>
              </a:gs>
              <a:gs pos="50000">
                <a:srgbClr val="F2F7D7"/>
              </a:gs>
              <a:gs pos="100000">
                <a:srgbClr val="F2F7D7">
                  <a:gamma/>
                  <a:shade val="56078"/>
                  <a:invGamma/>
                </a:srgbClr>
              </a:gs>
            </a:gsLst>
            <a:lin ang="5400000" scaled="1"/>
          </a:gradFill>
          <a:ln w="9525">
            <a:noFill/>
            <a:miter lim="800000"/>
          </a:ln>
          <a:effectLst>
            <a:prstShdw prst="shdw17" dist="17961" dir="2700000">
              <a:srgbClr val="F2F7D7">
                <a:gamma/>
                <a:shade val="60000"/>
                <a:invGamma/>
              </a:srgbClr>
            </a:prstShdw>
          </a:effectLst>
        </p:spPr>
        <p:txBody>
          <a:bodyPr>
            <a:spAutoFit/>
          </a:bodyPr>
          <a:lstStyle/>
          <a:p>
            <a:pPr>
              <a:buFont typeface="Arial" panose="020B0604020202020204" pitchFamily="34" charset="0"/>
              <a:buNone/>
              <a:defRPr/>
            </a:pPr>
            <a:r>
              <a:rPr lang="zh-CN" altLang="en-US" sz="3200" dirty="0">
                <a:solidFill>
                  <a:srgbClr val="FF6600"/>
                </a:solidFill>
                <a:effectLst>
                  <a:outerShdw blurRad="38100" dist="38100" dir="2700000" algn="tl">
                    <a:srgbClr val="000000"/>
                  </a:outerShdw>
                </a:effectLst>
              </a:rPr>
              <a:t>小</a:t>
            </a:r>
            <a:endParaRPr lang="en-US" altLang="zh-CN" sz="3200" dirty="0">
              <a:solidFill>
                <a:srgbClr val="FF6600"/>
              </a:solidFill>
              <a:effectLst>
                <a:outerShdw blurRad="38100" dist="38100" dir="2700000" algn="tl">
                  <a:srgbClr val="000000"/>
                </a:outerShdw>
              </a:effectLst>
            </a:endParaRPr>
          </a:p>
          <a:p>
            <a:pPr>
              <a:buFont typeface="Arial" panose="020B0604020202020204" pitchFamily="34" charset="0"/>
              <a:buNone/>
              <a:defRPr/>
            </a:pPr>
            <a:r>
              <a:rPr lang="zh-CN" altLang="en-US" sz="3200" dirty="0">
                <a:solidFill>
                  <a:srgbClr val="FF6600"/>
                </a:solidFill>
                <a:effectLst>
                  <a:outerShdw blurRad="38100" dist="38100" dir="2700000" algn="tl">
                    <a:srgbClr val="000000"/>
                  </a:outerShdw>
                </a:effectLst>
              </a:rPr>
              <a:t>结</a:t>
            </a:r>
            <a:endParaRPr lang="zh-CN" altLang="en-US" dirty="0">
              <a:solidFill>
                <a:srgbClr val="FF6600"/>
              </a:solidFill>
              <a:effectLst>
                <a:outerShdw blurRad="38100" dist="38100" dir="2700000" algn="tl">
                  <a:srgbClr val="000000"/>
                </a:outerShdw>
              </a:effectLst>
            </a:endParaRPr>
          </a:p>
        </p:txBody>
      </p:sp>
      <p:sp>
        <p:nvSpPr>
          <p:cNvPr id="29715" name="Rectangle 38"/>
          <p:cNvSpPr>
            <a:spLocks noChangeArrowheads="1"/>
          </p:cNvSpPr>
          <p:nvPr/>
        </p:nvSpPr>
        <p:spPr bwMode="auto">
          <a:xfrm>
            <a:off x="46038" y="1101724"/>
            <a:ext cx="2012950" cy="457200"/>
          </a:xfrm>
          <a:prstGeom prst="rect">
            <a:avLst/>
          </a:prstGeom>
          <a:solidFill>
            <a:srgbClr val="FFFF00"/>
          </a:solidFill>
          <a:ln>
            <a:noFill/>
          </a:ln>
          <a:effectLst>
            <a:prstShdw prst="shdw13" dist="53882" dir="13500000">
              <a:srgbClr val="7A997A">
                <a:alpha val="50000"/>
              </a:srgbClr>
            </a:prstShdw>
          </a:effectLst>
          <a:extLs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r>
              <a:rPr lang="zh-CN" altLang="en-US" sz="2400" dirty="0">
                <a:solidFill>
                  <a:srgbClr val="FF33CC"/>
                </a:solidFill>
              </a:rPr>
              <a:t>解题三步曲：</a:t>
            </a:r>
          </a:p>
        </p:txBody>
      </p:sp>
      <p:sp>
        <p:nvSpPr>
          <p:cNvPr id="29716" name="矩形 17"/>
          <p:cNvSpPr>
            <a:spLocks noChangeArrowheads="1"/>
          </p:cNvSpPr>
          <p:nvPr/>
        </p:nvSpPr>
        <p:spPr bwMode="auto">
          <a:xfrm>
            <a:off x="2238238" y="4843938"/>
            <a:ext cx="3435350" cy="4572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r>
              <a:rPr lang="en-US" altLang="zh-CN" dirty="0">
                <a:solidFill>
                  <a:srgbClr val="FF00FF"/>
                </a:solidFill>
              </a:rPr>
              <a:t>[</a:t>
            </a:r>
            <a:r>
              <a:rPr lang="zh-CN" altLang="en-US" sz="2000" dirty="0">
                <a:solidFill>
                  <a:srgbClr val="FF00FF"/>
                </a:solidFill>
              </a:rPr>
              <a:t>最后都必须表示为标准形式</a:t>
            </a:r>
            <a:r>
              <a:rPr lang="en-US" altLang="zh-CN" dirty="0">
                <a:solidFill>
                  <a:srgbClr val="FF00FF"/>
                </a:solidFill>
              </a:rPr>
              <a:t>]</a:t>
            </a:r>
            <a:endParaRPr lang="zh-CN" altLang="en-US" dirty="0">
              <a:solidFill>
                <a:srgbClr val="FF33CC"/>
              </a:solidFill>
            </a:endParaRPr>
          </a:p>
        </p:txBody>
      </p:sp>
      <p:sp>
        <p:nvSpPr>
          <p:cNvPr id="101393" name="Line 19"/>
          <p:cNvSpPr>
            <a:spLocks noChangeShapeType="1"/>
          </p:cNvSpPr>
          <p:nvPr/>
        </p:nvSpPr>
        <p:spPr bwMode="auto">
          <a:xfrm flipH="1">
            <a:off x="969963" y="4438228"/>
            <a:ext cx="9525" cy="630238"/>
          </a:xfrm>
          <a:prstGeom prst="line">
            <a:avLst/>
          </a:prstGeom>
          <a:noFill/>
          <a:ln w="76200">
            <a:solidFill>
              <a:srgbClr val="FF6600"/>
            </a:solidFill>
            <a:prstDash val="sysDot"/>
            <a:round/>
            <a:tailEnd type="arrow" w="med" len="med"/>
          </a:ln>
          <a:effectLst>
            <a:outerShdw dist="23000" dir="5400000" rotWithShape="0">
              <a:srgbClr val="000000">
                <a:alpha val="34998"/>
              </a:srgbClr>
            </a:outerShdw>
          </a:effectLst>
        </p:spPr>
        <p:txBody>
          <a:bodyPr/>
          <a:lstStyle/>
          <a:p>
            <a:pPr>
              <a:buFont typeface="Arial" panose="020B0604020202020204" pitchFamily="34" charset="0"/>
              <a:buNone/>
              <a:defRPr/>
            </a:pPr>
            <a:endParaRPr lang="zh-CN" altLang="en-US"/>
          </a:p>
        </p:txBody>
      </p:sp>
    </p:spTree>
  </p:cSld>
  <p:clrMapOvr>
    <a:masterClrMapping/>
  </p:clrMapOvr>
  <p:transition advTm="625"/>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5" name="矩形 2"/>
          <p:cNvSpPr>
            <a:spLocks noChangeArrowheads="1"/>
          </p:cNvSpPr>
          <p:nvPr/>
        </p:nvSpPr>
        <p:spPr bwMode="auto">
          <a:xfrm>
            <a:off x="35496" y="1187788"/>
            <a:ext cx="9006905"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lnSpc>
                <a:spcPct val="150000"/>
              </a:lnSpc>
            </a:pPr>
            <a:r>
              <a:rPr lang="zh-CN" altLang="en-US" sz="2000" b="1" dirty="0">
                <a:solidFill>
                  <a:srgbClr val="FF00FF"/>
                </a:solidFill>
              </a:rPr>
              <a:t>练习：</a:t>
            </a:r>
            <a:r>
              <a:rPr lang="zh-CN" altLang="en-US" b="1" dirty="0"/>
              <a:t>两分量</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12.35±0.02</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cm </a:t>
            </a:r>
            <a:r>
              <a:rPr lang="zh-CN" altLang="en-US" b="1" dirty="0">
                <a:latin typeface="Times New Roman" panose="02020603050405020304" pitchFamily="18" charset="0"/>
                <a:cs typeface="Times New Roman" panose="02020603050405020304" pitchFamily="18" charset="0"/>
              </a:rPr>
              <a:t>和（</a:t>
            </a:r>
            <a:r>
              <a:rPr lang="en-US" altLang="zh-CN" b="1" dirty="0">
                <a:latin typeface="Times New Roman" panose="02020603050405020304" pitchFamily="18" charset="0"/>
                <a:cs typeface="Times New Roman" panose="02020603050405020304" pitchFamily="18" charset="0"/>
              </a:rPr>
              <a:t>5.01±0.03</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cm</a:t>
            </a:r>
            <a:r>
              <a:rPr lang="zh-CN" altLang="en-US" b="1" dirty="0"/>
              <a:t>，相加时不确定度该如何表示？ </a:t>
            </a:r>
            <a:endParaRPr lang="en-US" altLang="zh-CN" b="1" dirty="0"/>
          </a:p>
          <a:p>
            <a:pPr eaLnBrk="1" hangingPunct="1">
              <a:lnSpc>
                <a:spcPct val="150000"/>
              </a:lnSpc>
            </a:pPr>
            <a:r>
              <a:rPr lang="en-US" altLang="zh-CN" b="1" dirty="0"/>
              <a:t>          </a:t>
            </a:r>
            <a:r>
              <a:rPr lang="zh-CN" altLang="en-US" b="1" dirty="0"/>
              <a:t>相乘时不确定度又如何表示？（</a:t>
            </a:r>
            <a:r>
              <a:rPr lang="zh-CN" altLang="en-US" b="1" dirty="0">
                <a:solidFill>
                  <a:srgbClr val="FF33CC"/>
                </a:solidFill>
              </a:rPr>
              <a:t>算术合成</a:t>
            </a:r>
            <a:r>
              <a:rPr lang="zh-CN" altLang="en-US" b="1" dirty="0"/>
              <a:t>和</a:t>
            </a:r>
            <a:r>
              <a:rPr lang="zh-CN" altLang="en-US" b="1" dirty="0">
                <a:solidFill>
                  <a:srgbClr val="FF33CC"/>
                </a:solidFill>
              </a:rPr>
              <a:t>几何合成</a:t>
            </a:r>
            <a:r>
              <a:rPr lang="zh-CN" altLang="en-US" b="1" dirty="0"/>
              <a:t>两种方法）</a:t>
            </a:r>
          </a:p>
        </p:txBody>
      </p:sp>
      <p:graphicFrame>
        <p:nvGraphicFramePr>
          <p:cNvPr id="31748" name="Object 4"/>
          <p:cNvGraphicFramePr>
            <a:graphicFrameLocks noChangeAspect="1"/>
          </p:cNvGraphicFramePr>
          <p:nvPr/>
        </p:nvGraphicFramePr>
        <p:xfrm>
          <a:off x="1439863" y="3200400"/>
          <a:ext cx="3708400" cy="401638"/>
        </p:xfrm>
        <a:graphic>
          <a:graphicData uri="http://schemas.openxmlformats.org/presentationml/2006/ole">
            <mc:AlternateContent xmlns:mc="http://schemas.openxmlformats.org/markup-compatibility/2006">
              <mc:Choice xmlns:v="urn:schemas-microsoft-com:vml" Requires="v">
                <p:oleObj spid="_x0000_s193569" name="公式" r:id="rId3" imgW="2233930" imgH="215900" progId="Equation.3">
                  <p:embed/>
                </p:oleObj>
              </mc:Choice>
              <mc:Fallback>
                <p:oleObj name="公式" r:id="rId3" imgW="2233930" imgH="215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863" y="3200400"/>
                        <a:ext cx="370840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2F4D71">
                                  <a:alpha val="50000"/>
                                </a:srgbClr>
                              </a:outerShdw>
                            </a:effectLst>
                          </a14:hiddenEffects>
                        </a:ext>
                      </a:extLst>
                    </p:spPr>
                  </p:pic>
                </p:oleObj>
              </mc:Fallback>
            </mc:AlternateContent>
          </a:graphicData>
        </a:graphic>
      </p:graphicFrame>
      <p:graphicFrame>
        <p:nvGraphicFramePr>
          <p:cNvPr id="31749" name="Object 5"/>
          <p:cNvGraphicFramePr>
            <a:graphicFrameLocks noChangeAspect="1"/>
          </p:cNvGraphicFramePr>
          <p:nvPr/>
        </p:nvGraphicFramePr>
        <p:xfrm>
          <a:off x="1079500" y="5545138"/>
          <a:ext cx="6680200" cy="587375"/>
        </p:xfrm>
        <a:graphic>
          <a:graphicData uri="http://schemas.openxmlformats.org/presentationml/2006/ole">
            <mc:AlternateContent xmlns:mc="http://schemas.openxmlformats.org/markup-compatibility/2006">
              <mc:Choice xmlns:v="urn:schemas-microsoft-com:vml" Requires="v">
                <p:oleObj spid="_x0000_s193570" name="公式" r:id="rId5" imgW="3517900" imgH="304800" progId="Equation.3">
                  <p:embed/>
                </p:oleObj>
              </mc:Choice>
              <mc:Fallback>
                <p:oleObj name="公式" r:id="rId5" imgW="3517900" imgH="304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0" y="5545138"/>
                        <a:ext cx="66802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2F4D71">
                                  <a:alpha val="50000"/>
                                </a:srgbClr>
                              </a:outerShdw>
                            </a:effectLst>
                          </a14:hiddenEffects>
                        </a:ext>
                      </a:extLst>
                    </p:spPr>
                  </p:pic>
                </p:oleObj>
              </mc:Fallback>
            </mc:AlternateContent>
          </a:graphicData>
        </a:graphic>
      </p:graphicFrame>
      <p:graphicFrame>
        <p:nvGraphicFramePr>
          <p:cNvPr id="31750" name="Object 6"/>
          <p:cNvGraphicFramePr>
            <a:graphicFrameLocks noChangeAspect="1"/>
          </p:cNvGraphicFramePr>
          <p:nvPr/>
        </p:nvGraphicFramePr>
        <p:xfrm>
          <a:off x="1112838" y="6308725"/>
          <a:ext cx="4252912" cy="441325"/>
        </p:xfrm>
        <a:graphic>
          <a:graphicData uri="http://schemas.openxmlformats.org/presentationml/2006/ole">
            <mc:AlternateContent xmlns:mc="http://schemas.openxmlformats.org/markup-compatibility/2006">
              <mc:Choice xmlns:v="urn:schemas-microsoft-com:vml" Requires="v">
                <p:oleObj spid="_x0000_s193571" name="公式" r:id="rId7" imgW="3175000" imgH="317500" progId="Equation.3">
                  <p:embed/>
                </p:oleObj>
              </mc:Choice>
              <mc:Fallback>
                <p:oleObj name="公式" r:id="rId7" imgW="3175000" imgH="3175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2838" y="6308725"/>
                        <a:ext cx="4252912"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2F4D71">
                                  <a:alpha val="50000"/>
                                </a:srgbClr>
                              </a:outerShdw>
                            </a:effectLst>
                          </a14:hiddenEffects>
                        </a:ext>
                      </a:extLst>
                    </p:spPr>
                  </p:pic>
                </p:oleObj>
              </mc:Fallback>
            </mc:AlternateContent>
          </a:graphicData>
        </a:graphic>
      </p:graphicFrame>
      <p:sp>
        <p:nvSpPr>
          <p:cNvPr id="24591" name="Rectangle 15"/>
          <p:cNvSpPr>
            <a:spLocks noChangeArrowheads="1"/>
          </p:cNvSpPr>
          <p:nvPr/>
        </p:nvSpPr>
        <p:spPr bwMode="auto">
          <a:xfrm>
            <a:off x="900113" y="2133600"/>
            <a:ext cx="568325" cy="457200"/>
          </a:xfrm>
          <a:prstGeom prst="rect">
            <a:avLst/>
          </a:prstGeom>
          <a:noFill/>
          <a:ln>
            <a:noFill/>
          </a:ln>
          <a:effectLst>
            <a:prstShdw prst="shdw13" dist="53882" dir="13500000">
              <a:srgbClr val="2F4D71">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r>
              <a:rPr lang="zh-CN" altLang="en-US" sz="2400" b="1" dirty="0">
                <a:solidFill>
                  <a:srgbClr val="FF00FF"/>
                </a:solidFill>
              </a:rPr>
              <a:t>解：</a:t>
            </a:r>
          </a:p>
        </p:txBody>
      </p:sp>
      <p:sp>
        <p:nvSpPr>
          <p:cNvPr id="24592" name="Rectangle 16"/>
          <p:cNvSpPr>
            <a:spLocks noChangeArrowheads="1"/>
          </p:cNvSpPr>
          <p:nvPr/>
        </p:nvSpPr>
        <p:spPr bwMode="auto">
          <a:xfrm>
            <a:off x="323528" y="2708275"/>
            <a:ext cx="2592388" cy="400110"/>
          </a:xfrm>
          <a:prstGeom prst="rect">
            <a:avLst/>
          </a:prstGeom>
          <a:noFill/>
          <a:ln>
            <a:noFill/>
          </a:ln>
          <a:effectLst>
            <a:prstShdw prst="shdw13" dist="53882" dir="13500000">
              <a:srgbClr val="2F4D71">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r>
              <a:rPr lang="en-US" altLang="zh-CN" sz="2000" b="1" dirty="0">
                <a:solidFill>
                  <a:srgbClr val="3241FE"/>
                </a:solidFill>
              </a:rPr>
              <a:t>&lt;1&gt;</a:t>
            </a:r>
            <a:r>
              <a:rPr lang="zh-CN" altLang="en-US" sz="2000" b="1" dirty="0">
                <a:solidFill>
                  <a:srgbClr val="3241FE"/>
                </a:solidFill>
              </a:rPr>
              <a:t>相加情况</a:t>
            </a:r>
          </a:p>
        </p:txBody>
      </p:sp>
      <p:sp>
        <p:nvSpPr>
          <p:cNvPr id="24595" name="Rectangle 19"/>
          <p:cNvSpPr>
            <a:spLocks noChangeArrowheads="1"/>
          </p:cNvSpPr>
          <p:nvPr/>
        </p:nvSpPr>
        <p:spPr bwMode="auto">
          <a:xfrm>
            <a:off x="971550" y="5192713"/>
            <a:ext cx="1454150" cy="396875"/>
          </a:xfrm>
          <a:prstGeom prst="rect">
            <a:avLst/>
          </a:prstGeom>
          <a:noFill/>
          <a:ln w="38100" algn="ctr">
            <a:noFill/>
            <a:miter lim="800000"/>
          </a:ln>
          <a:effectLst>
            <a:prstShdw prst="shdw13" dist="53882" dir="13500000">
              <a:schemeClr val="accent1">
                <a:gamma/>
                <a:shade val="60000"/>
                <a:invGamma/>
                <a:alpha val="50000"/>
              </a:schemeClr>
            </a:prstShdw>
          </a:effectLst>
        </p:spPr>
        <p:txBody>
          <a:bodyPr wrap="none">
            <a:spAutoFit/>
          </a:bodyPr>
          <a:lstStyle/>
          <a:p>
            <a:pPr algn="ctr">
              <a:buFont typeface="Arial" panose="020B0604020202020204" pitchFamily="34" charset="0"/>
              <a:buNone/>
              <a:defRPr/>
            </a:pPr>
            <a:r>
              <a:rPr lang="zh-CN" altLang="en-US" sz="2000" b="1" dirty="0">
                <a:solidFill>
                  <a:srgbClr val="FF00FF"/>
                </a:solidFill>
                <a:latin typeface="微软雅黑" panose="020B0503020204020204" charset="-122"/>
                <a:ea typeface="微软雅黑" panose="020B0503020204020204" charset="-122"/>
              </a:rPr>
              <a:t>几何合成：</a:t>
            </a:r>
          </a:p>
        </p:txBody>
      </p:sp>
      <p:graphicFrame>
        <p:nvGraphicFramePr>
          <p:cNvPr id="2" name="Object 20"/>
          <p:cNvGraphicFramePr>
            <a:graphicFrameLocks noChangeAspect="1"/>
          </p:cNvGraphicFramePr>
          <p:nvPr/>
        </p:nvGraphicFramePr>
        <p:xfrm>
          <a:off x="1081088" y="3933825"/>
          <a:ext cx="4930775" cy="476250"/>
        </p:xfrm>
        <a:graphic>
          <a:graphicData uri="http://schemas.openxmlformats.org/presentationml/2006/ole">
            <mc:AlternateContent xmlns:mc="http://schemas.openxmlformats.org/markup-compatibility/2006">
              <mc:Choice xmlns:v="urn:schemas-microsoft-com:vml" Requires="v">
                <p:oleObj spid="_x0000_s193572" name="Equation" r:id="rId9" imgW="2590800" imgH="254000" progId="Equation.3">
                  <p:embed/>
                </p:oleObj>
              </mc:Choice>
              <mc:Fallback>
                <p:oleObj name="Equation" r:id="rId9" imgW="2590800" imgH="25400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1088" y="3933825"/>
                        <a:ext cx="49307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2F4D71">
                                  <a:alpha val="50000"/>
                                </a:srgbClr>
                              </a:outerShdw>
                            </a:effectLst>
                          </a14:hiddenEffects>
                        </a:ext>
                      </a:extLst>
                    </p:spPr>
                  </p:pic>
                </p:oleObj>
              </mc:Fallback>
            </mc:AlternateContent>
          </a:graphicData>
        </a:graphic>
      </p:graphicFrame>
      <p:sp>
        <p:nvSpPr>
          <p:cNvPr id="24598" name="Rectangle 22"/>
          <p:cNvSpPr>
            <a:spLocks noChangeArrowheads="1"/>
          </p:cNvSpPr>
          <p:nvPr/>
        </p:nvSpPr>
        <p:spPr bwMode="auto">
          <a:xfrm>
            <a:off x="900113" y="3581400"/>
            <a:ext cx="1454150" cy="396875"/>
          </a:xfrm>
          <a:prstGeom prst="rect">
            <a:avLst/>
          </a:prstGeom>
          <a:noFill/>
          <a:ln w="38100" algn="ctr">
            <a:noFill/>
            <a:miter lim="800000"/>
          </a:ln>
          <a:effectLst>
            <a:prstShdw prst="shdw13" dist="53882" dir="13500000">
              <a:schemeClr val="accent1">
                <a:gamma/>
                <a:shade val="60000"/>
                <a:invGamma/>
                <a:alpha val="50000"/>
              </a:schemeClr>
            </a:prstShdw>
          </a:effectLst>
        </p:spPr>
        <p:txBody>
          <a:bodyPr wrap="none">
            <a:spAutoFit/>
          </a:bodyPr>
          <a:lstStyle/>
          <a:p>
            <a:pPr algn="ctr">
              <a:buFont typeface="Arial" panose="020B0604020202020204" pitchFamily="34" charset="0"/>
              <a:buNone/>
              <a:defRPr/>
            </a:pPr>
            <a:r>
              <a:rPr lang="zh-CN" altLang="en-US" sz="2000" b="1" dirty="0">
                <a:solidFill>
                  <a:srgbClr val="FF00FF"/>
                </a:solidFill>
                <a:latin typeface="微软雅黑" panose="020B0503020204020204" charset="-122"/>
                <a:ea typeface="微软雅黑" panose="020B0503020204020204" charset="-122"/>
              </a:rPr>
              <a:t>算术合成：</a:t>
            </a:r>
          </a:p>
        </p:txBody>
      </p:sp>
      <p:grpSp>
        <p:nvGrpSpPr>
          <p:cNvPr id="4" name="Group 17"/>
          <p:cNvGrpSpPr/>
          <p:nvPr/>
        </p:nvGrpSpPr>
        <p:grpSpPr bwMode="auto">
          <a:xfrm>
            <a:off x="1500058" y="2133600"/>
            <a:ext cx="5864356" cy="461269"/>
            <a:chOff x="1115" y="1389"/>
            <a:chExt cx="3962" cy="311"/>
          </a:xfrm>
        </p:grpSpPr>
        <p:graphicFrame>
          <p:nvGraphicFramePr>
            <p:cNvPr id="30730" name="Object 2"/>
            <p:cNvGraphicFramePr>
              <a:graphicFrameLocks noChangeAspect="1"/>
            </p:cNvGraphicFramePr>
            <p:nvPr/>
          </p:nvGraphicFramePr>
          <p:xfrm>
            <a:off x="1442" y="1389"/>
            <a:ext cx="1726" cy="309"/>
          </p:xfrm>
          <a:graphic>
            <a:graphicData uri="http://schemas.openxmlformats.org/presentationml/2006/ole">
              <mc:AlternateContent xmlns:mc="http://schemas.openxmlformats.org/markup-compatibility/2006">
                <mc:Choice xmlns:v="urn:schemas-microsoft-com:vml" Requires="v">
                  <p:oleObj spid="_x0000_s193573" name="Equation" r:id="rId11" imgW="1358265" imgH="215900" progId="Equation.3">
                    <p:embed/>
                  </p:oleObj>
                </mc:Choice>
                <mc:Fallback>
                  <p:oleObj name="Equation" r:id="rId11" imgW="1358265" imgH="215900" progId="Equation.3">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2" y="1389"/>
                          <a:ext cx="1726"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2F4D71">
                                    <a:alpha val="50000"/>
                                  </a:srgbClr>
                                </a:outerShdw>
                              </a:effectLst>
                            </a14:hiddenEffects>
                          </a:ext>
                        </a:extLst>
                      </p:spPr>
                    </p:pic>
                  </p:oleObj>
                </mc:Fallback>
              </mc:AlternateContent>
            </a:graphicData>
          </a:graphic>
        </p:graphicFrame>
        <p:graphicFrame>
          <p:nvGraphicFramePr>
            <p:cNvPr id="30731" name="Object 3"/>
            <p:cNvGraphicFramePr>
              <a:graphicFrameLocks noChangeAspect="1"/>
            </p:cNvGraphicFramePr>
            <p:nvPr/>
          </p:nvGraphicFramePr>
          <p:xfrm>
            <a:off x="3286" y="1389"/>
            <a:ext cx="1791" cy="309"/>
          </p:xfrm>
          <a:graphic>
            <a:graphicData uri="http://schemas.openxmlformats.org/presentationml/2006/ole">
              <mc:AlternateContent xmlns:mc="http://schemas.openxmlformats.org/markup-compatibility/2006">
                <mc:Choice xmlns:v="urn:schemas-microsoft-com:vml" Requires="v">
                  <p:oleObj spid="_x0000_s193574" name="Equation" r:id="rId13" imgW="1409065" imgH="215900" progId="Equation.3">
                    <p:embed/>
                  </p:oleObj>
                </mc:Choice>
                <mc:Fallback>
                  <p:oleObj name="Equation" r:id="rId13" imgW="1409065" imgH="215900" progId="Equation.3">
                    <p:embed/>
                    <p:pic>
                      <p:nvPicPr>
                        <p:cNvPr id="0"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6" y="1389"/>
                          <a:ext cx="179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2F4D71">
                                    <a:alpha val="50000"/>
                                  </a:srgbClr>
                                </a:outerShdw>
                              </a:effectLst>
                            </a14:hiddenEffects>
                          </a:ext>
                        </a:extLst>
                      </p:spPr>
                    </p:pic>
                  </p:oleObj>
                </mc:Fallback>
              </mc:AlternateContent>
            </a:graphicData>
          </a:graphic>
        </p:graphicFrame>
        <p:sp>
          <p:nvSpPr>
            <p:cNvPr id="25616" name="Rectangle 16"/>
            <p:cNvSpPr>
              <a:spLocks noChangeArrowheads="1"/>
            </p:cNvSpPr>
            <p:nvPr/>
          </p:nvSpPr>
          <p:spPr bwMode="auto">
            <a:xfrm>
              <a:off x="1115" y="1389"/>
              <a:ext cx="333" cy="311"/>
            </a:xfrm>
            <a:prstGeom prst="rect">
              <a:avLst/>
            </a:prstGeom>
            <a:noFill/>
            <a:ln w="38100" algn="ctr">
              <a:noFill/>
              <a:miter lim="800000"/>
            </a:ln>
            <a:effectLst>
              <a:prstShdw prst="shdw13" dist="53882" dir="13500000">
                <a:schemeClr val="accent1">
                  <a:gamma/>
                  <a:shade val="60000"/>
                  <a:invGamma/>
                  <a:alpha val="50000"/>
                </a:schemeClr>
              </a:prstShdw>
            </a:effectLst>
          </p:spPr>
          <p:txBody>
            <a:bodyPr wrap="none">
              <a:spAutoFit/>
            </a:bodyPr>
            <a:lstStyle/>
            <a:p>
              <a:pPr algn="ctr">
                <a:buFont typeface="Arial" panose="020B0604020202020204" pitchFamily="34" charset="0"/>
                <a:buNone/>
                <a:defRPr/>
              </a:pPr>
              <a:r>
                <a:rPr lang="zh-CN" altLang="en-US" sz="2400" b="1" dirty="0"/>
                <a:t>设</a:t>
              </a:r>
            </a:p>
          </p:txBody>
        </p:sp>
      </p:grpSp>
      <p:sp>
        <p:nvSpPr>
          <p:cNvPr id="22" name="标题 5121"/>
          <p:cNvSpPr>
            <a:spLocks noGrp="1"/>
          </p:cNvSpPr>
          <p:nvPr/>
        </p:nvSpPr>
        <p:spPr>
          <a:xfrm>
            <a:off x="128865" y="298103"/>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graphicFrame>
        <p:nvGraphicFramePr>
          <p:cNvPr id="3" name="Object 21"/>
          <p:cNvGraphicFramePr>
            <a:graphicFrameLocks noChangeAspect="1"/>
          </p:cNvGraphicFramePr>
          <p:nvPr/>
        </p:nvGraphicFramePr>
        <p:xfrm>
          <a:off x="1042988" y="4535488"/>
          <a:ext cx="4322762" cy="460375"/>
        </p:xfrm>
        <a:graphic>
          <a:graphicData uri="http://schemas.openxmlformats.org/presentationml/2006/ole">
            <mc:AlternateContent xmlns:mc="http://schemas.openxmlformats.org/markup-compatibility/2006">
              <mc:Choice xmlns:v="urn:schemas-microsoft-com:vml" Requires="v">
                <p:oleObj spid="_x0000_s193575" name="公式" r:id="rId15" imgW="3162300" imgH="317500" progId="Equation.3">
                  <p:embed/>
                </p:oleObj>
              </mc:Choice>
              <mc:Fallback>
                <p:oleObj name="公式" r:id="rId15" imgW="3162300" imgH="317500"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2988" y="4535488"/>
                        <a:ext cx="4322762" cy="460375"/>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4592"/>
                                        </p:tgtEl>
                                        <p:attrNameLst>
                                          <p:attrName>style.visibility</p:attrName>
                                        </p:attrNameLst>
                                      </p:cBhvr>
                                      <p:to>
                                        <p:strVal val="visible"/>
                                      </p:to>
                                    </p:set>
                                    <p:animEffect transition="in" filter="diamond(in)">
                                      <p:cBhvr>
                                        <p:cTn id="12" dur="500"/>
                                        <p:tgtEl>
                                          <p:spTgt spid="2459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24598"/>
                                        </p:tgtEl>
                                        <p:attrNameLst>
                                          <p:attrName>style.visibility</p:attrName>
                                        </p:attrNameLst>
                                      </p:cBhvr>
                                      <p:to>
                                        <p:strVal val="visible"/>
                                      </p:to>
                                    </p:set>
                                    <p:animEffect transition="in" filter="diamond(in)">
                                      <p:cBhvr>
                                        <p:cTn id="15" dur="500"/>
                                        <p:tgtEl>
                                          <p:spTgt spid="24598"/>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595"/>
                                        </p:tgtEl>
                                        <p:attrNameLst>
                                          <p:attrName>style.visibility</p:attrName>
                                        </p:attrNameLst>
                                      </p:cBhvr>
                                      <p:to>
                                        <p:strVal val="visible"/>
                                      </p:to>
                                    </p:set>
                                    <p:animEffect transition="in" filter="diamond(in)">
                                      <p:cBhvr>
                                        <p:cTn id="18" dur="500"/>
                                        <p:tgtEl>
                                          <p:spTgt spid="24595"/>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31748"/>
                                        </p:tgtEl>
                                        <p:attrNameLst>
                                          <p:attrName>style.visibility</p:attrName>
                                        </p:attrNameLst>
                                      </p:cBhvr>
                                      <p:to>
                                        <p:strVal val="visible"/>
                                      </p:to>
                                    </p:set>
                                    <p:animEffect transition="in" filter="wedge">
                                      <p:cBhvr>
                                        <p:cTn id="23" dur="500"/>
                                        <p:tgtEl>
                                          <p:spTgt spid="31748"/>
                                        </p:tgtEl>
                                      </p:cBhvr>
                                    </p:animEffect>
                                  </p:childTnLst>
                                </p:cTn>
                              </p:par>
                            </p:childTnLst>
                          </p:cTn>
                        </p:par>
                      </p:childTnLst>
                    </p:cTn>
                  </p:par>
                  <p:par>
                    <p:cTn id="24" fill="hold">
                      <p:stCondLst>
                        <p:cond delay="indefinite"/>
                      </p:stCondLst>
                      <p:childTnLst>
                        <p:par>
                          <p:cTn id="25" fill="hold">
                            <p:stCondLst>
                              <p:cond delay="0"/>
                            </p:stCondLst>
                            <p:childTnLst>
                              <p:par>
                                <p:cTn id="26" presetID="2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edge">
                                      <p:cBhvr>
                                        <p:cTn id="28" dur="500"/>
                                        <p:tgtEl>
                                          <p:spTgt spid="2"/>
                                        </p:tgtEl>
                                      </p:cBhvr>
                                    </p:animEffect>
                                  </p:childTnLst>
                                </p:cTn>
                              </p:par>
                              <p:par>
                                <p:cTn id="29" presetID="2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edg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31749"/>
                                        </p:tgtEl>
                                        <p:attrNameLst>
                                          <p:attrName>style.visibility</p:attrName>
                                        </p:attrNameLst>
                                      </p:cBhvr>
                                      <p:to>
                                        <p:strVal val="visible"/>
                                      </p:to>
                                    </p:set>
                                    <p:animEffect transition="in" filter="checkerboard(across)">
                                      <p:cBhvr>
                                        <p:cTn id="36" dur="500"/>
                                        <p:tgtEl>
                                          <p:spTgt spid="31749"/>
                                        </p:tgtEl>
                                      </p:cBhvr>
                                    </p:animEffect>
                                  </p:childTnLst>
                                </p:cTn>
                              </p:par>
                              <p:par>
                                <p:cTn id="37" presetID="5" presetClass="entr" presetSubtype="10" fill="hold" nodeType="withEffect">
                                  <p:stCondLst>
                                    <p:cond delay="0"/>
                                  </p:stCondLst>
                                  <p:childTnLst>
                                    <p:set>
                                      <p:cBhvr>
                                        <p:cTn id="38" dur="1" fill="hold">
                                          <p:stCondLst>
                                            <p:cond delay="0"/>
                                          </p:stCondLst>
                                        </p:cTn>
                                        <p:tgtEl>
                                          <p:spTgt spid="31750"/>
                                        </p:tgtEl>
                                        <p:attrNameLst>
                                          <p:attrName>style.visibility</p:attrName>
                                        </p:attrNameLst>
                                      </p:cBhvr>
                                      <p:to>
                                        <p:strVal val="visible"/>
                                      </p:to>
                                    </p:set>
                                    <p:animEffect transition="in" filter="checkerboard(across)">
                                      <p:cBhvr>
                                        <p:cTn id="39" dur="5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2" grpId="0"/>
      <p:bldP spid="24595" grpId="0"/>
      <p:bldP spid="2459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6" name="矩形 3"/>
          <p:cNvSpPr>
            <a:spLocks noChangeArrowheads="1"/>
          </p:cNvSpPr>
          <p:nvPr/>
        </p:nvSpPr>
        <p:spPr bwMode="auto">
          <a:xfrm>
            <a:off x="34925" y="1008683"/>
            <a:ext cx="2663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en-US" altLang="zh-CN" sz="2000" b="1" dirty="0">
                <a:solidFill>
                  <a:srgbClr val="3241FE"/>
                </a:solidFill>
              </a:rPr>
              <a:t>&lt;2&gt;</a:t>
            </a:r>
            <a:r>
              <a:rPr lang="zh-CN" altLang="en-US" sz="2000" b="1" dirty="0">
                <a:solidFill>
                  <a:srgbClr val="3241FE"/>
                </a:solidFill>
              </a:rPr>
              <a:t>相乘情况</a:t>
            </a:r>
          </a:p>
        </p:txBody>
      </p:sp>
      <p:graphicFrame>
        <p:nvGraphicFramePr>
          <p:cNvPr id="31751" name="Object 7"/>
          <p:cNvGraphicFramePr>
            <a:graphicFrameLocks noChangeAspect="1"/>
          </p:cNvGraphicFramePr>
          <p:nvPr/>
        </p:nvGraphicFramePr>
        <p:xfrm>
          <a:off x="1729304" y="1299643"/>
          <a:ext cx="3959502" cy="874773"/>
        </p:xfrm>
        <a:graphic>
          <a:graphicData uri="http://schemas.openxmlformats.org/presentationml/2006/ole">
            <mc:AlternateContent xmlns:mc="http://schemas.openxmlformats.org/markup-compatibility/2006">
              <mc:Choice xmlns:v="urn:schemas-microsoft-com:vml" Requires="v">
                <p:oleObj spid="_x0000_s170724" name="Equation" r:id="rId3" imgW="57912000" imgH="11582400" progId="Equation.DSMT4">
                  <p:embed/>
                </p:oleObj>
              </mc:Choice>
              <mc:Fallback>
                <p:oleObj name="Equation" r:id="rId3" imgW="57912000" imgH="11582400" progId="Equation.DSMT4">
                  <p:embed/>
                  <p:pic>
                    <p:nvPicPr>
                      <p:cNvPr id="0" name="Object 7"/>
                      <p:cNvPicPr>
                        <a:picLocks noChangeAspect="1" noChangeArrowheads="1"/>
                      </p:cNvPicPr>
                      <p:nvPr/>
                    </p:nvPicPr>
                    <p:blipFill>
                      <a:blip r:embed="rId4"/>
                      <a:srcRect/>
                      <a:stretch>
                        <a:fillRect/>
                      </a:stretch>
                    </p:blipFill>
                    <p:spPr bwMode="auto">
                      <a:xfrm>
                        <a:off x="1729304" y="1299643"/>
                        <a:ext cx="3959502" cy="874773"/>
                      </a:xfrm>
                      <a:prstGeom prst="rect">
                        <a:avLst/>
                      </a:prstGeom>
                      <a:noFill/>
                      <a:ln>
                        <a:noFill/>
                      </a:ln>
                      <a:effectLst/>
                    </p:spPr>
                  </p:pic>
                </p:oleObj>
              </mc:Fallback>
            </mc:AlternateContent>
          </a:graphicData>
        </a:graphic>
      </p:graphicFrame>
      <p:graphicFrame>
        <p:nvGraphicFramePr>
          <p:cNvPr id="38915" name="Object 8"/>
          <p:cNvGraphicFramePr>
            <a:graphicFrameLocks noChangeAspect="1"/>
          </p:cNvGraphicFramePr>
          <p:nvPr/>
        </p:nvGraphicFramePr>
        <p:xfrm>
          <a:off x="1115616" y="4637088"/>
          <a:ext cx="4848622" cy="1544637"/>
        </p:xfrm>
        <a:graphic>
          <a:graphicData uri="http://schemas.openxmlformats.org/presentationml/2006/ole">
            <mc:AlternateContent xmlns:mc="http://schemas.openxmlformats.org/markup-compatibility/2006">
              <mc:Choice xmlns:v="urn:schemas-microsoft-com:vml" Requires="v">
                <p:oleObj spid="_x0000_s170725" name="Equation" r:id="rId5" imgW="57607200" imgH="20421600" progId="Equation.DSMT4">
                  <p:embed/>
                </p:oleObj>
              </mc:Choice>
              <mc:Fallback>
                <p:oleObj name="Equation" r:id="rId5" imgW="57607200" imgH="20421600" progId="Equation.DSMT4">
                  <p:embed/>
                  <p:pic>
                    <p:nvPicPr>
                      <p:cNvPr id="0" name="Object 8"/>
                      <p:cNvPicPr>
                        <a:picLocks noChangeAspect="1" noChangeArrowheads="1"/>
                      </p:cNvPicPr>
                      <p:nvPr/>
                    </p:nvPicPr>
                    <p:blipFill>
                      <a:blip r:embed="rId6"/>
                      <a:srcRect/>
                      <a:stretch>
                        <a:fillRect/>
                      </a:stretch>
                    </p:blipFill>
                    <p:spPr bwMode="auto">
                      <a:xfrm>
                        <a:off x="1115616" y="4637088"/>
                        <a:ext cx="4848622" cy="1544637"/>
                      </a:xfrm>
                      <a:prstGeom prst="rect">
                        <a:avLst/>
                      </a:prstGeom>
                      <a:noFill/>
                      <a:ln>
                        <a:noFill/>
                      </a:ln>
                      <a:effectLst/>
                    </p:spPr>
                  </p:pic>
                </p:oleObj>
              </mc:Fallback>
            </mc:AlternateContent>
          </a:graphicData>
        </a:graphic>
      </p:graphicFrame>
      <p:graphicFrame>
        <p:nvGraphicFramePr>
          <p:cNvPr id="31753" name="Object 9"/>
          <p:cNvGraphicFramePr>
            <a:graphicFrameLocks noChangeAspect="1"/>
          </p:cNvGraphicFramePr>
          <p:nvPr/>
        </p:nvGraphicFramePr>
        <p:xfrm>
          <a:off x="1043608" y="6314901"/>
          <a:ext cx="4227512" cy="498475"/>
        </p:xfrm>
        <a:graphic>
          <a:graphicData uri="http://schemas.openxmlformats.org/presentationml/2006/ole">
            <mc:AlternateContent xmlns:mc="http://schemas.openxmlformats.org/markup-compatibility/2006">
              <mc:Choice xmlns:v="urn:schemas-microsoft-com:vml" Requires="v">
                <p:oleObj spid="_x0000_s170726" name="公式" r:id="rId7" imgW="3022600" imgH="317500" progId="Equation.3">
                  <p:embed/>
                </p:oleObj>
              </mc:Choice>
              <mc:Fallback>
                <p:oleObj name="公式" r:id="rId7" imgW="3022600" imgH="3175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6314901"/>
                        <a:ext cx="4227512"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2F4D71">
                                  <a:alpha val="50000"/>
                                </a:srgbClr>
                              </a:outerShdw>
                            </a:effectLst>
                          </a14:hiddenEffects>
                        </a:ext>
                      </a:extLst>
                    </p:spPr>
                  </p:pic>
                </p:oleObj>
              </mc:Fallback>
            </mc:AlternateContent>
          </a:graphicData>
        </a:graphic>
      </p:graphicFrame>
      <p:sp>
        <p:nvSpPr>
          <p:cNvPr id="133139" name="Rectangle 19"/>
          <p:cNvSpPr>
            <a:spLocks noChangeArrowheads="1"/>
          </p:cNvSpPr>
          <p:nvPr/>
        </p:nvSpPr>
        <p:spPr bwMode="auto">
          <a:xfrm>
            <a:off x="611560" y="4251371"/>
            <a:ext cx="1462087" cy="396875"/>
          </a:xfrm>
          <a:prstGeom prst="rect">
            <a:avLst/>
          </a:prstGeom>
          <a:noFill/>
          <a:ln w="38100" algn="ctr">
            <a:noFill/>
            <a:miter lim="800000"/>
          </a:ln>
          <a:effectLst>
            <a:prstShdw prst="shdw13" dist="53882" dir="13500000">
              <a:schemeClr val="accent1">
                <a:gamma/>
                <a:shade val="60000"/>
                <a:invGamma/>
                <a:alpha val="50000"/>
              </a:schemeClr>
            </a:prstShdw>
          </a:effectLst>
        </p:spPr>
        <p:txBody>
          <a:bodyPr wrap="none">
            <a:spAutoFit/>
          </a:bodyPr>
          <a:lstStyle/>
          <a:p>
            <a:pPr algn="ctr">
              <a:buFont typeface="Arial" panose="020B0604020202020204" pitchFamily="34" charset="0"/>
              <a:buNone/>
              <a:defRPr/>
            </a:pPr>
            <a:r>
              <a:rPr lang="zh-CN" altLang="en-US" sz="2000" b="1" dirty="0">
                <a:solidFill>
                  <a:srgbClr val="FF00FF"/>
                </a:solidFill>
              </a:rPr>
              <a:t>几何合成：</a:t>
            </a:r>
          </a:p>
        </p:txBody>
      </p:sp>
      <p:graphicFrame>
        <p:nvGraphicFramePr>
          <p:cNvPr id="31749" name="Object 5"/>
          <p:cNvGraphicFramePr>
            <a:graphicFrameLocks noChangeAspect="1"/>
          </p:cNvGraphicFramePr>
          <p:nvPr/>
        </p:nvGraphicFramePr>
        <p:xfrm>
          <a:off x="1039183" y="2363329"/>
          <a:ext cx="5693057" cy="977671"/>
        </p:xfrm>
        <a:graphic>
          <a:graphicData uri="http://schemas.openxmlformats.org/presentationml/2006/ole">
            <mc:AlternateContent xmlns:mc="http://schemas.openxmlformats.org/markup-compatibility/2006">
              <mc:Choice xmlns:v="urn:schemas-microsoft-com:vml" Requires="v">
                <p:oleObj spid="_x0000_s170727" name="Equation" r:id="rId9" imgW="75895200" imgH="12192000" progId="Equation.DSMT4">
                  <p:embed/>
                </p:oleObj>
              </mc:Choice>
              <mc:Fallback>
                <p:oleObj name="Equation" r:id="rId9" imgW="75895200" imgH="12192000" progId="Equation.DSMT4">
                  <p:embed/>
                  <p:pic>
                    <p:nvPicPr>
                      <p:cNvPr id="0" name="Object 5"/>
                      <p:cNvPicPr>
                        <a:picLocks noChangeAspect="1" noChangeArrowheads="1"/>
                      </p:cNvPicPr>
                      <p:nvPr/>
                    </p:nvPicPr>
                    <p:blipFill>
                      <a:blip r:embed="rId10"/>
                      <a:srcRect/>
                      <a:stretch>
                        <a:fillRect/>
                      </a:stretch>
                    </p:blipFill>
                    <p:spPr bwMode="auto">
                      <a:xfrm>
                        <a:off x="1039183" y="2363329"/>
                        <a:ext cx="5693057" cy="977671"/>
                      </a:xfrm>
                      <a:prstGeom prst="rect">
                        <a:avLst/>
                      </a:prstGeom>
                      <a:noFill/>
                      <a:ln>
                        <a:noFill/>
                      </a:ln>
                      <a:effectLst/>
                    </p:spPr>
                  </p:pic>
                </p:oleObj>
              </mc:Fallback>
            </mc:AlternateContent>
          </a:graphicData>
        </a:graphic>
      </p:graphicFrame>
      <p:graphicFrame>
        <p:nvGraphicFramePr>
          <p:cNvPr id="31750" name="Object 6"/>
          <p:cNvGraphicFramePr>
            <a:graphicFrameLocks noChangeAspect="1"/>
          </p:cNvGraphicFramePr>
          <p:nvPr/>
        </p:nvGraphicFramePr>
        <p:xfrm>
          <a:off x="1072505" y="3478213"/>
          <a:ext cx="4219575" cy="492125"/>
        </p:xfrm>
        <a:graphic>
          <a:graphicData uri="http://schemas.openxmlformats.org/presentationml/2006/ole">
            <mc:AlternateContent xmlns:mc="http://schemas.openxmlformats.org/markup-compatibility/2006">
              <mc:Choice xmlns:v="urn:schemas-microsoft-com:vml" Requires="v">
                <p:oleObj spid="_x0000_s170728" name="Equation" r:id="rId11" imgW="3060700" imgH="317500" progId="Equation.DSMT4">
                  <p:embed/>
                </p:oleObj>
              </mc:Choice>
              <mc:Fallback>
                <p:oleObj name="Equation" r:id="rId11" imgW="3060700" imgH="3175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2505" y="3478213"/>
                        <a:ext cx="42195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2F4D71">
                                  <a:alpha val="50000"/>
                                </a:srgbClr>
                              </a:outerShdw>
                            </a:effectLst>
                          </a14:hiddenEffects>
                        </a:ext>
                      </a:extLst>
                    </p:spPr>
                  </p:pic>
                </p:oleObj>
              </mc:Fallback>
            </mc:AlternateContent>
          </a:graphicData>
        </a:graphic>
      </p:graphicFrame>
      <p:sp>
        <p:nvSpPr>
          <p:cNvPr id="133142" name="Rectangle 22"/>
          <p:cNvSpPr>
            <a:spLocks noChangeArrowheads="1"/>
          </p:cNvSpPr>
          <p:nvPr/>
        </p:nvSpPr>
        <p:spPr bwMode="auto">
          <a:xfrm>
            <a:off x="611560" y="1922289"/>
            <a:ext cx="1462088" cy="396875"/>
          </a:xfrm>
          <a:prstGeom prst="rect">
            <a:avLst/>
          </a:prstGeom>
          <a:noFill/>
          <a:ln w="38100" algn="ctr">
            <a:noFill/>
            <a:miter lim="800000"/>
          </a:ln>
          <a:effectLst>
            <a:prstShdw prst="shdw13" dist="53882" dir="13500000">
              <a:schemeClr val="accent1">
                <a:gamma/>
                <a:shade val="60000"/>
                <a:invGamma/>
                <a:alpha val="50000"/>
              </a:schemeClr>
            </a:prstShdw>
          </a:effectLst>
        </p:spPr>
        <p:txBody>
          <a:bodyPr wrap="none">
            <a:spAutoFit/>
          </a:bodyPr>
          <a:lstStyle/>
          <a:p>
            <a:pPr algn="ctr">
              <a:buFont typeface="Arial" panose="020B0604020202020204" pitchFamily="34" charset="0"/>
              <a:buNone/>
              <a:defRPr/>
            </a:pPr>
            <a:r>
              <a:rPr lang="zh-CN" altLang="en-US" sz="2000" b="1" dirty="0">
                <a:solidFill>
                  <a:srgbClr val="FF00FF"/>
                </a:solidFill>
              </a:rPr>
              <a:t>算术合成：</a:t>
            </a:r>
          </a:p>
        </p:txBody>
      </p:sp>
      <p:sp>
        <p:nvSpPr>
          <p:cNvPr id="32781" name="Rectangle 13"/>
          <p:cNvSpPr>
            <a:spLocks noChangeArrowheads="1"/>
          </p:cNvSpPr>
          <p:nvPr/>
        </p:nvSpPr>
        <p:spPr bwMode="auto">
          <a:xfrm>
            <a:off x="4667299" y="2857326"/>
            <a:ext cx="3291286" cy="400110"/>
          </a:xfrm>
          <a:prstGeom prst="rect">
            <a:avLst/>
          </a:prstGeom>
          <a:solidFill>
            <a:srgbClr val="FFFF00"/>
          </a:solidFill>
          <a:ln w="38100" algn="ctr">
            <a:noFill/>
            <a:miter lim="800000"/>
          </a:ln>
          <a:effectLst>
            <a:prstShdw prst="shdw13" dist="53882" dir="13500000">
              <a:schemeClr val="accent1">
                <a:gamma/>
                <a:shade val="60000"/>
                <a:invGamma/>
                <a:alpha val="50000"/>
              </a:schemeClr>
            </a:prstShdw>
          </a:effectLst>
        </p:spPr>
        <p:txBody>
          <a:bodyPr wrap="none">
            <a:spAutoFit/>
          </a:bodyPr>
          <a:lstStyle/>
          <a:p>
            <a:pPr algn="ctr">
              <a:buFont typeface="Arial" panose="020B0604020202020204" pitchFamily="34" charset="0"/>
              <a:buNone/>
              <a:defRPr/>
            </a:pPr>
            <a:r>
              <a:rPr lang="zh-CN" altLang="en-US" sz="2000" b="1" dirty="0">
                <a:solidFill>
                  <a:srgbClr val="FF0000"/>
                </a:solidFill>
              </a:rPr>
              <a:t>（非</a:t>
            </a:r>
            <a:r>
              <a:rPr lang="en-US" altLang="zh-CN" sz="2000" b="1" dirty="0">
                <a:solidFill>
                  <a:srgbClr val="FF0000"/>
                </a:solidFill>
              </a:rPr>
              <a:t>1</a:t>
            </a:r>
            <a:r>
              <a:rPr lang="zh-CN" altLang="en-US" sz="2000" b="1" dirty="0">
                <a:solidFill>
                  <a:srgbClr val="FF0000"/>
                </a:solidFill>
              </a:rPr>
              <a:t>、</a:t>
            </a:r>
            <a:r>
              <a:rPr lang="en-US" altLang="zh-CN" sz="2000" b="1" dirty="0">
                <a:solidFill>
                  <a:srgbClr val="FF0000"/>
                </a:solidFill>
              </a:rPr>
              <a:t>2</a:t>
            </a:r>
            <a:r>
              <a:rPr lang="zh-CN" altLang="en-US" sz="2000" b="1" dirty="0">
                <a:solidFill>
                  <a:srgbClr val="FF0000"/>
                </a:solidFill>
              </a:rPr>
              <a:t>开头，保留一位）</a:t>
            </a:r>
          </a:p>
        </p:txBody>
      </p:sp>
      <p:sp>
        <p:nvSpPr>
          <p:cNvPr id="106509" name="Oval 12"/>
          <p:cNvSpPr>
            <a:spLocks noChangeArrowheads="1"/>
          </p:cNvSpPr>
          <p:nvPr/>
        </p:nvSpPr>
        <p:spPr bwMode="auto">
          <a:xfrm>
            <a:off x="1758125" y="2805767"/>
            <a:ext cx="1584325" cy="503237"/>
          </a:xfrm>
          <a:prstGeom prst="ellipse">
            <a:avLst/>
          </a:prstGeom>
          <a:noFill/>
          <a:ln w="31750" algn="ctr">
            <a:solidFill>
              <a:srgbClr val="FF33CC"/>
            </a:solidFill>
            <a:prstDash val="sysDot"/>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grpSp>
        <p:nvGrpSpPr>
          <p:cNvPr id="3" name="组合 2"/>
          <p:cNvGrpSpPr/>
          <p:nvPr/>
        </p:nvGrpSpPr>
        <p:grpSpPr>
          <a:xfrm>
            <a:off x="1907705" y="5665614"/>
            <a:ext cx="6411576" cy="780911"/>
            <a:chOff x="2033036" y="5665614"/>
            <a:chExt cx="6286243" cy="780911"/>
          </a:xfrm>
        </p:grpSpPr>
        <p:sp>
          <p:nvSpPr>
            <p:cNvPr id="32782" name="Rectangle 14"/>
            <p:cNvSpPr>
              <a:spLocks noChangeArrowheads="1"/>
            </p:cNvSpPr>
            <p:nvPr/>
          </p:nvSpPr>
          <p:spPr bwMode="auto">
            <a:xfrm>
              <a:off x="6300778" y="5738639"/>
              <a:ext cx="2018501" cy="707886"/>
            </a:xfrm>
            <a:prstGeom prst="rect">
              <a:avLst/>
            </a:prstGeom>
            <a:solidFill>
              <a:srgbClr val="FFFF00"/>
            </a:solidFill>
            <a:ln w="38100" algn="ctr">
              <a:noFill/>
              <a:miter lim="800000"/>
            </a:ln>
            <a:effectLst>
              <a:prstShdw prst="shdw13" dist="53882" dir="13500000">
                <a:schemeClr val="accent1">
                  <a:gamma/>
                  <a:shade val="60000"/>
                  <a:invGamma/>
                  <a:alpha val="50000"/>
                </a:schemeClr>
              </a:prstShdw>
            </a:effectLst>
          </p:spPr>
          <p:txBody>
            <a:bodyPr wrap="none">
              <a:spAutoFit/>
            </a:bodyPr>
            <a:lstStyle/>
            <a:p>
              <a:pPr algn="ctr">
                <a:buFont typeface="Arial" panose="020B0604020202020204" pitchFamily="34" charset="0"/>
                <a:buNone/>
                <a:defRPr/>
              </a:pPr>
              <a:r>
                <a:rPr lang="zh-CN" altLang="en-US" sz="2000" b="1" dirty="0">
                  <a:solidFill>
                    <a:srgbClr val="FF0000"/>
                  </a:solidFill>
                </a:rPr>
                <a:t>（非</a:t>
              </a:r>
              <a:r>
                <a:rPr lang="en-US" altLang="zh-CN" sz="2000" b="1" dirty="0">
                  <a:solidFill>
                    <a:srgbClr val="FF0000"/>
                  </a:solidFill>
                </a:rPr>
                <a:t>1</a:t>
              </a:r>
              <a:r>
                <a:rPr lang="zh-CN" altLang="en-US" sz="2000" b="1" dirty="0">
                  <a:solidFill>
                    <a:srgbClr val="FF0000"/>
                  </a:solidFill>
                </a:rPr>
                <a:t>、</a:t>
              </a:r>
              <a:r>
                <a:rPr lang="en-US" altLang="zh-CN" sz="2000" b="1" dirty="0">
                  <a:solidFill>
                    <a:srgbClr val="FF0000"/>
                  </a:solidFill>
                </a:rPr>
                <a:t>2</a:t>
              </a:r>
              <a:r>
                <a:rPr lang="zh-CN" altLang="en-US" sz="2000" b="1" dirty="0">
                  <a:solidFill>
                    <a:srgbClr val="FF0000"/>
                  </a:solidFill>
                </a:rPr>
                <a:t>开头，</a:t>
              </a:r>
              <a:endParaRPr lang="en-US" altLang="zh-CN" sz="2000" b="1" dirty="0">
                <a:solidFill>
                  <a:srgbClr val="FF0000"/>
                </a:solidFill>
              </a:endParaRPr>
            </a:p>
            <a:p>
              <a:pPr algn="ctr">
                <a:buFont typeface="Arial" panose="020B0604020202020204" pitchFamily="34" charset="0"/>
                <a:buNone/>
                <a:defRPr/>
              </a:pPr>
              <a:r>
                <a:rPr lang="zh-CN" altLang="en-US" sz="2000" b="1" dirty="0">
                  <a:solidFill>
                    <a:srgbClr val="FF0000"/>
                  </a:solidFill>
                </a:rPr>
                <a:t>保留一位）</a:t>
              </a:r>
            </a:p>
          </p:txBody>
        </p:sp>
        <p:sp>
          <p:nvSpPr>
            <p:cNvPr id="106510" name="Oval 12"/>
            <p:cNvSpPr>
              <a:spLocks noChangeArrowheads="1"/>
            </p:cNvSpPr>
            <p:nvPr/>
          </p:nvSpPr>
          <p:spPr bwMode="auto">
            <a:xfrm>
              <a:off x="2033036" y="5665614"/>
              <a:ext cx="2016224" cy="503237"/>
            </a:xfrm>
            <a:prstGeom prst="ellipse">
              <a:avLst/>
            </a:prstGeom>
            <a:noFill/>
            <a:ln w="31750" algn="ctr">
              <a:solidFill>
                <a:srgbClr val="FF33CC"/>
              </a:solidFill>
              <a:prstDash val="sysDot"/>
              <a:round/>
            </a:ln>
            <a:effectLst>
              <a:outerShdw dist="23000" dir="5400000" rotWithShape="0">
                <a:srgbClr val="000000">
                  <a:alpha val="34998"/>
                </a:srgbClr>
              </a:outerShdw>
            </a:effectLst>
          </p:spPr>
          <p:txBody>
            <a:bodyPr wrap="none" anchor="ctr"/>
            <a:lstStyle/>
            <a:p>
              <a:pPr algn="ctr">
                <a:buFont typeface="Arial" panose="020B0604020202020204" pitchFamily="34" charset="0"/>
                <a:buNone/>
                <a:defRPr/>
              </a:pPr>
              <a:endParaRPr lang="zh-CN" altLang="en-US" sz="2800">
                <a:solidFill>
                  <a:srgbClr val="FF33CC"/>
                </a:solidFill>
              </a:endParaRPr>
            </a:p>
          </p:txBody>
        </p:sp>
      </p:grpSp>
      <p:sp>
        <p:nvSpPr>
          <p:cNvPr id="39953" name="矩形 19"/>
          <p:cNvSpPr>
            <a:spLocks noChangeArrowheads="1"/>
          </p:cNvSpPr>
          <p:nvPr/>
        </p:nvSpPr>
        <p:spPr bwMode="auto">
          <a:xfrm>
            <a:off x="8594725" y="1340768"/>
            <a:ext cx="549275" cy="424731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ctr" eaLnBrk="1" hangingPunct="1"/>
            <a:r>
              <a:rPr lang="en-US" altLang="zh-CN" dirty="0"/>
              <a:t> </a:t>
            </a:r>
            <a:r>
              <a:rPr lang="en-US" altLang="zh-CN" b="1" dirty="0"/>
              <a:t>U</a:t>
            </a:r>
            <a:r>
              <a:rPr lang="zh-CN" altLang="en-US" b="1" dirty="0"/>
              <a:t>：</a:t>
            </a:r>
            <a:endParaRPr lang="en-US" altLang="zh-CN" b="1" dirty="0"/>
          </a:p>
          <a:p>
            <a:pPr algn="ctr" eaLnBrk="1" hangingPunct="1"/>
            <a:r>
              <a:rPr lang="zh-CN" altLang="en-US" b="1" dirty="0"/>
              <a:t>注意不确定度标准形式的书写</a:t>
            </a:r>
            <a:endParaRPr lang="en-US" altLang="zh-CN" b="1" dirty="0"/>
          </a:p>
          <a:p>
            <a:pPr algn="ctr" eaLnBrk="1" hangingPunct="1"/>
            <a:r>
              <a:rPr lang="zh-CN" altLang="en-US" b="1" dirty="0"/>
              <a:t>！</a:t>
            </a:r>
            <a:endParaRPr lang="en-US" altLang="zh-CN" b="1" dirty="0"/>
          </a:p>
        </p:txBody>
      </p:sp>
      <p:sp>
        <p:nvSpPr>
          <p:cNvPr id="18" name="标题 5121"/>
          <p:cNvSpPr>
            <a:spLocks noGrp="1"/>
          </p:cNvSpPr>
          <p:nvPr/>
        </p:nvSpPr>
        <p:spPr>
          <a:xfrm>
            <a:off x="128865" y="298103"/>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§1-2</a:t>
            </a:r>
            <a:r>
              <a:rPr lang="zh-CN" altLang="en-US" sz="4000" b="1" dirty="0">
                <a:solidFill>
                  <a:srgbClr val="0070C0"/>
                </a:solidFill>
                <a:sym typeface="+mn-ea"/>
              </a:rPr>
              <a:t>测量不确定度的评定</a:t>
            </a:r>
            <a:endParaRPr lang="zh-CN" altLang="en-US" sz="4000" b="1" dirty="0">
              <a:solidFill>
                <a:srgbClr val="0070C0"/>
              </a:solidFill>
              <a:latin typeface="微软雅黑" panose="020B0503020204020204" charset="-122"/>
              <a:ea typeface="微软雅黑" panose="020B050302020402020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1751"/>
                                        </p:tgtEl>
                                        <p:attrNameLst>
                                          <p:attrName>style.visibility</p:attrName>
                                        </p:attrNameLst>
                                      </p:cBhvr>
                                      <p:to>
                                        <p:strVal val="visible"/>
                                      </p:to>
                                    </p:set>
                                    <p:animEffect transition="in" filter="circle(in)">
                                      <p:cBhvr>
                                        <p:cTn id="7" dur="500"/>
                                        <p:tgtEl>
                                          <p:spTgt spid="3175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1749"/>
                                        </p:tgtEl>
                                        <p:attrNameLst>
                                          <p:attrName>style.visibility</p:attrName>
                                        </p:attrNameLst>
                                      </p:cBhvr>
                                      <p:to>
                                        <p:strVal val="visible"/>
                                      </p:to>
                                    </p:set>
                                    <p:animEffect transition="in" filter="circle(in)">
                                      <p:cBhvr>
                                        <p:cTn id="12" dur="500"/>
                                        <p:tgtEl>
                                          <p:spTgt spid="3174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2781"/>
                                        </p:tgtEl>
                                        <p:attrNameLst>
                                          <p:attrName>style.visibility</p:attrName>
                                        </p:attrNameLst>
                                      </p:cBhvr>
                                      <p:to>
                                        <p:strVal val="visible"/>
                                      </p:to>
                                    </p:set>
                                    <p:animEffect transition="in" filter="circle(in)">
                                      <p:cBhvr>
                                        <p:cTn id="17" dur="500"/>
                                        <p:tgtEl>
                                          <p:spTgt spid="32781"/>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06509"/>
                                        </p:tgtEl>
                                        <p:attrNameLst>
                                          <p:attrName>style.visibility</p:attrName>
                                        </p:attrNameLst>
                                      </p:cBhvr>
                                      <p:to>
                                        <p:strVal val="visible"/>
                                      </p:to>
                                    </p:set>
                                    <p:animEffect transition="in" filter="circle(in)">
                                      <p:cBhvr>
                                        <p:cTn id="20" dur="500"/>
                                        <p:tgtEl>
                                          <p:spTgt spid="10650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1750"/>
                                        </p:tgtEl>
                                        <p:attrNameLst>
                                          <p:attrName>style.visibility</p:attrName>
                                        </p:attrNameLst>
                                      </p:cBhvr>
                                      <p:to>
                                        <p:strVal val="visible"/>
                                      </p:to>
                                    </p:set>
                                    <p:animEffect transition="in" filter="randombar(horizontal)">
                                      <p:cBhvr>
                                        <p:cTn id="25" dur="500"/>
                                        <p:tgtEl>
                                          <p:spTgt spid="31750"/>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8915"/>
                                        </p:tgtEl>
                                        <p:attrNameLst>
                                          <p:attrName>style.visibility</p:attrName>
                                        </p:attrNameLst>
                                      </p:cBhvr>
                                      <p:to>
                                        <p:strVal val="visible"/>
                                      </p:to>
                                    </p:set>
                                    <p:animEffect transition="in" filter="circle(in)">
                                      <p:cBhvr>
                                        <p:cTn id="30" dur="500"/>
                                        <p:tgtEl>
                                          <p:spTgt spid="38915"/>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31753"/>
                                        </p:tgtEl>
                                        <p:attrNameLst>
                                          <p:attrName>style.visibility</p:attrName>
                                        </p:attrNameLst>
                                      </p:cBhvr>
                                      <p:to>
                                        <p:strVal val="visible"/>
                                      </p:to>
                                    </p:set>
                                    <p:animEffect transition="in" filter="randombar(horizontal)">
                                      <p:cBhvr>
                                        <p:cTn id="40" dur="500"/>
                                        <p:tgtEl>
                                          <p:spTgt spid="31753"/>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39953"/>
                                        </p:tgtEl>
                                        <p:attrNameLst>
                                          <p:attrName>style.visibility</p:attrName>
                                        </p:attrNameLst>
                                      </p:cBhvr>
                                      <p:to>
                                        <p:strVal val="visible"/>
                                      </p:to>
                                    </p:set>
                                    <p:animEffect transition="in" filter="randombar(horizontal)">
                                      <p:cBhvr>
                                        <p:cTn id="45" dur="500"/>
                                        <p:tgtEl>
                                          <p:spTgt spid="39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1" grpId="0" animBg="1"/>
      <p:bldP spid="106509" grpId="0" animBg="1"/>
      <p:bldP spid="3995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p:txBody>
          <a:bodyPr/>
          <a:lstStyle/>
          <a:p>
            <a:r>
              <a:rPr lang="en-US" altLang="zh-CN" b="1" dirty="0">
                <a:sym typeface="Arial" panose="020B0604020202020204" pitchFamily="34" charset="0"/>
              </a:rPr>
              <a:t>                                        </a:t>
            </a:r>
            <a:endParaRPr lang="zh-CN" altLang="en-US" b="1" dirty="0">
              <a:sym typeface="Arial" panose="020B0604020202020204" pitchFamily="34" charset="0"/>
            </a:endParaRPr>
          </a:p>
        </p:txBody>
      </p:sp>
      <p:sp>
        <p:nvSpPr>
          <p:cNvPr id="81923" name="Text Box 3"/>
          <p:cNvSpPr txBox="1">
            <a:spLocks noChangeArrowheads="1"/>
          </p:cNvSpPr>
          <p:nvPr/>
        </p:nvSpPr>
        <p:spPr bwMode="auto">
          <a:xfrm>
            <a:off x="107504" y="3115340"/>
            <a:ext cx="853281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nSpc>
                <a:spcPct val="150000"/>
              </a:lnSpc>
            </a:pPr>
            <a:r>
              <a:rPr lang="en-US" altLang="zh-CN" sz="2400" b="1" dirty="0">
                <a:solidFill>
                  <a:srgbClr val="0070C0"/>
                </a:solidFill>
                <a:latin typeface="+mj-lt"/>
                <a:cs typeface="Times New Roman" panose="02020603050405020304" pitchFamily="18" charset="0"/>
                <a:sym typeface="Arial" panose="020B0604020202020204" pitchFamily="34" charset="0"/>
              </a:rPr>
              <a:t>1</a:t>
            </a:r>
            <a:r>
              <a:rPr lang="zh-CN" altLang="en-US" sz="2400" b="1" dirty="0">
                <a:solidFill>
                  <a:srgbClr val="0070C0"/>
                </a:solidFill>
                <a:latin typeface="+mj-lt"/>
                <a:cs typeface="Times New Roman" panose="02020603050405020304" pitchFamily="18" charset="0"/>
                <a:sym typeface="Arial" panose="020B0604020202020204" pitchFamily="34" charset="0"/>
              </a:rPr>
              <a:t>、</a:t>
            </a:r>
            <a:r>
              <a:rPr lang="zh-CN" altLang="en-US" sz="2400" b="1" dirty="0">
                <a:solidFill>
                  <a:srgbClr val="0070C0"/>
                </a:solidFill>
                <a:sym typeface="Arial" panose="020B0604020202020204" pitchFamily="34" charset="0"/>
              </a:rPr>
              <a:t>有效数字的意义与表示</a:t>
            </a:r>
          </a:p>
          <a:p>
            <a:pPr>
              <a:lnSpc>
                <a:spcPct val="150000"/>
              </a:lnSpc>
            </a:pPr>
            <a:r>
              <a:rPr lang="zh-CN" altLang="en-US" sz="2400" b="1" dirty="0">
                <a:latin typeface="Arial" panose="020B0604020202020204" pitchFamily="34" charset="0"/>
              </a:rPr>
              <a:t>定义：</a:t>
            </a:r>
            <a:r>
              <a:rPr lang="zh-CN" altLang="en-US" sz="2400" b="1" dirty="0">
                <a:solidFill>
                  <a:srgbClr val="FF0000"/>
                </a:solidFill>
                <a:latin typeface="Arial" panose="020B0604020202020204" pitchFamily="34" charset="0"/>
              </a:rPr>
              <a:t>测量数据中所有可靠数字加上一位可疑数字统称为有效 </a:t>
            </a:r>
            <a:endParaRPr lang="en-US" altLang="zh-CN" sz="2400" b="1" dirty="0">
              <a:solidFill>
                <a:srgbClr val="FF0000"/>
              </a:solidFill>
              <a:latin typeface="Arial" panose="020B0604020202020204" pitchFamily="34" charset="0"/>
            </a:endParaRPr>
          </a:p>
          <a:p>
            <a:pPr>
              <a:lnSpc>
                <a:spcPct val="150000"/>
              </a:lnSpc>
            </a:pPr>
            <a:r>
              <a:rPr lang="en-US" altLang="zh-CN" sz="2400" b="1" dirty="0">
                <a:solidFill>
                  <a:srgbClr val="FF0000"/>
                </a:solidFill>
                <a:latin typeface="Arial" panose="020B0604020202020204" pitchFamily="34" charset="0"/>
              </a:rPr>
              <a:t>           </a:t>
            </a:r>
            <a:r>
              <a:rPr lang="zh-CN" altLang="en-US" sz="2400" b="1" dirty="0">
                <a:solidFill>
                  <a:srgbClr val="FF0000"/>
                </a:solidFill>
                <a:latin typeface="Arial" panose="020B0604020202020204" pitchFamily="34" charset="0"/>
              </a:rPr>
              <a:t>数字。</a:t>
            </a:r>
          </a:p>
        </p:txBody>
      </p:sp>
      <p:sp>
        <p:nvSpPr>
          <p:cNvPr id="81924" name="Rectangle 4"/>
          <p:cNvSpPr>
            <a:spLocks noChangeArrowheads="1"/>
          </p:cNvSpPr>
          <p:nvPr/>
        </p:nvSpPr>
        <p:spPr bwMode="auto">
          <a:xfrm>
            <a:off x="107504" y="4797658"/>
            <a:ext cx="914501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nSpc>
                <a:spcPct val="150000"/>
              </a:lnSpc>
              <a:buClr>
                <a:srgbClr val="FF0000"/>
              </a:buClr>
              <a:buSzPct val="140000"/>
            </a:pPr>
            <a:r>
              <a:rPr lang="zh-CN" altLang="en-US" sz="2000" b="1" dirty="0">
                <a:solidFill>
                  <a:srgbClr val="0000FF"/>
                </a:solidFill>
                <a:latin typeface="Arial" panose="020B0604020202020204" pitchFamily="34" charset="0"/>
              </a:rPr>
              <a:t>（</a:t>
            </a:r>
            <a:r>
              <a:rPr lang="en-US" altLang="zh-CN" sz="2000" b="1" dirty="0">
                <a:solidFill>
                  <a:srgbClr val="0000FF"/>
                </a:solidFill>
                <a:latin typeface="Arial" panose="020B0604020202020204" pitchFamily="34" charset="0"/>
              </a:rPr>
              <a:t>1</a:t>
            </a:r>
            <a:r>
              <a:rPr lang="zh-CN" altLang="en-US" sz="2000" b="1" dirty="0">
                <a:solidFill>
                  <a:srgbClr val="0000FF"/>
                </a:solidFill>
                <a:latin typeface="Arial" panose="020B0604020202020204" pitchFamily="34" charset="0"/>
              </a:rPr>
              <a:t>）有效数字的最后一位是估读的，为可疑数字。虽然可疑数字不是准确的， </a:t>
            </a:r>
            <a:endParaRPr lang="en-US" altLang="zh-CN" sz="2000" b="1" dirty="0">
              <a:solidFill>
                <a:srgbClr val="0000FF"/>
              </a:solidFill>
              <a:latin typeface="Arial" panose="020B0604020202020204" pitchFamily="34" charset="0"/>
            </a:endParaRPr>
          </a:p>
          <a:p>
            <a:pPr>
              <a:lnSpc>
                <a:spcPct val="150000"/>
              </a:lnSpc>
              <a:buClr>
                <a:srgbClr val="FF0000"/>
              </a:buClr>
              <a:buSzPct val="140000"/>
            </a:pPr>
            <a:r>
              <a:rPr lang="en-US" altLang="zh-CN" sz="2000" b="1" dirty="0">
                <a:solidFill>
                  <a:srgbClr val="0000FF"/>
                </a:solidFill>
                <a:latin typeface="Arial" panose="020B0604020202020204" pitchFamily="34" charset="0"/>
              </a:rPr>
              <a:t>         </a:t>
            </a:r>
            <a:r>
              <a:rPr lang="zh-CN" altLang="en-US" sz="2000" b="1" dirty="0">
                <a:solidFill>
                  <a:srgbClr val="0000FF"/>
                </a:solidFill>
                <a:latin typeface="Arial" panose="020B0604020202020204" pitchFamily="34" charset="0"/>
              </a:rPr>
              <a:t>是误差所在的位，但仍反映了被测量大小的信息，所以还是有意义的。</a:t>
            </a:r>
            <a:endParaRPr lang="en-US" altLang="zh-CN" sz="2000" b="1" dirty="0">
              <a:solidFill>
                <a:srgbClr val="0000FF"/>
              </a:solidFill>
              <a:latin typeface="Arial" panose="020B0604020202020204" pitchFamily="34" charset="0"/>
            </a:endParaRPr>
          </a:p>
          <a:p>
            <a:pPr>
              <a:lnSpc>
                <a:spcPct val="150000"/>
              </a:lnSpc>
              <a:buClr>
                <a:srgbClr val="FF0000"/>
              </a:buClr>
              <a:buSzPct val="140000"/>
            </a:pPr>
            <a:r>
              <a:rPr lang="zh-CN" altLang="en-US" sz="2000" b="1" dirty="0">
                <a:solidFill>
                  <a:srgbClr val="0000FF"/>
                </a:solidFill>
                <a:latin typeface="Arial" panose="020B0604020202020204" pitchFamily="34" charset="0"/>
              </a:rPr>
              <a:t>（</a:t>
            </a:r>
            <a:r>
              <a:rPr lang="en-US" altLang="zh-CN" sz="2000" b="1" dirty="0">
                <a:solidFill>
                  <a:srgbClr val="0000FF"/>
                </a:solidFill>
                <a:latin typeface="Arial" panose="020B0604020202020204" pitchFamily="34" charset="0"/>
              </a:rPr>
              <a:t>2</a:t>
            </a:r>
            <a:r>
              <a:rPr lang="zh-CN" altLang="en-US" sz="2000" b="1" dirty="0">
                <a:solidFill>
                  <a:srgbClr val="0000FF"/>
                </a:solidFill>
                <a:latin typeface="Arial" panose="020B0604020202020204" pitchFamily="34" charset="0"/>
              </a:rPr>
              <a:t>）在读数时一般要估读，估读那一位为可疑数字</a:t>
            </a:r>
            <a:endParaRPr lang="en-US" altLang="zh-CN" sz="2000" b="1" dirty="0">
              <a:solidFill>
                <a:srgbClr val="0000FF"/>
              </a:solidFill>
              <a:latin typeface="Arial" panose="020B0604020202020204" pitchFamily="34" charset="0"/>
            </a:endParaRPr>
          </a:p>
          <a:p>
            <a:pPr>
              <a:lnSpc>
                <a:spcPct val="150000"/>
              </a:lnSpc>
              <a:buClr>
                <a:srgbClr val="FF0000"/>
              </a:buClr>
              <a:buSzPct val="140000"/>
            </a:pPr>
            <a:r>
              <a:rPr lang="zh-CN" altLang="en-US" sz="2000" b="1" dirty="0">
                <a:solidFill>
                  <a:srgbClr val="0000FF"/>
                </a:solidFill>
                <a:latin typeface="Arial" panose="020B0604020202020204" pitchFamily="34" charset="0"/>
              </a:rPr>
              <a:t>（</a:t>
            </a:r>
            <a:r>
              <a:rPr lang="en-US" altLang="zh-CN" sz="2000" b="1" dirty="0">
                <a:solidFill>
                  <a:srgbClr val="0000FF"/>
                </a:solidFill>
                <a:latin typeface="Arial" panose="020B0604020202020204" pitchFamily="34" charset="0"/>
              </a:rPr>
              <a:t>3</a:t>
            </a:r>
            <a:r>
              <a:rPr lang="zh-CN" altLang="en-US" sz="2000" b="1" dirty="0">
                <a:solidFill>
                  <a:srgbClr val="0000FF"/>
                </a:solidFill>
                <a:latin typeface="Arial" panose="020B0604020202020204" pitchFamily="34" charset="0"/>
              </a:rPr>
              <a:t>）估读位前的几位数字都为可靠数字。</a:t>
            </a:r>
            <a:endParaRPr lang="en-US" altLang="zh-CN" sz="2000" b="1" dirty="0">
              <a:solidFill>
                <a:srgbClr val="0000FF"/>
              </a:solidFill>
              <a:latin typeface="Arial" panose="020B0604020202020204" pitchFamily="34" charset="0"/>
            </a:endParaRPr>
          </a:p>
        </p:txBody>
      </p:sp>
      <p:sp>
        <p:nvSpPr>
          <p:cNvPr id="81925" name="Text Box 5"/>
          <p:cNvSpPr txBox="1">
            <a:spLocks noChangeArrowheads="1"/>
          </p:cNvSpPr>
          <p:nvPr/>
        </p:nvSpPr>
        <p:spPr bwMode="auto">
          <a:xfrm>
            <a:off x="1043305" y="1196340"/>
            <a:ext cx="820864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nSpc>
                <a:spcPct val="150000"/>
              </a:lnSpc>
              <a:buFont typeface="Arial" panose="020B0604020202020204" pitchFamily="34" charset="0"/>
              <a:buAutoNum type="arabicPeriod"/>
            </a:pPr>
            <a:r>
              <a:rPr lang="zh-CN" altLang="en-US" sz="2400" b="1" dirty="0">
                <a:latin typeface="Arial" panose="020B0604020202020204" pitchFamily="34" charset="0"/>
                <a:sym typeface="+mn-ea"/>
              </a:rPr>
              <a:t>实验过程中记录应记几位数字？</a:t>
            </a:r>
            <a:endParaRPr lang="zh-CN" altLang="en-US" sz="2400" b="1" dirty="0">
              <a:latin typeface="Arial" panose="020B0604020202020204" pitchFamily="34" charset="0"/>
            </a:endParaRPr>
          </a:p>
          <a:p>
            <a:pPr>
              <a:lnSpc>
                <a:spcPct val="150000"/>
              </a:lnSpc>
              <a:buFont typeface="Arial" panose="020B0604020202020204" pitchFamily="34" charset="0"/>
              <a:buAutoNum type="arabicPeriod"/>
            </a:pPr>
            <a:r>
              <a:rPr lang="zh-CN" altLang="en-US" sz="2400" b="1" dirty="0">
                <a:latin typeface="Arial" panose="020B0604020202020204" pitchFamily="34" charset="0"/>
                <a:sym typeface="+mn-ea"/>
              </a:rPr>
              <a:t>实验后，处理实验数据时</a:t>
            </a:r>
            <a:r>
              <a:rPr lang="en-US" altLang="zh-CN" sz="2400" b="1" dirty="0">
                <a:latin typeface="Arial" panose="020B0604020202020204" pitchFamily="34" charset="0"/>
                <a:sym typeface="+mn-ea"/>
              </a:rPr>
              <a:t>,</a:t>
            </a:r>
            <a:r>
              <a:rPr lang="zh-CN" altLang="en-US" sz="2400" b="1" dirty="0">
                <a:latin typeface="Arial" panose="020B0604020202020204" pitchFamily="34" charset="0"/>
                <a:sym typeface="+mn-ea"/>
              </a:rPr>
              <a:t>数据运算后要保留几位数字？</a:t>
            </a:r>
            <a:endParaRPr lang="zh-CN" altLang="en-US" sz="2400" b="1" dirty="0">
              <a:latin typeface="Arial" panose="020B0604020202020204" pitchFamily="34" charset="0"/>
            </a:endParaRPr>
          </a:p>
        </p:txBody>
      </p:sp>
      <p:pic>
        <p:nvPicPr>
          <p:cNvPr id="819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85265"/>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§1-3</a:t>
            </a:r>
            <a:r>
              <a:rPr lang="zh-CN" altLang="en-US" sz="4000" b="1" dirty="0">
                <a:solidFill>
                  <a:srgbClr val="0070C0"/>
                </a:solidFill>
                <a:sym typeface="+mn-ea"/>
              </a:rPr>
              <a:t>有效数字及其运算</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2" name="矩形 1"/>
          <p:cNvSpPr/>
          <p:nvPr/>
        </p:nvSpPr>
        <p:spPr>
          <a:xfrm>
            <a:off x="-23422" y="2349386"/>
            <a:ext cx="2339102" cy="662554"/>
          </a:xfrm>
          <a:prstGeom prst="rect">
            <a:avLst/>
          </a:prstGeom>
        </p:spPr>
        <p:txBody>
          <a:bodyPr wrap="none">
            <a:spAutoFit/>
          </a:bodyPr>
          <a:lstStyle/>
          <a:p>
            <a:pPr lvl="0">
              <a:lnSpc>
                <a:spcPct val="150000"/>
              </a:lnSpc>
            </a:pPr>
            <a:r>
              <a:rPr lang="zh-CN" altLang="en-US" sz="2800" b="1" dirty="0">
                <a:solidFill>
                  <a:srgbClr val="0070C0"/>
                </a:solidFill>
                <a:latin typeface="微软雅黑" panose="020B0503020204020204" charset="-122"/>
                <a:ea typeface="微软雅黑" panose="020B0503020204020204" charset="-122"/>
                <a:sym typeface="Arial" panose="020B0604020202020204" pitchFamily="34" charset="0"/>
              </a:rPr>
              <a:t>一、有效数字</a:t>
            </a:r>
            <a:endParaRPr lang="en-US" altLang="zh-CN" sz="2800" b="1" dirty="0">
              <a:solidFill>
                <a:srgbClr val="0070C0"/>
              </a:solidFill>
              <a:latin typeface="微软雅黑" panose="020B0503020204020204" charset="-122"/>
              <a:ea typeface="微软雅黑" panose="020B0503020204020204" charset="-122"/>
              <a:sym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1923"/>
                                        </p:tgtEl>
                                        <p:attrNameLst>
                                          <p:attrName>style.visibility</p:attrName>
                                        </p:attrNameLst>
                                      </p:cBhvr>
                                      <p:to>
                                        <p:strVal val="visible"/>
                                      </p:to>
                                    </p:set>
                                    <p:animEffect transition="in" filter="randombar(horizontal)">
                                      <p:cBhvr>
                                        <p:cTn id="7" dur="500"/>
                                        <p:tgtEl>
                                          <p:spTgt spid="819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1924"/>
                                        </p:tgtEl>
                                        <p:attrNameLst>
                                          <p:attrName>style.visibility</p:attrName>
                                        </p:attrNameLst>
                                      </p:cBhvr>
                                      <p:to>
                                        <p:strVal val="visible"/>
                                      </p:to>
                                    </p:set>
                                    <p:animEffect transition="in" filter="randombar(horizontal)">
                                      <p:cBhvr>
                                        <p:cTn id="10" dur="500"/>
                                        <p:tgtEl>
                                          <p:spTgt spid="819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p:bldP spid="81924" grpId="0"/>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 Box 3"/>
          <p:cNvSpPr txBox="1">
            <a:spLocks noChangeArrowheads="1"/>
          </p:cNvSpPr>
          <p:nvPr/>
        </p:nvSpPr>
        <p:spPr bwMode="auto">
          <a:xfrm>
            <a:off x="432048" y="2103160"/>
            <a:ext cx="86044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nSpc>
                <a:spcPct val="150000"/>
              </a:lnSpc>
            </a:pPr>
            <a:r>
              <a:rPr lang="en-US" altLang="zh-CN" sz="2000" b="1" dirty="0">
                <a:solidFill>
                  <a:srgbClr val="0000FF"/>
                </a:solidFill>
                <a:latin typeface="Arial" panose="020B0604020202020204" pitchFamily="34" charset="0"/>
              </a:rPr>
              <a:t>①  </a:t>
            </a:r>
            <a:r>
              <a:rPr lang="zh-CN" altLang="en-US" sz="2000" b="1" dirty="0">
                <a:solidFill>
                  <a:srgbClr val="0000FF"/>
                </a:solidFill>
                <a:latin typeface="Arial" panose="020B0604020202020204" pitchFamily="34" charset="0"/>
              </a:rPr>
              <a:t>在测量数据中</a:t>
            </a:r>
            <a:r>
              <a:rPr lang="en-US" altLang="zh-CN" sz="2000" b="1" dirty="0">
                <a:solidFill>
                  <a:srgbClr val="0000FF"/>
                </a:solidFill>
                <a:latin typeface="Arial" panose="020B0604020202020204" pitchFamily="34" charset="0"/>
              </a:rPr>
              <a:t>1</a:t>
            </a:r>
            <a:r>
              <a:rPr lang="zh-CN" altLang="en-US" sz="2000" b="1" dirty="0">
                <a:solidFill>
                  <a:srgbClr val="0000FF"/>
                </a:solidFill>
                <a:latin typeface="Arial" panose="020B0604020202020204" pitchFamily="34" charset="0"/>
              </a:rPr>
              <a:t>、</a:t>
            </a:r>
            <a:r>
              <a:rPr lang="en-US" altLang="zh-CN" sz="2000" b="1" dirty="0">
                <a:solidFill>
                  <a:srgbClr val="0000FF"/>
                </a:solidFill>
                <a:latin typeface="Arial" panose="020B0604020202020204" pitchFamily="34" charset="0"/>
              </a:rPr>
              <a:t>2</a:t>
            </a:r>
            <a:r>
              <a:rPr lang="zh-CN" altLang="en-US" sz="2000" b="1" dirty="0">
                <a:solidFill>
                  <a:srgbClr val="0000FF"/>
                </a:solidFill>
                <a:latin typeface="Arial" panose="020B0604020202020204" pitchFamily="34" charset="0"/>
              </a:rPr>
              <a:t>、</a:t>
            </a:r>
            <a:r>
              <a:rPr lang="en-US" altLang="zh-CN" sz="2000" b="1" dirty="0">
                <a:solidFill>
                  <a:srgbClr val="0000FF"/>
                </a:solidFill>
                <a:latin typeface="Arial" panose="020B0604020202020204" pitchFamily="34" charset="0"/>
              </a:rPr>
              <a:t>……9</a:t>
            </a:r>
            <a:r>
              <a:rPr lang="zh-CN" altLang="en-US" sz="2000" b="1" dirty="0">
                <a:solidFill>
                  <a:srgbClr val="0000FF"/>
                </a:solidFill>
                <a:latin typeface="Arial" panose="020B0604020202020204" pitchFamily="34" charset="0"/>
              </a:rPr>
              <a:t>九个数字，每个数字都为有效数字。</a:t>
            </a:r>
          </a:p>
        </p:txBody>
      </p:sp>
      <p:sp>
        <p:nvSpPr>
          <p:cNvPr id="82948" name="Text Box 4"/>
          <p:cNvSpPr txBox="1">
            <a:spLocks noChangeArrowheads="1"/>
          </p:cNvSpPr>
          <p:nvPr/>
        </p:nvSpPr>
        <p:spPr bwMode="auto">
          <a:xfrm>
            <a:off x="432000" y="2723005"/>
            <a:ext cx="59554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r>
              <a:rPr lang="en-US" altLang="zh-CN" sz="2000" b="1" dirty="0">
                <a:solidFill>
                  <a:srgbClr val="0000FF"/>
                </a:solidFill>
                <a:latin typeface="Arial" panose="020B0604020202020204" pitchFamily="34" charset="0"/>
                <a:cs typeface="Times New Roman" panose="02020603050405020304" pitchFamily="18" charset="0"/>
              </a:rPr>
              <a:t>②</a:t>
            </a:r>
            <a:r>
              <a:rPr lang="zh-CN" altLang="en-US" sz="2000" b="1" dirty="0">
                <a:solidFill>
                  <a:srgbClr val="0000FF"/>
                </a:solidFill>
                <a:latin typeface="Times New Roman" panose="02020603050405020304" pitchFamily="18" charset="0"/>
                <a:cs typeface="Times New Roman" panose="02020603050405020304" pitchFamily="18" charset="0"/>
              </a:rPr>
              <a:t>“</a:t>
            </a:r>
            <a:r>
              <a:rPr lang="en-US" altLang="zh-CN" sz="2000" b="1" dirty="0">
                <a:solidFill>
                  <a:srgbClr val="0000FF"/>
                </a:solidFill>
                <a:latin typeface="Times New Roman" panose="02020603050405020304" pitchFamily="18" charset="0"/>
                <a:cs typeface="Times New Roman" panose="02020603050405020304" pitchFamily="18" charset="0"/>
              </a:rPr>
              <a:t>0</a:t>
            </a:r>
            <a:r>
              <a:rPr lang="zh-CN" altLang="en-US" sz="2000" b="1" dirty="0">
                <a:solidFill>
                  <a:srgbClr val="0000FF"/>
                </a:solidFill>
                <a:latin typeface="Times New Roman" panose="02020603050405020304" pitchFamily="18" charset="0"/>
                <a:cs typeface="Times New Roman" panose="02020603050405020304" pitchFamily="18" charset="0"/>
              </a:rPr>
              <a:t>”</a:t>
            </a:r>
            <a:r>
              <a:rPr lang="zh-CN" altLang="en-US" sz="2000" b="1" dirty="0">
                <a:solidFill>
                  <a:srgbClr val="0000FF"/>
                </a:solidFill>
                <a:latin typeface="Arial" panose="020B0604020202020204" pitchFamily="34" charset="0"/>
              </a:rPr>
              <a:t>是特殊数字，其认定应注意以下几种情况：</a:t>
            </a:r>
          </a:p>
        </p:txBody>
      </p:sp>
      <p:grpSp>
        <p:nvGrpSpPr>
          <p:cNvPr id="4" name="组合 3"/>
          <p:cNvGrpSpPr/>
          <p:nvPr/>
        </p:nvGrpSpPr>
        <p:grpSpPr>
          <a:xfrm>
            <a:off x="395536" y="3299069"/>
            <a:ext cx="7885112" cy="1649472"/>
            <a:chOff x="539552" y="3748186"/>
            <a:chExt cx="7885112" cy="1649472"/>
          </a:xfrm>
        </p:grpSpPr>
        <p:sp>
          <p:nvSpPr>
            <p:cNvPr id="82949" name="Text Box 5"/>
            <p:cNvSpPr txBox="1">
              <a:spLocks noChangeArrowheads="1"/>
            </p:cNvSpPr>
            <p:nvPr/>
          </p:nvSpPr>
          <p:spPr bwMode="auto">
            <a:xfrm>
              <a:off x="539552" y="3748186"/>
              <a:ext cx="34387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marL="457200" indent="-457200">
                <a:buClr>
                  <a:srgbClr val="FF33CC"/>
                </a:buClr>
                <a:buSzPct val="130000"/>
                <a:buFont typeface="Wingdings" panose="05000000000000000000" pitchFamily="2" charset="2"/>
                <a:buChar char="ü"/>
              </a:pPr>
              <a:r>
                <a:rPr lang="zh-CN" altLang="en-US" sz="2000" dirty="0">
                  <a:latin typeface="Arial" panose="020B0604020202020204" pitchFamily="34" charset="0"/>
                </a:rPr>
                <a:t>数字间的“</a:t>
              </a:r>
              <a:r>
                <a:rPr lang="en-US" altLang="zh-CN" sz="2000" dirty="0">
                  <a:latin typeface="Arial" panose="020B0604020202020204" pitchFamily="34" charset="0"/>
                </a:rPr>
                <a:t>0”</a:t>
              </a:r>
              <a:r>
                <a:rPr lang="zh-CN" altLang="en-US" sz="2000" dirty="0">
                  <a:latin typeface="Arial" panose="020B0604020202020204" pitchFamily="34" charset="0"/>
                </a:rPr>
                <a:t>为有效数字</a:t>
              </a:r>
            </a:p>
          </p:txBody>
        </p:sp>
        <p:sp>
          <p:nvSpPr>
            <p:cNvPr id="82950" name="Text Box 6"/>
            <p:cNvSpPr txBox="1">
              <a:spLocks noChangeArrowheads="1"/>
            </p:cNvSpPr>
            <p:nvPr/>
          </p:nvSpPr>
          <p:spPr bwMode="auto">
            <a:xfrm>
              <a:off x="558602" y="4357786"/>
              <a:ext cx="34387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marL="457200" indent="-457200">
                <a:buClr>
                  <a:srgbClr val="FF33CC"/>
                </a:buClr>
                <a:buSzPct val="130000"/>
                <a:buFont typeface="Wingdings" panose="05000000000000000000" pitchFamily="2" charset="2"/>
                <a:buChar char="ü"/>
              </a:pPr>
              <a:r>
                <a:rPr lang="zh-CN" altLang="en-US" sz="2000" dirty="0">
                  <a:latin typeface="Arial" panose="020B0604020202020204" pitchFamily="34" charset="0"/>
                </a:rPr>
                <a:t>数字后的“</a:t>
              </a:r>
              <a:r>
                <a:rPr lang="en-US" altLang="zh-CN" sz="2000" dirty="0">
                  <a:latin typeface="Arial" panose="020B0604020202020204" pitchFamily="34" charset="0"/>
                </a:rPr>
                <a:t>0”</a:t>
              </a:r>
              <a:r>
                <a:rPr lang="zh-CN" altLang="en-US" sz="2000" dirty="0">
                  <a:latin typeface="Arial" panose="020B0604020202020204" pitchFamily="34" charset="0"/>
                </a:rPr>
                <a:t>为有效数字</a:t>
              </a:r>
            </a:p>
          </p:txBody>
        </p:sp>
        <p:sp>
          <p:nvSpPr>
            <p:cNvPr id="82951" name="Text Box 7"/>
            <p:cNvSpPr txBox="1">
              <a:spLocks noChangeArrowheads="1"/>
            </p:cNvSpPr>
            <p:nvPr/>
          </p:nvSpPr>
          <p:spPr bwMode="auto">
            <a:xfrm>
              <a:off x="550664" y="4997548"/>
              <a:ext cx="787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marL="457200" indent="-457200">
                <a:buClr>
                  <a:srgbClr val="FF33CC"/>
                </a:buClr>
                <a:buSzPct val="130000"/>
                <a:buFont typeface="Wingdings" panose="05000000000000000000" pitchFamily="2" charset="2"/>
                <a:buChar char="ü"/>
              </a:pPr>
              <a:r>
                <a:rPr lang="zh-CN" altLang="en-US" sz="2000" dirty="0">
                  <a:latin typeface="Arial" panose="020B0604020202020204" pitchFamily="34" charset="0"/>
                </a:rPr>
                <a:t>数字前的“</a:t>
              </a:r>
              <a:r>
                <a:rPr lang="en-US" altLang="zh-CN" sz="2000" dirty="0">
                  <a:latin typeface="Arial" panose="020B0604020202020204" pitchFamily="34" charset="0"/>
                </a:rPr>
                <a:t>0”</a:t>
              </a:r>
              <a:r>
                <a:rPr lang="zh-CN" altLang="en-US" sz="2000" dirty="0">
                  <a:latin typeface="Arial" panose="020B0604020202020204" pitchFamily="34" charset="0"/>
                </a:rPr>
                <a:t>不是有效数字，表示数量级大小</a:t>
              </a:r>
            </a:p>
          </p:txBody>
        </p:sp>
      </p:grpSp>
      <p:sp>
        <p:nvSpPr>
          <p:cNvPr id="82952" name="AutoShape 8"/>
          <p:cNvSpPr>
            <a:spLocks noChangeArrowheads="1"/>
          </p:cNvSpPr>
          <p:nvPr/>
        </p:nvSpPr>
        <p:spPr bwMode="auto">
          <a:xfrm>
            <a:off x="311237" y="5797793"/>
            <a:ext cx="8064822" cy="367511"/>
          </a:xfrm>
          <a:prstGeom prst="roundRect">
            <a:avLst>
              <a:gd name="adj" fmla="val 13764"/>
            </a:avLst>
          </a:prstGeom>
          <a:solidFill>
            <a:srgbClr val="FFCD34">
              <a:alpha val="72156"/>
            </a:srgbClr>
          </a:solidFill>
          <a:ln>
            <a:noFill/>
          </a:ln>
          <a:extLst>
            <a:ext uri="{91240B29-F687-4F45-9708-019B960494DF}">
              <a14:hiddenLine xmlns:a14="http://schemas.microsoft.com/office/drawing/2010/main" w="9525">
                <a:solidFill>
                  <a:srgbClr val="000000"/>
                </a:solidFill>
                <a:round/>
              </a14:hiddenLine>
            </a:ext>
          </a:extLst>
        </p:spPr>
        <p:txBody>
          <a:bodyPr wrap="square" lIns="90170" tIns="46990" rIns="90170" bIns="46990" anchor="ct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lnSpc>
                <a:spcPct val="80000"/>
              </a:lnSpc>
            </a:pPr>
            <a:r>
              <a:rPr lang="zh-CN" altLang="zh-CN" sz="2000" b="1" dirty="0">
                <a:solidFill>
                  <a:srgbClr val="E50112"/>
                </a:solidFill>
                <a:latin typeface="Arial" panose="020B0604020202020204" pitchFamily="34" charset="0"/>
                <a:sym typeface="Webdings" panose="05030102010509060703" pitchFamily="18" charset="2"/>
              </a:rPr>
              <a:t></a:t>
            </a:r>
            <a:r>
              <a:rPr lang="zh-CN" altLang="en-US" sz="2000" b="1" dirty="0">
                <a:latin typeface="Arial" panose="020B0604020202020204" pitchFamily="34" charset="0"/>
              </a:rPr>
              <a:t>注意：在测量时，数据不能任意</a:t>
            </a:r>
            <a:r>
              <a:rPr lang="zh-CN" altLang="en-US" sz="2000" b="1" dirty="0">
                <a:solidFill>
                  <a:srgbClr val="E50112"/>
                </a:solidFill>
                <a:latin typeface="Arial" panose="020B0604020202020204" pitchFamily="34" charset="0"/>
              </a:rPr>
              <a:t>多写</a:t>
            </a:r>
            <a:r>
              <a:rPr lang="zh-CN" altLang="en-US" sz="2000" b="1" dirty="0">
                <a:latin typeface="Arial" panose="020B0604020202020204" pitchFamily="34" charset="0"/>
              </a:rPr>
              <a:t>或</a:t>
            </a:r>
            <a:r>
              <a:rPr lang="zh-CN" altLang="en-US" sz="2000" b="1" dirty="0">
                <a:solidFill>
                  <a:srgbClr val="E50112"/>
                </a:solidFill>
                <a:latin typeface="Arial" panose="020B0604020202020204" pitchFamily="34" charset="0"/>
              </a:rPr>
              <a:t>少写</a:t>
            </a:r>
            <a:r>
              <a:rPr lang="zh-CN" altLang="en-US" sz="2000" b="1" dirty="0">
                <a:latin typeface="Arial" panose="020B0604020202020204" pitchFamily="34" charset="0"/>
              </a:rPr>
              <a:t>，即便是“</a:t>
            </a:r>
            <a:r>
              <a:rPr lang="zh-CN" altLang="zh-CN" sz="2000" b="1" dirty="0">
                <a:solidFill>
                  <a:srgbClr val="E50112"/>
                </a:solidFill>
                <a:latin typeface="Arial" panose="020B0604020202020204" pitchFamily="34" charset="0"/>
              </a:rPr>
              <a:t>0</a:t>
            </a:r>
            <a:r>
              <a:rPr lang="zh-CN" altLang="zh-CN" sz="2000" b="1" dirty="0">
                <a:latin typeface="Arial" panose="020B0604020202020204" pitchFamily="34" charset="0"/>
              </a:rPr>
              <a:t>”</a:t>
            </a:r>
            <a:r>
              <a:rPr lang="zh-CN" altLang="en-US" sz="2000" b="1" dirty="0">
                <a:latin typeface="Arial" panose="020B0604020202020204" pitchFamily="34" charset="0"/>
              </a:rPr>
              <a:t>也一样。</a:t>
            </a:r>
          </a:p>
        </p:txBody>
      </p:sp>
      <p:sp>
        <p:nvSpPr>
          <p:cNvPr id="9"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§1-3</a:t>
            </a:r>
            <a:r>
              <a:rPr lang="zh-CN" altLang="en-US" sz="4000" b="1" dirty="0">
                <a:solidFill>
                  <a:srgbClr val="0070C0"/>
                </a:solidFill>
                <a:sym typeface="+mn-ea"/>
              </a:rPr>
              <a:t>有效数字及其运算</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3" name="矩形 2"/>
          <p:cNvSpPr/>
          <p:nvPr/>
        </p:nvSpPr>
        <p:spPr>
          <a:xfrm>
            <a:off x="-36512" y="1184208"/>
            <a:ext cx="3143809" cy="581057"/>
          </a:xfrm>
          <a:prstGeom prst="rect">
            <a:avLst/>
          </a:prstGeom>
        </p:spPr>
        <p:txBody>
          <a:bodyPr wrap="none">
            <a:spAutoFit/>
          </a:bodyPr>
          <a:lstStyle/>
          <a:p>
            <a:pPr lvl="0">
              <a:lnSpc>
                <a:spcPct val="150000"/>
              </a:lnSpc>
              <a:buClr>
                <a:srgbClr val="FF0000"/>
              </a:buClr>
              <a:buSzPct val="140000"/>
            </a:pPr>
            <a:r>
              <a:rPr lang="zh-CN" altLang="en-US" sz="2400" b="1" dirty="0">
                <a:solidFill>
                  <a:srgbClr val="0000FF"/>
                </a:solidFill>
                <a:latin typeface="微软雅黑" panose="020B0503020204020204" charset="-122"/>
                <a:ea typeface="微软雅黑" panose="020B0503020204020204" charset="-122"/>
              </a:rPr>
              <a:t>（</a:t>
            </a:r>
            <a:r>
              <a:rPr lang="en-US" altLang="zh-CN" sz="2400" b="1" dirty="0">
                <a:solidFill>
                  <a:srgbClr val="0000FF"/>
                </a:solidFill>
                <a:latin typeface="微软雅黑" panose="020B0503020204020204" charset="-122"/>
                <a:ea typeface="微软雅黑" panose="020B0503020204020204" charset="-122"/>
              </a:rPr>
              <a:t>4</a:t>
            </a:r>
            <a:r>
              <a:rPr lang="zh-CN" altLang="en-US" sz="2400" b="1" dirty="0">
                <a:solidFill>
                  <a:srgbClr val="0000FF"/>
                </a:solidFill>
                <a:latin typeface="微软雅黑" panose="020B0503020204020204" charset="-122"/>
                <a:ea typeface="微软雅黑" panose="020B0503020204020204" charset="-122"/>
              </a:rPr>
              <a:t>）有效数字的认定</a:t>
            </a:r>
          </a:p>
        </p:txBody>
      </p:sp>
      <p:sp>
        <p:nvSpPr>
          <p:cNvPr id="12" name="Text Box 2"/>
          <p:cNvSpPr txBox="1">
            <a:spLocks noChangeArrowheads="1"/>
          </p:cNvSpPr>
          <p:nvPr/>
        </p:nvSpPr>
        <p:spPr bwMode="auto">
          <a:xfrm>
            <a:off x="432000" y="4890796"/>
            <a:ext cx="797718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nSpc>
                <a:spcPct val="150000"/>
              </a:lnSpc>
            </a:pPr>
            <a:r>
              <a:rPr lang="zh-CN" altLang="en-US" sz="2000" b="1" dirty="0">
                <a:solidFill>
                  <a:srgbClr val="0000FF"/>
                </a:solidFill>
                <a:latin typeface="Arial" panose="020B0604020202020204" pitchFamily="34" charset="0"/>
                <a:sym typeface="Arial" panose="020B0604020202020204" pitchFamily="34" charset="0"/>
              </a:rPr>
              <a:t>③ </a:t>
            </a:r>
            <a:r>
              <a:rPr lang="zh-CN" altLang="en-US" sz="2400" b="1" dirty="0">
                <a:solidFill>
                  <a:srgbClr val="0000FF"/>
                </a:solidFill>
                <a:latin typeface="Arial" panose="020B0604020202020204" pitchFamily="34" charset="0"/>
                <a:sym typeface="Arial" panose="020B0604020202020204" pitchFamily="34" charset="0"/>
              </a:rPr>
              <a:t> </a:t>
            </a:r>
            <a:r>
              <a:rPr lang="zh-CN" altLang="en-US" sz="2000" b="1" dirty="0">
                <a:solidFill>
                  <a:srgbClr val="0000FF"/>
                </a:solidFill>
                <a:latin typeface="Arial" panose="020B0604020202020204" pitchFamily="34" charset="0"/>
                <a:sym typeface="Arial" panose="020B0604020202020204" pitchFamily="34" charset="0"/>
              </a:rPr>
              <a:t>有效数字的位数计算，从第一位不是“</a:t>
            </a:r>
            <a:r>
              <a:rPr lang="en-US" altLang="zh-CN" sz="2000" b="1" dirty="0">
                <a:solidFill>
                  <a:srgbClr val="0000FF"/>
                </a:solidFill>
                <a:latin typeface="Arial" panose="020B0604020202020204" pitchFamily="34" charset="0"/>
                <a:sym typeface="Arial" panose="020B0604020202020204" pitchFamily="34" charset="0"/>
              </a:rPr>
              <a:t>0”</a:t>
            </a:r>
            <a:r>
              <a:rPr lang="zh-CN" altLang="en-US" sz="2000" b="1" dirty="0">
                <a:solidFill>
                  <a:srgbClr val="0000FF"/>
                </a:solidFill>
                <a:latin typeface="Arial" panose="020B0604020202020204" pitchFamily="34" charset="0"/>
                <a:sym typeface="Arial" panose="020B0604020202020204" pitchFamily="34" charset="0"/>
              </a:rPr>
              <a:t>的数字至最后一位。</a:t>
            </a:r>
            <a:endParaRPr lang="zh-CN" altLang="en-US" sz="2000" b="1" dirty="0">
              <a:solidFill>
                <a:srgbClr val="0000FF"/>
              </a:solidFill>
              <a:latin typeface="Arial" panose="020B0604020202020204" pitchFamily="34" charset="0"/>
            </a:endParaRPr>
          </a:p>
          <a:p>
            <a:endParaRPr lang="zh-CN" altLang="en-US" sz="2400" b="1" dirty="0">
              <a:solidFill>
                <a:srgbClr val="0000FF"/>
              </a:solidFill>
              <a:latin typeface="Arial" panose="020B0604020202020204" pitchFamily="34" charset="0"/>
              <a:sym typeface="Arial" panose="020B0604020202020204"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3"/>
          <p:cNvSpPr txBox="1">
            <a:spLocks noChangeArrowheads="1"/>
          </p:cNvSpPr>
          <p:nvPr/>
        </p:nvSpPr>
        <p:spPr bwMode="auto">
          <a:xfrm>
            <a:off x="899592" y="2420888"/>
            <a:ext cx="7749237" cy="978729"/>
          </a:xfrm>
          <a:prstGeom prst="rect">
            <a:avLst/>
          </a:prstGeom>
          <a:noFill/>
          <a:ln w="9525">
            <a:noFill/>
            <a:miter lim="800000"/>
          </a:ln>
          <a:effectLst/>
        </p:spPr>
        <p:txBody>
          <a:bodyPr wrap="none">
            <a:spAutoFit/>
          </a:bodyPr>
          <a:lstStyle/>
          <a:p>
            <a:pPr eaLnBrk="0" hangingPunct="0">
              <a:lnSpc>
                <a:spcPct val="120000"/>
              </a:lnSpc>
              <a:buFontTx/>
              <a:buNone/>
              <a:defRPr/>
            </a:pPr>
            <a:r>
              <a:rPr lang="zh-CN" altLang="en-US" sz="2400" b="1" dirty="0">
                <a:latin typeface="Times New Roman" panose="02020603050405020304" pitchFamily="18" charset="0"/>
                <a:cs typeface="Times New Roman" panose="02020603050405020304" pitchFamily="18" charset="0"/>
                <a:sym typeface="Arial" panose="020B0604020202020204" pitchFamily="34" charset="0"/>
              </a:rPr>
              <a:t>例如：某物长度为</a:t>
            </a:r>
            <a:r>
              <a:rPr lang="en-US" sz="2400" b="1" dirty="0">
                <a:latin typeface="Times New Roman" panose="02020603050405020304" pitchFamily="18" charset="0"/>
                <a:cs typeface="Times New Roman" panose="02020603050405020304" pitchFamily="18" charset="0"/>
                <a:sym typeface="Arial" panose="020B0604020202020204" pitchFamily="34" charset="0"/>
              </a:rPr>
              <a:t>1.34cm</a:t>
            </a:r>
            <a:r>
              <a:rPr lang="zh-CN" altLang="en-US" sz="2400" b="1" dirty="0">
                <a:latin typeface="Times New Roman" panose="02020603050405020304" pitchFamily="18" charset="0"/>
                <a:cs typeface="Times New Roman" panose="02020603050405020304" pitchFamily="18" charset="0"/>
                <a:sym typeface="Arial" panose="020B0604020202020204" pitchFamily="34" charset="0"/>
              </a:rPr>
              <a:t>，其有效数字为</a:t>
            </a:r>
            <a:r>
              <a:rPr lang="en-US" sz="2400" b="1" dirty="0">
                <a:latin typeface="Times New Roman" panose="02020603050405020304" pitchFamily="18" charset="0"/>
                <a:cs typeface="Times New Roman" panose="02020603050405020304" pitchFamily="18" charset="0"/>
                <a:sym typeface="Arial" panose="020B0604020202020204" pitchFamily="34" charset="0"/>
              </a:rPr>
              <a:t>3</a:t>
            </a:r>
            <a:r>
              <a:rPr lang="zh-CN" altLang="en-US" sz="2400" b="1" dirty="0">
                <a:latin typeface="Times New Roman" panose="02020603050405020304" pitchFamily="18" charset="0"/>
                <a:cs typeface="Times New Roman" panose="02020603050405020304" pitchFamily="18" charset="0"/>
                <a:sym typeface="Arial" panose="020B0604020202020204" pitchFamily="34" charset="0"/>
              </a:rPr>
              <a:t>位</a:t>
            </a:r>
          </a:p>
          <a:p>
            <a:pPr eaLnBrk="0" hangingPunct="0">
              <a:lnSpc>
                <a:spcPct val="120000"/>
              </a:lnSpc>
              <a:buFontTx/>
              <a:buNone/>
              <a:defRPr/>
            </a:pPr>
            <a:r>
              <a:rPr lang="en-US" sz="2400" b="1" dirty="0">
                <a:latin typeface="Times New Roman" panose="02020603050405020304" pitchFamily="18" charset="0"/>
                <a:cs typeface="Times New Roman" panose="02020603050405020304" pitchFamily="18" charset="0"/>
                <a:sym typeface="Arial" panose="020B0604020202020204" pitchFamily="34" charset="0"/>
              </a:rPr>
              <a:t>1.34cm=13.4mm=0.0134m</a:t>
            </a:r>
            <a:r>
              <a:rPr lang="zh-CN" altLang="en-US" sz="2000" b="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（只是单位变，有效数字位数不变）</a:t>
            </a:r>
          </a:p>
        </p:txBody>
      </p:sp>
      <p:sp>
        <p:nvSpPr>
          <p:cNvPr id="52228" name="Text Box 4"/>
          <p:cNvSpPr txBox="1">
            <a:spLocks noChangeArrowheads="1"/>
          </p:cNvSpPr>
          <p:nvPr/>
        </p:nvSpPr>
        <p:spPr bwMode="auto">
          <a:xfrm>
            <a:off x="179512" y="1268760"/>
            <a:ext cx="797889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lnSpc>
                <a:spcPct val="150000"/>
              </a:lnSpc>
            </a:pPr>
            <a:r>
              <a:rPr lang="zh-CN" altLang="en-US" sz="2400" b="1" dirty="0">
                <a:solidFill>
                  <a:srgbClr val="0000FF"/>
                </a:solidFill>
                <a:latin typeface="Arial" panose="020B0604020202020204" pitchFamily="34" charset="0"/>
                <a:sym typeface="Arial" panose="020B0604020202020204" pitchFamily="34" charset="0"/>
              </a:rPr>
              <a:t>（</a:t>
            </a:r>
            <a:r>
              <a:rPr lang="en-US" altLang="zh-CN" sz="2400" b="1" dirty="0">
                <a:solidFill>
                  <a:srgbClr val="0000FF"/>
                </a:solidFill>
                <a:latin typeface="Arial" panose="020B0604020202020204" pitchFamily="34" charset="0"/>
                <a:sym typeface="Arial" panose="020B0604020202020204" pitchFamily="34" charset="0"/>
              </a:rPr>
              <a:t>5</a:t>
            </a:r>
            <a:r>
              <a:rPr lang="zh-CN" altLang="en-US" sz="2400" b="1" dirty="0">
                <a:solidFill>
                  <a:srgbClr val="0000FF"/>
                </a:solidFill>
                <a:latin typeface="Arial" panose="020B0604020202020204" pitchFamily="34" charset="0"/>
                <a:sym typeface="Arial" panose="020B0604020202020204" pitchFamily="34" charset="0"/>
              </a:rPr>
              <a:t>）在十进制单位中，有效数字的位数与十进制单位的变</a:t>
            </a:r>
            <a:endParaRPr lang="en-US" altLang="zh-CN" sz="2400" b="1" dirty="0">
              <a:solidFill>
                <a:srgbClr val="0000FF"/>
              </a:solidFill>
              <a:latin typeface="Arial" panose="020B0604020202020204" pitchFamily="34" charset="0"/>
              <a:sym typeface="Arial" panose="020B0604020202020204" pitchFamily="34" charset="0"/>
            </a:endParaRPr>
          </a:p>
          <a:p>
            <a:pPr eaLnBrk="1" hangingPunct="1">
              <a:lnSpc>
                <a:spcPct val="150000"/>
              </a:lnSpc>
            </a:pPr>
            <a:r>
              <a:rPr lang="en-US" altLang="zh-CN" sz="2400" b="1" dirty="0">
                <a:solidFill>
                  <a:srgbClr val="0000FF"/>
                </a:solidFill>
                <a:latin typeface="Arial" panose="020B0604020202020204" pitchFamily="34" charset="0"/>
                <a:sym typeface="Arial" panose="020B0604020202020204" pitchFamily="34" charset="0"/>
              </a:rPr>
              <a:t>         </a:t>
            </a:r>
            <a:r>
              <a:rPr lang="zh-CN" altLang="en-US" sz="2400" b="1" dirty="0">
                <a:solidFill>
                  <a:srgbClr val="0000FF"/>
                </a:solidFill>
                <a:latin typeface="Arial" panose="020B0604020202020204" pitchFamily="34" charset="0"/>
                <a:sym typeface="Arial" panose="020B0604020202020204" pitchFamily="34" charset="0"/>
              </a:rPr>
              <a:t>化无关。</a:t>
            </a:r>
          </a:p>
        </p:txBody>
      </p:sp>
      <p:sp>
        <p:nvSpPr>
          <p:cNvPr id="52229" name="Text Box 5"/>
          <p:cNvSpPr txBox="1">
            <a:spLocks noChangeArrowheads="1"/>
          </p:cNvSpPr>
          <p:nvPr/>
        </p:nvSpPr>
        <p:spPr bwMode="auto">
          <a:xfrm>
            <a:off x="179512" y="3265789"/>
            <a:ext cx="81281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nSpc>
                <a:spcPct val="150000"/>
              </a:lnSpc>
            </a:pPr>
            <a:r>
              <a:rPr lang="zh-CN" altLang="en-US" sz="2400" b="1" dirty="0">
                <a:solidFill>
                  <a:srgbClr val="0000FF"/>
                </a:solidFill>
                <a:latin typeface="Arial" panose="020B0604020202020204" pitchFamily="34" charset="0"/>
                <a:sym typeface="Arial" panose="020B0604020202020204" pitchFamily="34" charset="0"/>
              </a:rPr>
              <a:t>（</a:t>
            </a:r>
            <a:r>
              <a:rPr lang="en-US" altLang="zh-CN" sz="2400" b="1" dirty="0">
                <a:solidFill>
                  <a:srgbClr val="0000FF"/>
                </a:solidFill>
                <a:latin typeface="Arial" panose="020B0604020202020204" pitchFamily="34" charset="0"/>
                <a:sym typeface="Arial" panose="020B0604020202020204" pitchFamily="34" charset="0"/>
              </a:rPr>
              <a:t>6</a:t>
            </a:r>
            <a:r>
              <a:rPr lang="zh-CN" altLang="en-US" sz="2400" b="1" dirty="0">
                <a:solidFill>
                  <a:srgbClr val="0000FF"/>
                </a:solidFill>
                <a:latin typeface="Arial" panose="020B0604020202020204" pitchFamily="34" charset="0"/>
                <a:sym typeface="Arial" panose="020B0604020202020204" pitchFamily="34" charset="0"/>
              </a:rPr>
              <a:t>）有效数字的位数多少，在一定程度上反映测量结果的</a:t>
            </a:r>
            <a:endParaRPr lang="en-US" altLang="zh-CN" sz="2400" b="1" dirty="0">
              <a:solidFill>
                <a:srgbClr val="0000FF"/>
              </a:solidFill>
              <a:latin typeface="Arial" panose="020B0604020202020204" pitchFamily="34" charset="0"/>
              <a:sym typeface="Arial" panose="020B0604020202020204" pitchFamily="34" charset="0"/>
            </a:endParaRPr>
          </a:p>
          <a:p>
            <a:pPr>
              <a:lnSpc>
                <a:spcPct val="150000"/>
              </a:lnSpc>
            </a:pPr>
            <a:r>
              <a:rPr lang="en-US" altLang="zh-CN" sz="2400" b="1" dirty="0">
                <a:solidFill>
                  <a:srgbClr val="0000FF"/>
                </a:solidFill>
                <a:latin typeface="Arial" panose="020B0604020202020204" pitchFamily="34" charset="0"/>
                <a:sym typeface="Arial" panose="020B0604020202020204" pitchFamily="34" charset="0"/>
              </a:rPr>
              <a:t>         </a:t>
            </a:r>
            <a:r>
              <a:rPr lang="zh-CN" altLang="en-US" sz="2400" b="1" dirty="0">
                <a:solidFill>
                  <a:srgbClr val="0000FF"/>
                </a:solidFill>
                <a:latin typeface="Arial" panose="020B0604020202020204" pitchFamily="34" charset="0"/>
                <a:sym typeface="Arial" panose="020B0604020202020204" pitchFamily="34" charset="0"/>
              </a:rPr>
              <a:t>精密度。</a:t>
            </a:r>
          </a:p>
        </p:txBody>
      </p:sp>
      <p:sp>
        <p:nvSpPr>
          <p:cNvPr id="52230" name="Text Box 6"/>
          <p:cNvSpPr txBox="1">
            <a:spLocks noChangeArrowheads="1"/>
          </p:cNvSpPr>
          <p:nvPr/>
        </p:nvSpPr>
        <p:spPr bwMode="auto">
          <a:xfrm>
            <a:off x="899542" y="4317077"/>
            <a:ext cx="820896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nSpc>
                <a:spcPct val="150000"/>
              </a:lnSpc>
              <a:buClr>
                <a:srgbClr val="FF6600"/>
              </a:buClr>
              <a:buSzPct val="130000"/>
              <a:buFont typeface="Wingdings" panose="05000000000000000000" pitchFamily="2" charset="2"/>
              <a:buChar char="§"/>
            </a:pPr>
            <a:r>
              <a:rPr lang="zh-CN" altLang="en-US" sz="2000" b="1" dirty="0">
                <a:solidFill>
                  <a:srgbClr val="FF00FF"/>
                </a:solidFill>
                <a:latin typeface="Times New Roman" panose="02020603050405020304" pitchFamily="18" charset="0"/>
                <a:ea typeface="宋体" panose="02010600030101010101" pitchFamily="2" charset="-122"/>
                <a:cs typeface="Times New Roman" panose="02020603050405020304" pitchFamily="18" charset="0"/>
              </a:rPr>
              <a:t>例：测一个砝码的质量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用粗天平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7.5g</a:t>
            </a:r>
          </a:p>
          <a:p>
            <a:pPr>
              <a:lnSpc>
                <a:spcPct val="150000"/>
              </a:lnSpc>
              <a:buClr>
                <a:srgbClr val="FF6600"/>
              </a:buClr>
              <a:buSzPct val="130000"/>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用扭力天平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7.52g</a:t>
            </a:r>
          </a:p>
          <a:p>
            <a:pPr>
              <a:lnSpc>
                <a:spcPct val="150000"/>
              </a:lnSpc>
              <a:buClr>
                <a:srgbClr val="FF6600"/>
              </a:buClr>
              <a:buSzPct val="130000"/>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用分析天平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7.5187g</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§1-3</a:t>
            </a:r>
            <a:r>
              <a:rPr lang="zh-CN" altLang="en-US" sz="4000" b="1" dirty="0">
                <a:solidFill>
                  <a:srgbClr val="0070C0"/>
                </a:solidFill>
                <a:sym typeface="+mn-ea"/>
              </a:rPr>
              <a:t>有效数字及其运算</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8" name="Text Box 5"/>
          <p:cNvSpPr txBox="1">
            <a:spLocks noChangeArrowheads="1"/>
          </p:cNvSpPr>
          <p:nvPr/>
        </p:nvSpPr>
        <p:spPr bwMode="auto">
          <a:xfrm>
            <a:off x="179512" y="5581658"/>
            <a:ext cx="8128124" cy="58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nSpc>
                <a:spcPct val="150000"/>
              </a:lnSpc>
            </a:pPr>
            <a:r>
              <a:rPr lang="zh-CN" altLang="en-US" sz="2400" b="1" dirty="0">
                <a:solidFill>
                  <a:srgbClr val="0000FF"/>
                </a:solidFill>
                <a:latin typeface="Arial" panose="020B0604020202020204" pitchFamily="34" charset="0"/>
                <a:sym typeface="Arial" panose="020B0604020202020204" pitchFamily="34" charset="0"/>
              </a:rPr>
              <a:t>（</a:t>
            </a:r>
            <a:r>
              <a:rPr lang="en-US" altLang="zh-CN" sz="2400" b="1" dirty="0">
                <a:solidFill>
                  <a:srgbClr val="0000FF"/>
                </a:solidFill>
                <a:latin typeface="Arial" panose="020B0604020202020204" pitchFamily="34" charset="0"/>
                <a:sym typeface="Arial" panose="020B0604020202020204" pitchFamily="34" charset="0"/>
              </a:rPr>
              <a:t>7</a:t>
            </a:r>
            <a:r>
              <a:rPr lang="zh-CN" altLang="en-US" sz="2400" b="1" dirty="0">
                <a:solidFill>
                  <a:srgbClr val="0000FF"/>
                </a:solidFill>
                <a:latin typeface="Arial" panose="020B0604020202020204" pitchFamily="34" charset="0"/>
                <a:sym typeface="Arial" panose="020B0604020202020204" pitchFamily="34" charset="0"/>
              </a:rPr>
              <a:t>）运算后的有效数字</a:t>
            </a:r>
            <a:r>
              <a:rPr lang="en-US" altLang="zh-CN" sz="2400" b="1" dirty="0">
                <a:solidFill>
                  <a:srgbClr val="0000FF"/>
                </a:solidFill>
                <a:latin typeface="Arial" panose="020B0604020202020204" pitchFamily="34" charset="0"/>
                <a:sym typeface="Arial" panose="020B0604020202020204" pitchFamily="34" charset="0"/>
              </a:rPr>
              <a:t>——</a:t>
            </a:r>
            <a:r>
              <a:rPr lang="zh-CN" altLang="en-US" sz="2400" b="1" dirty="0">
                <a:solidFill>
                  <a:srgbClr val="0000FF"/>
                </a:solidFill>
                <a:latin typeface="Arial" panose="020B0604020202020204" pitchFamily="34" charset="0"/>
                <a:sym typeface="Arial" panose="020B0604020202020204" pitchFamily="34" charset="0"/>
              </a:rPr>
              <a:t>按照有效数字的运算法则取舍</a:t>
            </a:r>
          </a:p>
        </p:txBody>
      </p:sp>
      <p:sp>
        <p:nvSpPr>
          <p:cNvPr id="9" name="Text Box 5"/>
          <p:cNvSpPr txBox="1">
            <a:spLocks noChangeArrowheads="1"/>
          </p:cNvSpPr>
          <p:nvPr/>
        </p:nvSpPr>
        <p:spPr bwMode="auto">
          <a:xfrm>
            <a:off x="171789" y="6173603"/>
            <a:ext cx="81281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nSpc>
                <a:spcPct val="150000"/>
              </a:lnSpc>
            </a:pPr>
            <a:r>
              <a:rPr lang="zh-CN" altLang="en-US" sz="2400" b="1" dirty="0">
                <a:solidFill>
                  <a:srgbClr val="0000FF"/>
                </a:solidFill>
                <a:latin typeface="Arial" panose="020B0604020202020204" pitchFamily="34" charset="0"/>
                <a:sym typeface="Arial" panose="020B0604020202020204" pitchFamily="34" charset="0"/>
              </a:rPr>
              <a:t>（</a:t>
            </a:r>
            <a:r>
              <a:rPr lang="en-US" altLang="zh-CN" sz="2400" b="1" dirty="0">
                <a:solidFill>
                  <a:srgbClr val="0000FF"/>
                </a:solidFill>
                <a:latin typeface="Arial" panose="020B0604020202020204" pitchFamily="34" charset="0"/>
                <a:sym typeface="Arial" panose="020B0604020202020204" pitchFamily="34" charset="0"/>
              </a:rPr>
              <a:t>8</a:t>
            </a:r>
            <a:r>
              <a:rPr lang="zh-CN" altLang="en-US" sz="2400" b="1" dirty="0">
                <a:solidFill>
                  <a:srgbClr val="0000FF"/>
                </a:solidFill>
                <a:latin typeface="Arial" panose="020B0604020202020204" pitchFamily="34" charset="0"/>
                <a:sym typeface="Arial" panose="020B0604020202020204" pitchFamily="34" charset="0"/>
              </a:rPr>
              <a:t>）最后结果，测量值的有效数字与不确定度末位对齐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randombar(horizontal)">
                                      <p:cBhvr>
                                        <p:cTn id="7" dur="500"/>
                                        <p:tgtEl>
                                          <p:spTgt spid="522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2230"/>
                                        </p:tgtEl>
                                        <p:attrNameLst>
                                          <p:attrName>style.visibility</p:attrName>
                                        </p:attrNameLst>
                                      </p:cBhvr>
                                      <p:to>
                                        <p:strVal val="visible"/>
                                      </p:to>
                                    </p:set>
                                    <p:animEffect transition="in" filter="blinds(horizontal)">
                                      <p:cBhvr>
                                        <p:cTn id="12"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p:bldP spid="5223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251520" y="1352381"/>
            <a:ext cx="50307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r>
              <a:rPr lang="en-US" altLang="zh-CN" sz="2600" b="1" dirty="0">
                <a:solidFill>
                  <a:srgbClr val="0070C0"/>
                </a:solidFill>
                <a:latin typeface="Arial" panose="020B0604020202020204" pitchFamily="34" charset="0"/>
                <a:cs typeface="Arial" panose="020B0604020202020204" pitchFamily="34" charset="0"/>
                <a:sym typeface="Arial" panose="020B0604020202020204" pitchFamily="34" charset="0"/>
              </a:rPr>
              <a:t>2</a:t>
            </a:r>
            <a:r>
              <a:rPr lang="zh-CN" altLang="en-US" sz="2600" b="1" dirty="0">
                <a:solidFill>
                  <a:srgbClr val="0070C0"/>
                </a:solidFill>
                <a:latin typeface="Arial" panose="020B0604020202020204" pitchFamily="34" charset="0"/>
                <a:cs typeface="Arial" panose="020B0604020202020204" pitchFamily="34" charset="0"/>
                <a:sym typeface="Arial" panose="020B0604020202020204" pitchFamily="34" charset="0"/>
              </a:rPr>
              <a:t>、</a:t>
            </a:r>
            <a:r>
              <a:rPr lang="zh-CN" altLang="en-US" sz="2600" b="1" dirty="0">
                <a:solidFill>
                  <a:srgbClr val="0070C0"/>
                </a:solidFill>
                <a:sym typeface="Arial" panose="020B0604020202020204" pitchFamily="34" charset="0"/>
              </a:rPr>
              <a:t>科学记数法</a:t>
            </a:r>
            <a:r>
              <a:rPr lang="zh-CN" altLang="zh-CN" sz="2600" b="1" dirty="0">
                <a:solidFill>
                  <a:srgbClr val="0070C0"/>
                </a:solidFill>
                <a:sym typeface="Arial" panose="020B0604020202020204" pitchFamily="34" charset="0"/>
              </a:rPr>
              <a:t>——</a:t>
            </a:r>
            <a:r>
              <a:rPr lang="zh-CN" altLang="en-US" sz="2600" b="1" dirty="0">
                <a:solidFill>
                  <a:srgbClr val="0070C0"/>
                </a:solidFill>
                <a:sym typeface="Arial" panose="020B0604020202020204" pitchFamily="34" charset="0"/>
              </a:rPr>
              <a:t>标准式</a:t>
            </a:r>
          </a:p>
        </p:txBody>
      </p:sp>
      <p:sp>
        <p:nvSpPr>
          <p:cNvPr id="53251" name="Text Box 3"/>
          <p:cNvSpPr txBox="1">
            <a:spLocks noChangeArrowheads="1"/>
          </p:cNvSpPr>
          <p:nvPr/>
        </p:nvSpPr>
        <p:spPr bwMode="auto">
          <a:xfrm>
            <a:off x="515169" y="2084655"/>
            <a:ext cx="8161287" cy="1200329"/>
          </a:xfrm>
          <a:prstGeom prst="rect">
            <a:avLst/>
          </a:prstGeom>
          <a:noFill/>
          <a:ln w="9525">
            <a:noFill/>
            <a:miter lim="800000"/>
          </a:ln>
          <a:effectLst/>
        </p:spPr>
        <p:txBody>
          <a:bodyPr wrap="square">
            <a:spAutoFit/>
          </a:bodyPr>
          <a:lstStyle/>
          <a:p>
            <a:pPr eaLnBrk="0" hangingPunct="0">
              <a:lnSpc>
                <a:spcPct val="150000"/>
              </a:lnSpc>
              <a:defRPr/>
            </a:pPr>
            <a:r>
              <a:rPr lang="zh-CN" altLang="en-US" sz="2400" b="1" dirty="0">
                <a:solidFill>
                  <a:srgbClr val="0000FF"/>
                </a:solidFill>
                <a:latin typeface="Arial" panose="020B0604020202020204" pitchFamily="34" charset="0"/>
              </a:rPr>
              <a:t>为计算的方便，对较大或较小的数值，常用</a:t>
            </a:r>
            <a:r>
              <a:rPr lang="en-US" sz="2400" b="1" dirty="0">
                <a:solidFill>
                  <a:srgbClr val="0000FF"/>
                </a:solidFill>
                <a:latin typeface="微软雅黑" panose="020B0503020204020204" charset="-122"/>
              </a:rPr>
              <a:t>×10</a:t>
            </a:r>
            <a:r>
              <a:rPr lang="en-US" sz="2400" b="1" baseline="30000" dirty="0">
                <a:solidFill>
                  <a:srgbClr val="0000FF"/>
                </a:solidFill>
                <a:latin typeface="微软雅黑" panose="020B0503020204020204" charset="-122"/>
              </a:rPr>
              <a:t>±n</a:t>
            </a:r>
            <a:r>
              <a:rPr lang="zh-CN" altLang="en-US" sz="2400" b="1" dirty="0">
                <a:solidFill>
                  <a:srgbClr val="0000FF"/>
                </a:solidFill>
                <a:latin typeface="微软雅黑" panose="020B0503020204020204" charset="-122"/>
              </a:rPr>
              <a:t>的形式来书写（</a:t>
            </a:r>
            <a:r>
              <a:rPr lang="en-US" sz="2400" b="1" dirty="0">
                <a:solidFill>
                  <a:srgbClr val="0000FF"/>
                </a:solidFill>
                <a:latin typeface="微软雅黑" panose="020B0503020204020204" charset="-122"/>
              </a:rPr>
              <a:t>n</a:t>
            </a:r>
            <a:r>
              <a:rPr lang="zh-CN" altLang="en-US" sz="2400" b="1" dirty="0">
                <a:solidFill>
                  <a:srgbClr val="0000FF"/>
                </a:solidFill>
                <a:latin typeface="微软雅黑" panose="020B0503020204020204" charset="-122"/>
              </a:rPr>
              <a:t>为正整数），</a:t>
            </a:r>
            <a:r>
              <a:rPr lang="zh-CN" altLang="en-US" sz="2400" b="1" dirty="0">
                <a:solidFill>
                  <a:srgbClr val="FF0000"/>
                </a:solidFill>
                <a:effectLst>
                  <a:outerShdw blurRad="38100" dist="38100" dir="2700000" algn="tl">
                    <a:srgbClr val="C0C0C0"/>
                  </a:outerShdw>
                </a:effectLst>
                <a:latin typeface="微软雅黑" panose="020B0503020204020204" charset="-122"/>
              </a:rPr>
              <a:t>通常在小数点前面只写一位数字</a:t>
            </a:r>
            <a:r>
              <a:rPr lang="zh-CN" altLang="en-US" sz="2400" b="1" dirty="0">
                <a:solidFill>
                  <a:srgbClr val="FF0000"/>
                </a:solidFill>
                <a:latin typeface="微软雅黑" panose="020B0503020204020204" charset="-122"/>
              </a:rPr>
              <a:t>。</a:t>
            </a:r>
          </a:p>
        </p:txBody>
      </p:sp>
      <p:sp>
        <p:nvSpPr>
          <p:cNvPr id="53252" name="Text Box 4"/>
          <p:cNvSpPr txBox="1">
            <a:spLocks noChangeArrowheads="1"/>
          </p:cNvSpPr>
          <p:nvPr/>
        </p:nvSpPr>
        <p:spPr bwMode="auto">
          <a:xfrm>
            <a:off x="547761" y="3641055"/>
            <a:ext cx="7677150" cy="1431161"/>
          </a:xfrm>
          <a:prstGeom prst="rect">
            <a:avLst/>
          </a:prstGeom>
          <a:noFill/>
          <a:ln w="9525">
            <a:noFill/>
            <a:miter lim="800000"/>
          </a:ln>
          <a:effectLst/>
        </p:spPr>
        <p:txBody>
          <a:bodyPr>
            <a:spAutoFit/>
          </a:bodyPr>
          <a:lstStyle/>
          <a:p>
            <a:pPr eaLnBrk="0" hangingPunct="0">
              <a:lnSpc>
                <a:spcPct val="150000"/>
              </a:lnSpc>
              <a:buFontTx/>
              <a:buNone/>
              <a:defRPr/>
            </a:pPr>
            <a:r>
              <a:rPr lang="zh-CN" altLang="en-US" sz="2400" b="1" dirty="0">
                <a:latin typeface="Times New Roman" panose="02020603050405020304" pitchFamily="18" charset="0"/>
                <a:cs typeface="Times New Roman" panose="02020603050405020304" pitchFamily="18" charset="0"/>
              </a:rPr>
              <a:t>例如：</a:t>
            </a:r>
            <a:endParaRPr lang="en-US" altLang="zh-CN" sz="2400" b="1" dirty="0">
              <a:latin typeface="Times New Roman" panose="02020603050405020304" pitchFamily="18" charset="0"/>
              <a:cs typeface="Times New Roman" panose="02020603050405020304" pitchFamily="18" charset="0"/>
            </a:endParaRPr>
          </a:p>
          <a:p>
            <a:pPr eaLnBrk="0" hangingPunct="0">
              <a:lnSpc>
                <a:spcPct val="150000"/>
              </a:lnSpc>
              <a:buFontTx/>
              <a:buNone/>
              <a:defRPr/>
            </a:pPr>
            <a:endParaRPr lang="zh-CN" altLang="en-US" sz="1000" b="1" dirty="0">
              <a:solidFill>
                <a:srgbClr val="FF00FF"/>
              </a:solidFill>
              <a:latin typeface="Times New Roman" panose="02020603050405020304" pitchFamily="18" charset="0"/>
              <a:cs typeface="Times New Roman" panose="02020603050405020304" pitchFamily="18" charset="0"/>
            </a:endParaRPr>
          </a:p>
          <a:p>
            <a:pPr eaLnBrk="0" hangingPunct="0">
              <a:lnSpc>
                <a:spcPct val="150000"/>
              </a:lnSpc>
              <a:buFontTx/>
              <a:buNone/>
              <a:defRPr/>
            </a:pPr>
            <a:r>
              <a:rPr lang="en-US" sz="2400" b="1" dirty="0">
                <a:latin typeface="Times New Roman" panose="02020603050405020304" pitchFamily="18" charset="0"/>
                <a:cs typeface="Times New Roman" panose="02020603050405020304" pitchFamily="18" charset="0"/>
              </a:rPr>
              <a:t> 321000±1000m</a:t>
            </a:r>
            <a:r>
              <a:rPr lang="zh-CN" altLang="en-US" sz="2400" b="1" dirty="0">
                <a:latin typeface="Times New Roman" panose="02020603050405020304" pitchFamily="18" charset="0"/>
                <a:cs typeface="Times New Roman" panose="02020603050405020304" pitchFamily="18" charset="0"/>
              </a:rPr>
              <a:t>采用科学记数为：</a:t>
            </a:r>
            <a:endParaRPr lang="en-US" altLang="zh-CN" sz="2400" b="1" dirty="0">
              <a:latin typeface="Times New Roman" panose="02020603050405020304" pitchFamily="18" charset="0"/>
              <a:cs typeface="Times New Roman" panose="02020603050405020304" pitchFamily="18" charset="0"/>
            </a:endParaRPr>
          </a:p>
        </p:txBody>
      </p:sp>
      <p:sp>
        <p:nvSpPr>
          <p:cNvPr id="5"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§1-3</a:t>
            </a:r>
            <a:r>
              <a:rPr lang="zh-CN" altLang="en-US" sz="4000" b="1" dirty="0">
                <a:solidFill>
                  <a:srgbClr val="0070C0"/>
                </a:solidFill>
                <a:sym typeface="+mn-ea"/>
              </a:rPr>
              <a:t>有效数字及其运算</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2" name="矩形 1"/>
          <p:cNvSpPr/>
          <p:nvPr/>
        </p:nvSpPr>
        <p:spPr>
          <a:xfrm>
            <a:off x="678978" y="5805080"/>
            <a:ext cx="7421414" cy="576248"/>
          </a:xfrm>
          <a:prstGeom prst="rect">
            <a:avLst/>
          </a:prstGeom>
        </p:spPr>
        <p:txBody>
          <a:bodyPr wrap="square">
            <a:spAutoFit/>
          </a:bodyPr>
          <a:lstStyle/>
          <a:p>
            <a:pPr eaLnBrk="0" hangingPunct="0">
              <a:lnSpc>
                <a:spcPct val="150000"/>
              </a:lnSpc>
              <a:defRPr/>
            </a:pPr>
            <a:r>
              <a:rPr lang="en-US" altLang="zh-CN" sz="2400" b="1" dirty="0">
                <a:latin typeface="Times New Roman" panose="02020603050405020304" pitchFamily="18" charset="0"/>
                <a:cs typeface="Times New Roman" panose="02020603050405020304" pitchFamily="18" charset="0"/>
              </a:rPr>
              <a:t>0.0001560±0.0000001m</a:t>
            </a:r>
          </a:p>
        </p:txBody>
      </p:sp>
      <p:sp>
        <p:nvSpPr>
          <p:cNvPr id="3" name="矩形 2"/>
          <p:cNvSpPr/>
          <p:nvPr/>
        </p:nvSpPr>
        <p:spPr>
          <a:xfrm>
            <a:off x="467544" y="5085000"/>
            <a:ext cx="7278850" cy="646331"/>
          </a:xfrm>
          <a:prstGeom prst="rect">
            <a:avLst/>
          </a:prstGeom>
        </p:spPr>
        <p:txBody>
          <a:bodyPr wrap="square">
            <a:spAutoFit/>
          </a:bodyPr>
          <a:lstStyle/>
          <a:p>
            <a:pPr eaLnBrk="0" hangingPunct="0">
              <a:lnSpc>
                <a:spcPct val="150000"/>
              </a:lnSpc>
              <a:defRPr/>
            </a:pP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3.210±0.010</a:t>
            </a: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×10</a:t>
            </a:r>
            <a:r>
              <a:rPr lang="en-US" altLang="zh-CN" sz="2400" b="1" baseline="30000" dirty="0">
                <a:solidFill>
                  <a:srgbClr val="FF0000"/>
                </a:solidFill>
                <a:latin typeface="Times New Roman" panose="02020603050405020304" pitchFamily="18" charset="0"/>
                <a:cs typeface="Times New Roman" panose="02020603050405020304" pitchFamily="18" charset="0"/>
              </a:rPr>
              <a:t>5</a:t>
            </a:r>
            <a:r>
              <a:rPr lang="en-US" altLang="zh-CN" sz="2400" b="1" dirty="0">
                <a:solidFill>
                  <a:srgbClr val="FF0000"/>
                </a:solidFill>
                <a:latin typeface="Times New Roman" panose="02020603050405020304" pitchFamily="18" charset="0"/>
                <a:cs typeface="Times New Roman" panose="02020603050405020304" pitchFamily="18" charset="0"/>
              </a:rPr>
              <a:t>m</a:t>
            </a:r>
          </a:p>
        </p:txBody>
      </p:sp>
      <p:sp>
        <p:nvSpPr>
          <p:cNvPr id="4" name="矩形 3"/>
          <p:cNvSpPr/>
          <p:nvPr/>
        </p:nvSpPr>
        <p:spPr>
          <a:xfrm>
            <a:off x="4027700" y="5848696"/>
            <a:ext cx="3929281" cy="646331"/>
          </a:xfrm>
          <a:prstGeom prst="rect">
            <a:avLst/>
          </a:prstGeom>
        </p:spPr>
        <p:txBody>
          <a:bodyPr wrap="none">
            <a:spAutoFit/>
          </a:bodyPr>
          <a:lstStyle/>
          <a:p>
            <a:pPr eaLnBrk="0" hangingPunct="0">
              <a:lnSpc>
                <a:spcPct val="150000"/>
              </a:lnSpc>
              <a:defRPr/>
            </a:pP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1.560±0.001</a:t>
            </a: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 10</a:t>
            </a:r>
            <a:r>
              <a:rPr lang="en-US" altLang="zh-CN" sz="2400" b="1" baseline="30000" dirty="0">
                <a:solidFill>
                  <a:srgbClr val="FF0000"/>
                </a:solidFill>
                <a:latin typeface="Times New Roman" panose="02020603050405020304" pitchFamily="18" charset="0"/>
                <a:cs typeface="Times New Roman" panose="02020603050405020304" pitchFamily="18" charset="0"/>
              </a:rPr>
              <a:t>-4</a:t>
            </a:r>
            <a:r>
              <a:rPr lang="en-US" altLang="zh-CN" sz="2400" b="1" dirty="0">
                <a:solidFill>
                  <a:srgbClr val="FF0000"/>
                </a:solidFill>
                <a:latin typeface="Times New Roman" panose="02020603050405020304" pitchFamily="18" charset="0"/>
                <a:cs typeface="Times New Roman" panose="02020603050405020304" pitchFamily="18" charset="0"/>
              </a:rPr>
              <a:t>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3"/>
          <p:cNvSpPr txBox="1"/>
          <p:nvPr/>
        </p:nvSpPr>
        <p:spPr>
          <a:xfrm>
            <a:off x="641350" y="3789040"/>
            <a:ext cx="892175" cy="519112"/>
          </a:xfrm>
          <a:prstGeom prst="rect">
            <a:avLst/>
          </a:prstGeom>
          <a:noFill/>
          <a:ln w="9525">
            <a:noFill/>
          </a:ln>
        </p:spPr>
        <p:txBody>
          <a:bodyPr wrap="none" anchor="t">
            <a:spAutoFit/>
          </a:bodyPr>
          <a:lstStyle/>
          <a:p>
            <a:pPr eaLnBrk="0" hangingPunct="0"/>
            <a:r>
              <a:rPr lang="zh-CN" altLang="en-US" sz="2800" b="1" dirty="0">
                <a:latin typeface="Arial" panose="020B0604020202020204" pitchFamily="34" charset="0"/>
                <a:ea typeface="黑体" panose="02010609060101010101" pitchFamily="2" charset="-122"/>
              </a:rPr>
              <a:t>例：</a:t>
            </a:r>
          </a:p>
        </p:txBody>
      </p:sp>
      <p:sp>
        <p:nvSpPr>
          <p:cNvPr id="53252" name="Text Box 4"/>
          <p:cNvSpPr txBox="1"/>
          <p:nvPr/>
        </p:nvSpPr>
        <p:spPr>
          <a:xfrm>
            <a:off x="1835150" y="4138290"/>
            <a:ext cx="1800225" cy="519112"/>
          </a:xfrm>
          <a:prstGeom prst="rect">
            <a:avLst/>
          </a:prstGeom>
          <a:noFill/>
          <a:ln w="9525">
            <a:noFill/>
          </a:ln>
        </p:spPr>
        <p:txBody>
          <a:bodyPr wrap="none" anchor="t">
            <a:spAutoFit/>
          </a:bodyPr>
          <a:lstStyle/>
          <a:p>
            <a:pPr eaLnBrk="0" hangingPunct="0"/>
            <a:r>
              <a:rPr lang="en-US" altLang="zh-CN" sz="2800" b="1" dirty="0">
                <a:latin typeface="Arial" panose="020B0604020202020204" pitchFamily="34" charset="0"/>
                <a:ea typeface="黑体" panose="02010609060101010101" pitchFamily="2" charset="-122"/>
              </a:rPr>
              <a:t>21</a:t>
            </a:r>
            <a:r>
              <a:rPr lang="en-US" altLang="zh-CN" sz="2800" b="1" u="sng" dirty="0">
                <a:latin typeface="Arial" panose="020B0604020202020204" pitchFamily="34" charset="0"/>
                <a:ea typeface="黑体" panose="02010609060101010101" pitchFamily="2" charset="-122"/>
              </a:rPr>
              <a:t>7</a:t>
            </a:r>
            <a:r>
              <a:rPr lang="en-US" altLang="zh-CN" sz="2800" b="1" dirty="0">
                <a:latin typeface="Arial" panose="020B0604020202020204" pitchFamily="34" charset="0"/>
                <a:ea typeface="黑体" panose="02010609060101010101" pitchFamily="2" charset="-122"/>
              </a:rPr>
              <a:t>-14.</a:t>
            </a:r>
            <a:r>
              <a:rPr lang="en-US" altLang="zh-CN" sz="2800" b="1" u="sng" dirty="0">
                <a:latin typeface="Arial" panose="020B0604020202020204" pitchFamily="34" charset="0"/>
                <a:ea typeface="黑体" panose="02010609060101010101" pitchFamily="2" charset="-122"/>
              </a:rPr>
              <a:t>8</a:t>
            </a:r>
            <a:r>
              <a:rPr lang="en-US" altLang="zh-CN" sz="2800" b="1" dirty="0">
                <a:latin typeface="Arial" panose="020B0604020202020204" pitchFamily="34" charset="0"/>
                <a:ea typeface="黑体" panose="02010609060101010101" pitchFamily="2" charset="-122"/>
              </a:rPr>
              <a:t>=</a:t>
            </a:r>
            <a:endParaRPr lang="en-US" altLang="zh-CN" sz="2800" b="1" u="sng" dirty="0">
              <a:solidFill>
                <a:srgbClr val="FF0000"/>
              </a:solidFill>
              <a:latin typeface="Arial" panose="020B0604020202020204" pitchFamily="34" charset="0"/>
              <a:ea typeface="黑体" panose="02010609060101010101" pitchFamily="2" charset="-122"/>
            </a:endParaRPr>
          </a:p>
        </p:txBody>
      </p:sp>
      <p:sp>
        <p:nvSpPr>
          <p:cNvPr id="53253" name="Text Box 5"/>
          <p:cNvSpPr txBox="1"/>
          <p:nvPr/>
        </p:nvSpPr>
        <p:spPr>
          <a:xfrm>
            <a:off x="5621982" y="4138290"/>
            <a:ext cx="2838450" cy="519112"/>
          </a:xfrm>
          <a:prstGeom prst="rect">
            <a:avLst/>
          </a:prstGeom>
          <a:noFill/>
          <a:ln w="9525">
            <a:noFill/>
          </a:ln>
        </p:spPr>
        <p:txBody>
          <a:bodyPr anchor="t">
            <a:spAutoFit/>
          </a:bodyPr>
          <a:lstStyle/>
          <a:p>
            <a:pPr eaLnBrk="0" hangingPunct="0"/>
            <a:r>
              <a:rPr lang="zh-CN" altLang="en-US" sz="2800" b="1" dirty="0">
                <a:latin typeface="Arial" panose="020B0604020202020204" pitchFamily="34" charset="0"/>
                <a:ea typeface="黑体" panose="02010609060101010101" pitchFamily="2" charset="-122"/>
              </a:rPr>
              <a:t>结果：</a:t>
            </a:r>
            <a:r>
              <a:rPr lang="zh-CN" altLang="en-US" sz="2800" b="1" dirty="0">
                <a:solidFill>
                  <a:srgbClr val="FF0000"/>
                </a:solidFill>
                <a:latin typeface="Arial" panose="020B0604020202020204" pitchFamily="34" charset="0"/>
                <a:ea typeface="黑体" panose="02010609060101010101" pitchFamily="2" charset="-122"/>
              </a:rPr>
              <a:t> </a:t>
            </a:r>
            <a:r>
              <a:rPr lang="en-US" altLang="zh-CN" sz="2800" b="1" dirty="0">
                <a:solidFill>
                  <a:srgbClr val="FF0000"/>
                </a:solidFill>
                <a:latin typeface="Arial" panose="020B0604020202020204" pitchFamily="34" charset="0"/>
                <a:ea typeface="黑体" panose="02010609060101010101" pitchFamily="2" charset="-122"/>
              </a:rPr>
              <a:t>20</a:t>
            </a:r>
            <a:r>
              <a:rPr lang="en-US" altLang="zh-CN" sz="2800" b="1" u="sng" dirty="0">
                <a:solidFill>
                  <a:srgbClr val="FF0000"/>
                </a:solidFill>
                <a:latin typeface="Arial" panose="020B0604020202020204" pitchFamily="34" charset="0"/>
                <a:ea typeface="黑体" panose="02010609060101010101" pitchFamily="2" charset="-122"/>
              </a:rPr>
              <a:t>2</a:t>
            </a:r>
          </a:p>
        </p:txBody>
      </p:sp>
      <p:sp>
        <p:nvSpPr>
          <p:cNvPr id="53254" name="Rectangle 6"/>
          <p:cNvSpPr/>
          <p:nvPr/>
        </p:nvSpPr>
        <p:spPr>
          <a:xfrm>
            <a:off x="828675" y="5506715"/>
            <a:ext cx="4537075" cy="519112"/>
          </a:xfrm>
          <a:prstGeom prst="rect">
            <a:avLst/>
          </a:prstGeom>
          <a:noFill/>
          <a:ln w="9525">
            <a:noFill/>
          </a:ln>
        </p:spPr>
        <p:txBody>
          <a:bodyPr anchor="t">
            <a:spAutoFit/>
          </a:bodyPr>
          <a:lstStyle/>
          <a:p>
            <a:pPr eaLnBrk="0" hangingPunct="0"/>
            <a:r>
              <a:rPr lang="en-US" altLang="zh-CN" sz="2800" b="1" dirty="0">
                <a:latin typeface="Arial" panose="020B0604020202020204" pitchFamily="34" charset="0"/>
                <a:ea typeface="黑体" panose="02010609060101010101" pitchFamily="2" charset="-122"/>
              </a:rPr>
              <a:t>71.3</a:t>
            </a:r>
            <a:r>
              <a:rPr lang="en-US" altLang="zh-CN" sz="2800" b="1" u="sng" dirty="0">
                <a:latin typeface="Arial" panose="020B0604020202020204" pitchFamily="34" charset="0"/>
                <a:ea typeface="黑体" panose="02010609060101010101" pitchFamily="2" charset="-122"/>
              </a:rPr>
              <a:t>2</a:t>
            </a:r>
            <a:r>
              <a:rPr lang="en-US" altLang="zh-CN" sz="2800" b="1" dirty="0">
                <a:latin typeface="Arial" panose="020B0604020202020204" pitchFamily="34" charset="0"/>
                <a:ea typeface="黑体" panose="02010609060101010101" pitchFamily="2" charset="-122"/>
              </a:rPr>
              <a:t>-0.</a:t>
            </a:r>
            <a:r>
              <a:rPr lang="en-US" altLang="zh-CN" sz="2800" b="1" u="sng" dirty="0">
                <a:latin typeface="Arial" panose="020B0604020202020204" pitchFamily="34" charset="0"/>
                <a:ea typeface="黑体" panose="02010609060101010101" pitchFamily="2" charset="-122"/>
              </a:rPr>
              <a:t>8</a:t>
            </a:r>
            <a:r>
              <a:rPr lang="en-US" altLang="zh-CN" sz="2800" b="1" dirty="0">
                <a:latin typeface="Arial" panose="020B0604020202020204" pitchFamily="34" charset="0"/>
                <a:ea typeface="黑体" panose="02010609060101010101" pitchFamily="2" charset="-122"/>
              </a:rPr>
              <a:t>+6.</a:t>
            </a:r>
            <a:r>
              <a:rPr lang="en-US" altLang="zh-CN" sz="2800" b="1" u="sng" dirty="0">
                <a:latin typeface="Arial" panose="020B0604020202020204" pitchFamily="34" charset="0"/>
                <a:ea typeface="黑体" panose="02010609060101010101" pitchFamily="2" charset="-122"/>
              </a:rPr>
              <a:t>3</a:t>
            </a:r>
            <a:r>
              <a:rPr lang="en-US" altLang="zh-CN" sz="2800" b="1" dirty="0">
                <a:latin typeface="Arial" panose="020B0604020202020204" pitchFamily="34" charset="0"/>
                <a:ea typeface="黑体" panose="02010609060101010101" pitchFamily="2" charset="-122"/>
              </a:rPr>
              <a:t>+27</a:t>
            </a:r>
            <a:r>
              <a:rPr lang="en-US" altLang="zh-CN" sz="2800" b="1" u="sng" dirty="0">
                <a:latin typeface="Arial" panose="020B0604020202020204" pitchFamily="34" charset="0"/>
                <a:ea typeface="黑体" panose="02010609060101010101" pitchFamily="2" charset="-122"/>
              </a:rPr>
              <a:t>1</a:t>
            </a:r>
            <a:r>
              <a:rPr lang="en-US" altLang="zh-CN" sz="2800" b="1" dirty="0">
                <a:latin typeface="Arial" panose="020B0604020202020204" pitchFamily="34" charset="0"/>
                <a:ea typeface="黑体" panose="02010609060101010101" pitchFamily="2" charset="-122"/>
              </a:rPr>
              <a:t>=</a:t>
            </a:r>
            <a:endParaRPr lang="en-US" altLang="zh-CN" sz="2800" b="1" u="sng" dirty="0">
              <a:solidFill>
                <a:srgbClr val="FF0000"/>
              </a:solidFill>
              <a:latin typeface="Arial" panose="020B0604020202020204" pitchFamily="34" charset="0"/>
              <a:ea typeface="黑体" panose="02010609060101010101" pitchFamily="2" charset="-122"/>
            </a:endParaRPr>
          </a:p>
        </p:txBody>
      </p:sp>
      <p:sp>
        <p:nvSpPr>
          <p:cNvPr id="53256" name="Text Box 8"/>
          <p:cNvSpPr txBox="1"/>
          <p:nvPr/>
        </p:nvSpPr>
        <p:spPr>
          <a:xfrm>
            <a:off x="5651500" y="5506715"/>
            <a:ext cx="2447925" cy="519112"/>
          </a:xfrm>
          <a:prstGeom prst="rect">
            <a:avLst/>
          </a:prstGeom>
          <a:noFill/>
          <a:ln w="9525">
            <a:noFill/>
          </a:ln>
        </p:spPr>
        <p:txBody>
          <a:bodyPr anchor="t">
            <a:spAutoFit/>
          </a:bodyPr>
          <a:lstStyle/>
          <a:p>
            <a:pPr eaLnBrk="0" hangingPunct="0"/>
            <a:r>
              <a:rPr lang="zh-CN" altLang="en-US" sz="2800" b="1" dirty="0">
                <a:latin typeface="Arial" panose="020B0604020202020204" pitchFamily="34" charset="0"/>
                <a:ea typeface="黑体" panose="02010609060101010101" pitchFamily="2" charset="-122"/>
                <a:sym typeface="Arial" panose="020B0604020202020204" pitchFamily="34" charset="0"/>
              </a:rPr>
              <a:t>结果：</a:t>
            </a:r>
            <a:r>
              <a:rPr lang="en-US" altLang="zh-CN" sz="2800" b="1" dirty="0">
                <a:solidFill>
                  <a:srgbClr val="FF0000"/>
                </a:solidFill>
                <a:latin typeface="Arial" panose="020B0604020202020204" pitchFamily="34" charset="0"/>
                <a:ea typeface="黑体" panose="02010609060101010101" pitchFamily="2" charset="-122"/>
              </a:rPr>
              <a:t>34</a:t>
            </a:r>
            <a:r>
              <a:rPr lang="en-US" altLang="zh-CN" sz="2800" b="1" u="sng" dirty="0">
                <a:solidFill>
                  <a:srgbClr val="FF0000"/>
                </a:solidFill>
                <a:latin typeface="Arial" panose="020B0604020202020204" pitchFamily="34" charset="0"/>
                <a:ea typeface="黑体" panose="02010609060101010101" pitchFamily="2" charset="-122"/>
              </a:rPr>
              <a:t>8</a:t>
            </a:r>
          </a:p>
        </p:txBody>
      </p:sp>
      <p:sp>
        <p:nvSpPr>
          <p:cNvPr id="53258" name="Text Box 10"/>
          <p:cNvSpPr txBox="1"/>
          <p:nvPr/>
        </p:nvSpPr>
        <p:spPr>
          <a:xfrm>
            <a:off x="3717925" y="4139877"/>
            <a:ext cx="1076325" cy="517525"/>
          </a:xfrm>
          <a:prstGeom prst="rect">
            <a:avLst/>
          </a:prstGeom>
          <a:noFill/>
          <a:ln w="9525">
            <a:noFill/>
          </a:ln>
        </p:spPr>
        <p:txBody>
          <a:bodyPr wrap="none" anchor="t">
            <a:spAutoFit/>
          </a:bodyPr>
          <a:lstStyle/>
          <a:p>
            <a:r>
              <a:rPr lang="en-US" altLang="zh-CN" sz="2800" b="1" dirty="0">
                <a:solidFill>
                  <a:srgbClr val="FF0000"/>
                </a:solidFill>
                <a:latin typeface="Arial" panose="020B0604020202020204" pitchFamily="34" charset="0"/>
                <a:ea typeface="黑体" panose="02010609060101010101" pitchFamily="2" charset="-122"/>
                <a:sym typeface="Arial" panose="020B0604020202020204" pitchFamily="34" charset="0"/>
              </a:rPr>
              <a:t>202.2</a:t>
            </a:r>
          </a:p>
        </p:txBody>
      </p:sp>
      <p:sp>
        <p:nvSpPr>
          <p:cNvPr id="53259" name="Text Box 11"/>
          <p:cNvSpPr txBox="1"/>
          <p:nvPr/>
        </p:nvSpPr>
        <p:spPr>
          <a:xfrm>
            <a:off x="4159250" y="5506715"/>
            <a:ext cx="1273175" cy="519112"/>
          </a:xfrm>
          <a:prstGeom prst="rect">
            <a:avLst/>
          </a:prstGeom>
          <a:noFill/>
          <a:ln w="9525">
            <a:noFill/>
          </a:ln>
        </p:spPr>
        <p:txBody>
          <a:bodyPr wrap="none" anchor="t">
            <a:spAutoFit/>
          </a:bodyPr>
          <a:lstStyle/>
          <a:p>
            <a:r>
              <a:rPr lang="en-US" altLang="zh-CN" sz="2800" b="1" dirty="0">
                <a:solidFill>
                  <a:srgbClr val="FF0000"/>
                </a:solidFill>
                <a:latin typeface="Arial" panose="020B0604020202020204" pitchFamily="34" charset="0"/>
                <a:ea typeface="黑体" panose="02010609060101010101" pitchFamily="2" charset="-122"/>
                <a:sym typeface="Arial" panose="020B0604020202020204" pitchFamily="34" charset="0"/>
              </a:rPr>
              <a:t>34</a:t>
            </a:r>
            <a:r>
              <a:rPr lang="en-US" altLang="zh-CN" sz="2800" b="1" u="sng" dirty="0">
                <a:solidFill>
                  <a:srgbClr val="FF0000"/>
                </a:solidFill>
                <a:latin typeface="Arial" panose="020B0604020202020204" pitchFamily="34" charset="0"/>
                <a:ea typeface="黑体" panose="02010609060101010101" pitchFamily="2" charset="-122"/>
                <a:sym typeface="Arial" panose="020B0604020202020204" pitchFamily="34" charset="0"/>
              </a:rPr>
              <a:t>7</a:t>
            </a:r>
            <a:r>
              <a:rPr lang="en-US" altLang="zh-CN" sz="2800" b="1" dirty="0">
                <a:solidFill>
                  <a:srgbClr val="FF0000"/>
                </a:solidFill>
                <a:latin typeface="Arial" panose="020B0604020202020204" pitchFamily="34" charset="0"/>
                <a:ea typeface="黑体" panose="02010609060101010101" pitchFamily="2" charset="-122"/>
                <a:sym typeface="Arial" panose="020B0604020202020204" pitchFamily="34" charset="0"/>
              </a:rPr>
              <a:t>.</a:t>
            </a:r>
            <a:r>
              <a:rPr lang="en-US" altLang="zh-CN" sz="2800" b="1" u="sng" dirty="0">
                <a:solidFill>
                  <a:srgbClr val="FF0000"/>
                </a:solidFill>
                <a:latin typeface="Arial" panose="020B0604020202020204" pitchFamily="34" charset="0"/>
                <a:ea typeface="黑体" panose="02010609060101010101" pitchFamily="2" charset="-122"/>
                <a:sym typeface="Arial" panose="020B0604020202020204" pitchFamily="34" charset="0"/>
              </a:rPr>
              <a:t>82</a:t>
            </a:r>
          </a:p>
        </p:txBody>
      </p:sp>
      <p:sp>
        <p:nvSpPr>
          <p:cNvPr id="105481" name="Text Box 12"/>
          <p:cNvSpPr txBox="1"/>
          <p:nvPr/>
        </p:nvSpPr>
        <p:spPr>
          <a:xfrm>
            <a:off x="251520" y="2579159"/>
            <a:ext cx="8784976" cy="1281889"/>
          </a:xfrm>
          <a:prstGeom prst="rect">
            <a:avLst/>
          </a:prstGeom>
          <a:noFill/>
          <a:ln w="9525">
            <a:noFill/>
          </a:ln>
        </p:spPr>
        <p:txBody>
          <a:bodyPr wrap="square" anchor="t">
            <a:spAutoFit/>
          </a:bodyPr>
          <a:lstStyle/>
          <a:p>
            <a:pPr>
              <a:lnSpc>
                <a:spcPct val="140000"/>
              </a:lnSpc>
            </a:pPr>
            <a:r>
              <a:rPr lang="en-US" altLang="zh-CN" sz="2400" b="1" dirty="0">
                <a:latin typeface="Verdana" panose="020B0604030504040204" pitchFamily="34" charset="0"/>
                <a:ea typeface="黑体" panose="02010609060101010101" pitchFamily="2" charset="-122"/>
                <a:sym typeface="Arial" panose="020B0604020202020204" pitchFamily="34" charset="0"/>
              </a:rPr>
              <a:t>1)</a:t>
            </a:r>
            <a:r>
              <a:rPr lang="en-US" altLang="zh-CN" sz="2800" b="1" dirty="0">
                <a:latin typeface="Verdana" panose="020B0604030504040204" pitchFamily="34" charset="0"/>
                <a:ea typeface="黑体" panose="02010609060101010101" pitchFamily="2" charset="-122"/>
                <a:sym typeface="Arial" panose="020B0604020202020204" pitchFamily="34" charset="0"/>
              </a:rPr>
              <a:t> </a:t>
            </a:r>
            <a:r>
              <a:rPr lang="zh-CN" altLang="en-US" sz="2800" b="1" dirty="0">
                <a:latin typeface="Verdana" panose="020B0604030504040204" pitchFamily="34" charset="0"/>
                <a:ea typeface="黑体" panose="02010609060101010101" pitchFamily="2" charset="-122"/>
                <a:sym typeface="Arial" panose="020B0604020202020204" pitchFamily="34" charset="0"/>
              </a:rPr>
              <a:t>加减法则：</a:t>
            </a:r>
            <a:r>
              <a:rPr lang="zh-CN" altLang="en-US" sz="2400" b="1" dirty="0">
                <a:solidFill>
                  <a:srgbClr val="3241FE"/>
                </a:solidFill>
                <a:latin typeface="Verdana" panose="020B0604030504040204" pitchFamily="34" charset="0"/>
                <a:ea typeface="黑体" panose="02010609060101010101" pitchFamily="2" charset="-122"/>
                <a:sym typeface="Arial" panose="020B0604020202020204" pitchFamily="34" charset="0"/>
              </a:rPr>
              <a:t>加减运算所得结果的最后一位，保留到所有参加运算的数中末位数</a:t>
            </a:r>
            <a:r>
              <a:rPr lang="zh-CN" altLang="en-US" sz="3200" b="1" dirty="0">
                <a:solidFill>
                  <a:srgbClr val="FF0000"/>
                </a:solidFill>
                <a:latin typeface="Verdana" panose="020B0604030504040204" pitchFamily="34" charset="0"/>
                <a:ea typeface="黑体" panose="02010609060101010101" pitchFamily="2" charset="-122"/>
                <a:sym typeface="Arial" panose="020B0604020202020204" pitchFamily="34" charset="0"/>
              </a:rPr>
              <a:t>数量级最大</a:t>
            </a:r>
            <a:r>
              <a:rPr lang="zh-CN" altLang="en-US" sz="2400" b="1" dirty="0">
                <a:solidFill>
                  <a:srgbClr val="3241FE"/>
                </a:solidFill>
                <a:latin typeface="Verdana" panose="020B0604030504040204" pitchFamily="34" charset="0"/>
                <a:ea typeface="黑体" panose="02010609060101010101" pitchFamily="2" charset="-122"/>
                <a:sym typeface="Arial" panose="020B0604020202020204" pitchFamily="34" charset="0"/>
              </a:rPr>
              <a:t>的那一位为止。</a:t>
            </a:r>
            <a:endParaRPr lang="en-US" altLang="zh-CN" sz="2400" b="1" dirty="0">
              <a:solidFill>
                <a:srgbClr val="3241FE"/>
              </a:solidFill>
              <a:latin typeface="Verdana" panose="020B0604030504040204" pitchFamily="34" charset="0"/>
              <a:ea typeface="黑体" panose="02010609060101010101" pitchFamily="2" charset="-122"/>
              <a:sym typeface="Arial" panose="020B0604020202020204" pitchFamily="34" charset="0"/>
            </a:endParaRPr>
          </a:p>
        </p:txBody>
      </p:sp>
      <p:sp>
        <p:nvSpPr>
          <p:cNvPr id="12"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§1-3</a:t>
            </a:r>
            <a:r>
              <a:rPr lang="zh-CN" altLang="en-US" sz="4000" b="1" dirty="0">
                <a:solidFill>
                  <a:srgbClr val="0070C0"/>
                </a:solidFill>
                <a:sym typeface="+mn-ea"/>
              </a:rPr>
              <a:t>有效数字及其运算</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14" name="Text Box 3"/>
          <p:cNvSpPr txBox="1">
            <a:spLocks noChangeArrowheads="1"/>
          </p:cNvSpPr>
          <p:nvPr/>
        </p:nvSpPr>
        <p:spPr bwMode="auto">
          <a:xfrm>
            <a:off x="179512" y="1112379"/>
            <a:ext cx="8532813" cy="6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nSpc>
                <a:spcPct val="150000"/>
              </a:lnSpc>
            </a:pPr>
            <a:r>
              <a:rPr lang="zh-CN" altLang="en-US" sz="2800" b="1" dirty="0">
                <a:solidFill>
                  <a:schemeClr val="accent2"/>
                </a:solidFill>
                <a:sym typeface="Arial" panose="020B0604020202020204" pitchFamily="34" charset="0"/>
              </a:rPr>
              <a:t>二、有效数字的运算法则</a:t>
            </a:r>
            <a:endParaRPr lang="en-US" altLang="zh-CN" sz="2800" b="1" dirty="0">
              <a:solidFill>
                <a:schemeClr val="accent2"/>
              </a:solidFill>
              <a:sym typeface="Arial" panose="020B0604020202020204" pitchFamily="34" charset="0"/>
            </a:endParaRPr>
          </a:p>
        </p:txBody>
      </p:sp>
      <p:sp>
        <p:nvSpPr>
          <p:cNvPr id="4" name="矩形 3"/>
          <p:cNvSpPr/>
          <p:nvPr/>
        </p:nvSpPr>
        <p:spPr>
          <a:xfrm>
            <a:off x="4159250" y="1320521"/>
            <a:ext cx="4206601" cy="461665"/>
          </a:xfrm>
          <a:prstGeom prst="rect">
            <a:avLst/>
          </a:prstGeom>
        </p:spPr>
        <p:txBody>
          <a:bodyPr wrap="none">
            <a:spAutoFit/>
          </a:bodyPr>
          <a:lstStyle/>
          <a:p>
            <a:r>
              <a:rPr lang="zh-CN" altLang="en-US" sz="2400" b="1" dirty="0">
                <a:solidFill>
                  <a:srgbClr val="FF00FF"/>
                </a:solidFill>
                <a:sym typeface="Arial" panose="020B0604020202020204" pitchFamily="34" charset="0"/>
              </a:rPr>
              <a:t>（前提：这些量都是测量量）</a:t>
            </a:r>
          </a:p>
        </p:txBody>
      </p:sp>
      <p:sp>
        <p:nvSpPr>
          <p:cNvPr id="2" name="文本框 1"/>
          <p:cNvSpPr txBox="1"/>
          <p:nvPr/>
        </p:nvSpPr>
        <p:spPr>
          <a:xfrm>
            <a:off x="916265" y="1841343"/>
            <a:ext cx="5753498" cy="830997"/>
          </a:xfrm>
          <a:prstGeom prst="rect">
            <a:avLst/>
          </a:prstGeom>
          <a:noFill/>
        </p:spPr>
        <p:txBody>
          <a:bodyPr wrap="none" rtlCol="0">
            <a:spAutoFit/>
          </a:bodyPr>
          <a:lstStyle/>
          <a:p>
            <a:r>
              <a:rPr lang="zh-CN" altLang="en-US" sz="2400" b="1" u="sng" dirty="0">
                <a:solidFill>
                  <a:srgbClr val="FF0000"/>
                </a:solidFill>
              </a:rPr>
              <a:t>保留原则：既不损害也不夸大测量精度！</a:t>
            </a:r>
            <a:endParaRPr lang="en-US" altLang="zh-CN" sz="2400" b="1" u="sng" dirty="0">
              <a:solidFill>
                <a:srgbClr val="FF0000"/>
              </a:solidFill>
            </a:endParaRPr>
          </a:p>
          <a:p>
            <a:r>
              <a:rPr lang="zh-CN" altLang="en-US" sz="2400" b="1" u="sng" dirty="0">
                <a:solidFill>
                  <a:srgbClr val="FF0000"/>
                </a:solidFill>
              </a:rPr>
              <a:t>常数的有效位数看作是无限的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dissolve">
                                      <p:cBhvr>
                                        <p:cTn id="7" dur="500"/>
                                        <p:tgtEl>
                                          <p:spTgt spid="532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58"/>
                                        </p:tgtEl>
                                        <p:attrNameLst>
                                          <p:attrName>style.visibility</p:attrName>
                                        </p:attrNameLst>
                                      </p:cBhvr>
                                      <p:to>
                                        <p:strVal val="visible"/>
                                      </p:to>
                                    </p:set>
                                    <p:animEffect transition="in" filter="blinds(horizontal)">
                                      <p:cBhvr>
                                        <p:cTn id="12" dur="500"/>
                                        <p:tgtEl>
                                          <p:spTgt spid="5325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3253">
                                            <p:txEl>
                                              <p:pRg st="0" end="0"/>
                                            </p:txEl>
                                          </p:spTgt>
                                        </p:tgtEl>
                                        <p:attrNameLst>
                                          <p:attrName>style.visibility</p:attrName>
                                        </p:attrNameLst>
                                      </p:cBhvr>
                                      <p:to>
                                        <p:strVal val="visible"/>
                                      </p:to>
                                    </p:set>
                                    <p:anim calcmode="lin" valueType="num">
                                      <p:cBhvr additive="base">
                                        <p:cTn id="17" dur="500" fill="hold"/>
                                        <p:tgtEl>
                                          <p:spTgt spid="5325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32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3254"/>
                                        </p:tgtEl>
                                        <p:attrNameLst>
                                          <p:attrName>style.visibility</p:attrName>
                                        </p:attrNameLst>
                                      </p:cBhvr>
                                      <p:to>
                                        <p:strVal val="visible"/>
                                      </p:to>
                                    </p:set>
                                    <p:anim calcmode="lin" valueType="num">
                                      <p:cBhvr additive="base">
                                        <p:cTn id="23" dur="500" fill="hold"/>
                                        <p:tgtEl>
                                          <p:spTgt spid="53254"/>
                                        </p:tgtEl>
                                        <p:attrNameLst>
                                          <p:attrName>ppt_x</p:attrName>
                                        </p:attrNameLst>
                                      </p:cBhvr>
                                      <p:tavLst>
                                        <p:tav tm="0">
                                          <p:val>
                                            <p:strVal val="#ppt_x"/>
                                          </p:val>
                                        </p:tav>
                                        <p:tav tm="100000">
                                          <p:val>
                                            <p:strVal val="#ppt_x"/>
                                          </p:val>
                                        </p:tav>
                                      </p:tavLst>
                                    </p:anim>
                                    <p:anim calcmode="lin" valueType="num">
                                      <p:cBhvr additive="base">
                                        <p:cTn id="24" dur="500" fill="hold"/>
                                        <p:tgtEl>
                                          <p:spTgt spid="5325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3259"/>
                                        </p:tgtEl>
                                        <p:attrNameLst>
                                          <p:attrName>style.visibility</p:attrName>
                                        </p:attrNameLst>
                                      </p:cBhvr>
                                      <p:to>
                                        <p:strVal val="visible"/>
                                      </p:to>
                                    </p:set>
                                    <p:animEffect transition="in" filter="blinds(horizontal)">
                                      <p:cBhvr>
                                        <p:cTn id="29" dur="500"/>
                                        <p:tgtEl>
                                          <p:spTgt spid="5325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3256"/>
                                        </p:tgtEl>
                                        <p:attrNameLst>
                                          <p:attrName>style.visibility</p:attrName>
                                        </p:attrNameLst>
                                      </p:cBhvr>
                                      <p:to>
                                        <p:strVal val="visible"/>
                                      </p:to>
                                    </p:set>
                                    <p:anim calcmode="lin" valueType="num">
                                      <p:cBhvr additive="base">
                                        <p:cTn id="34" dur="500" fill="hold"/>
                                        <p:tgtEl>
                                          <p:spTgt spid="53256"/>
                                        </p:tgtEl>
                                        <p:attrNameLst>
                                          <p:attrName>ppt_x</p:attrName>
                                        </p:attrNameLst>
                                      </p:cBhvr>
                                      <p:tavLst>
                                        <p:tav tm="0">
                                          <p:val>
                                            <p:strVal val="#ppt_x"/>
                                          </p:val>
                                        </p:tav>
                                        <p:tav tm="100000">
                                          <p:val>
                                            <p:strVal val="#ppt_x"/>
                                          </p:val>
                                        </p:tav>
                                      </p:tavLst>
                                    </p:anim>
                                    <p:anim calcmode="lin" valueType="num">
                                      <p:cBhvr additive="base">
                                        <p:cTn id="35" dur="500" fill="hold"/>
                                        <p:tgtEl>
                                          <p:spTgt spid="532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P spid="53254" grpId="0"/>
      <p:bldP spid="53256" grpId="0"/>
      <p:bldP spid="53258" grpId="0" bldLvl="0"/>
      <p:bldP spid="53259" grpId="0" bldLvl="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121"/>
          <p:cNvSpPr>
            <a:spLocks noGrp="1"/>
          </p:cNvSpPr>
          <p:nvPr>
            <p:ph type="title"/>
          </p:nvPr>
        </p:nvSpPr>
        <p:spPr>
          <a:xfrm>
            <a:off x="41910" y="260350"/>
            <a:ext cx="6433185" cy="682625"/>
          </a:xfrm>
          <a:noFill/>
          <a:ln>
            <a:noFill/>
          </a:ln>
        </p:spPr>
        <p:txBody>
          <a:bodyPr lIns="90170" tIns="46990" rIns="90170" bIns="46990" anchor="t"/>
          <a:lstStyle/>
          <a:p>
            <a:pPr algn="l"/>
            <a:r>
              <a:rPr lang="zh-CN" altLang="en-US" sz="4000" b="1" dirty="0">
                <a:solidFill>
                  <a:srgbClr val="0070C0"/>
                </a:solidFill>
                <a:latin typeface="微软雅黑" panose="020B0503020204020204" charset="-122"/>
                <a:ea typeface="微软雅黑" panose="020B0503020204020204" charset="-122"/>
                <a:sym typeface="+mn-ea"/>
              </a:rPr>
              <a:t>找找生活中的物理</a:t>
            </a:r>
          </a:p>
        </p:txBody>
      </p:sp>
      <p:sp>
        <p:nvSpPr>
          <p:cNvPr id="4" name="文本框 3"/>
          <p:cNvSpPr txBox="1"/>
          <p:nvPr/>
        </p:nvSpPr>
        <p:spPr>
          <a:xfrm>
            <a:off x="108010" y="1124997"/>
            <a:ext cx="1534160" cy="460375"/>
          </a:xfrm>
          <a:prstGeom prst="rect">
            <a:avLst/>
          </a:prstGeom>
          <a:noFill/>
        </p:spPr>
        <p:txBody>
          <a:bodyPr wrap="none" rtlCol="0">
            <a:spAutoFit/>
          </a:bodyPr>
          <a:lstStyle/>
          <a:p>
            <a:r>
              <a:rPr lang="zh-CN" altLang="en-US" sz="2400" dirty="0">
                <a:latin typeface="微软雅黑" panose="020B0503020204020204" charset="-122"/>
                <a:ea typeface="微软雅黑" panose="020B0503020204020204" charset="-122"/>
              </a:rPr>
              <a:t>实例</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手机</a:t>
            </a:r>
          </a:p>
        </p:txBody>
      </p:sp>
      <p:pic>
        <p:nvPicPr>
          <p:cNvPr id="8" name="图片 7" descr="timg[1]"/>
          <p:cNvPicPr>
            <a:picLocks noChangeAspect="1"/>
          </p:cNvPicPr>
          <p:nvPr/>
        </p:nvPicPr>
        <p:blipFill>
          <a:blip r:embed="rId2"/>
          <a:stretch>
            <a:fillRect/>
          </a:stretch>
        </p:blipFill>
        <p:spPr>
          <a:xfrm>
            <a:off x="3347720" y="1585595"/>
            <a:ext cx="5760085" cy="5200015"/>
          </a:xfrm>
          <a:prstGeom prst="rect">
            <a:avLst/>
          </a:prstGeom>
        </p:spPr>
      </p:pic>
      <p:sp>
        <p:nvSpPr>
          <p:cNvPr id="10" name="文本框 9"/>
          <p:cNvSpPr txBox="1"/>
          <p:nvPr/>
        </p:nvSpPr>
        <p:spPr>
          <a:xfrm>
            <a:off x="-233680" y="1695450"/>
            <a:ext cx="3138170" cy="3830955"/>
          </a:xfrm>
          <a:prstGeom prst="rect">
            <a:avLst/>
          </a:prstGeom>
          <a:noFill/>
        </p:spPr>
        <p:txBody>
          <a:bodyPr wrap="square" rtlCol="0" anchor="t">
            <a:spAutoFit/>
          </a:bodyPr>
          <a:lstStyle/>
          <a:p>
            <a:pPr marL="285750">
              <a:lnSpc>
                <a:spcPct val="150000"/>
              </a:lnSpc>
              <a:buFont typeface="Wingdings" panose="05000000000000000000" pitchFamily="2" charset="2"/>
              <a:buChar char="ü"/>
            </a:pPr>
            <a:r>
              <a:rPr lang="zh-CN" altLang="en-US" b="1" dirty="0">
                <a:solidFill>
                  <a:srgbClr val="FF0000"/>
                </a:solidFill>
                <a:latin typeface="楷体" panose="02010609060101010101" pitchFamily="49" charset="-122"/>
                <a:ea typeface="楷体" panose="02010609060101010101" pitchFamily="49" charset="-122"/>
                <a:sym typeface="+mn-ea"/>
              </a:rPr>
              <a:t>力</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手机外壳、按钮设计；</a:t>
            </a:r>
            <a:endParaRPr lang="en-US" altLang="zh-CN" b="1" dirty="0">
              <a:latin typeface="楷体" panose="02010609060101010101" pitchFamily="49" charset="-122"/>
              <a:ea typeface="楷体" panose="02010609060101010101" pitchFamily="49" charset="-122"/>
            </a:endParaRPr>
          </a:p>
          <a:p>
            <a:pPr marL="285750">
              <a:lnSpc>
                <a:spcPct val="150000"/>
              </a:lnSpc>
              <a:buFont typeface="Wingdings" panose="05000000000000000000" pitchFamily="2" charset="2"/>
              <a:buChar char="ü"/>
            </a:pPr>
            <a:r>
              <a:rPr lang="zh-CN" altLang="en-US" b="1" dirty="0">
                <a:solidFill>
                  <a:srgbClr val="FF0000"/>
                </a:solidFill>
                <a:latin typeface="楷体" panose="02010609060101010101" pitchFamily="49" charset="-122"/>
                <a:ea typeface="楷体" panose="02010609060101010101" pitchFamily="49" charset="-122"/>
                <a:sym typeface="+mn-ea"/>
              </a:rPr>
              <a:t>声</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喇叭和话筒</a:t>
            </a:r>
            <a:endParaRPr lang="en-US" altLang="zh-CN" b="1" dirty="0">
              <a:latin typeface="楷体" panose="02010609060101010101" pitchFamily="49" charset="-122"/>
              <a:ea typeface="楷体" panose="02010609060101010101" pitchFamily="49" charset="-122"/>
              <a:sym typeface="+mn-ea"/>
            </a:endParaRPr>
          </a:p>
          <a:p>
            <a:pPr marL="285750">
              <a:lnSpc>
                <a:spcPct val="150000"/>
              </a:lnSpc>
              <a:buFont typeface="Wingdings" panose="05000000000000000000" pitchFamily="2" charset="2"/>
              <a:buChar char="ü"/>
            </a:pPr>
            <a:r>
              <a:rPr lang="zh-CN" altLang="en-US" b="1" dirty="0">
                <a:solidFill>
                  <a:srgbClr val="FF0000"/>
                </a:solidFill>
                <a:latin typeface="楷体" panose="02010609060101010101" pitchFamily="49" charset="-122"/>
                <a:ea typeface="楷体" panose="02010609060101010101" pitchFamily="49" charset="-122"/>
                <a:sym typeface="+mn-ea"/>
              </a:rPr>
              <a:t>光</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液晶显示、触摸屏原</a:t>
            </a:r>
          </a:p>
          <a:p>
            <a:pPr marL="285750">
              <a:lnSpc>
                <a:spcPct val="150000"/>
              </a:lnSpc>
              <a:buFont typeface="Wingdings" panose="05000000000000000000" pitchFamily="2" charset="2"/>
            </a:pPr>
            <a:r>
              <a:rPr lang="zh-CN" altLang="en-US" b="1" dirty="0">
                <a:latin typeface="楷体" panose="02010609060101010101" pitchFamily="49" charset="-122"/>
                <a:ea typeface="楷体" panose="02010609060101010101" pitchFamily="49" charset="-122"/>
                <a:sym typeface="+mn-ea"/>
              </a:rPr>
              <a:t>     理、照相功能；</a:t>
            </a:r>
            <a:r>
              <a:rPr lang="en-US" altLang="zh-CN" b="1" dirty="0">
                <a:latin typeface="楷体" panose="02010609060101010101" pitchFamily="49" charset="-122"/>
                <a:ea typeface="楷体" panose="02010609060101010101" pitchFamily="49" charset="-122"/>
                <a:sym typeface="+mn-ea"/>
              </a:rPr>
              <a:t>   </a:t>
            </a:r>
            <a:r>
              <a:rPr lang="zh-CN" altLang="en-US" b="1" dirty="0">
                <a:latin typeface="楷体" panose="02010609060101010101" pitchFamily="49" charset="-122"/>
                <a:ea typeface="楷体" panose="02010609060101010101" pitchFamily="49" charset="-122"/>
                <a:sym typeface="+mn-ea"/>
              </a:rPr>
              <a:t> </a:t>
            </a:r>
          </a:p>
          <a:p>
            <a:pPr marL="285750">
              <a:lnSpc>
                <a:spcPct val="150000"/>
              </a:lnSpc>
              <a:buFont typeface="Wingdings" panose="05000000000000000000" pitchFamily="2" charset="2"/>
              <a:buChar char="ü"/>
            </a:pPr>
            <a:r>
              <a:rPr lang="zh-CN" altLang="en-US" b="1" dirty="0">
                <a:solidFill>
                  <a:srgbClr val="FF0000"/>
                </a:solidFill>
                <a:latin typeface="楷体" panose="02010609060101010101" pitchFamily="49" charset="-122"/>
                <a:ea typeface="楷体" panose="02010609060101010101" pitchFamily="49" charset="-122"/>
                <a:sym typeface="+mn-ea"/>
              </a:rPr>
              <a:t>电</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电池充放电</a:t>
            </a:r>
          </a:p>
          <a:p>
            <a:pPr marL="285750" algn="l">
              <a:lnSpc>
                <a:spcPct val="150000"/>
              </a:lnSpc>
              <a:buClrTx/>
              <a:buSzTx/>
              <a:buFont typeface="Wingdings" panose="05000000000000000000" pitchFamily="2" charset="2"/>
              <a:buChar char="ü"/>
            </a:pPr>
            <a:r>
              <a:rPr lang="zh-CN" altLang="en-US" b="1" dirty="0">
                <a:solidFill>
                  <a:srgbClr val="FF0000"/>
                </a:solidFill>
                <a:latin typeface="楷体" panose="02010609060101010101" pitchFamily="49" charset="-122"/>
                <a:ea typeface="楷体" panose="02010609060101010101" pitchFamily="49" charset="-122"/>
                <a:sym typeface="+mn-ea"/>
              </a:rPr>
              <a:t>波</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cs typeface="+mn-ea"/>
                <a:sym typeface="+mn-ea"/>
              </a:rPr>
              <a:t>信号传播</a:t>
            </a:r>
          </a:p>
          <a:p>
            <a:pPr marL="285750" algn="l">
              <a:lnSpc>
                <a:spcPct val="150000"/>
              </a:lnSpc>
              <a:buClr>
                <a:srgbClr val="FF0000"/>
              </a:buClr>
              <a:buSzTx/>
              <a:buFont typeface="Wingdings" panose="05000000000000000000" pitchFamily="2" charset="2"/>
              <a:buChar char="ü"/>
            </a:pPr>
            <a:r>
              <a:rPr lang="zh-CN" altLang="en-US" b="1" dirty="0">
                <a:solidFill>
                  <a:srgbClr val="FF0000"/>
                </a:solidFill>
                <a:latin typeface="楷体" panose="02010609060101010101" pitchFamily="49" charset="-122"/>
                <a:ea typeface="楷体" panose="02010609060101010101" pitchFamily="49" charset="-122"/>
                <a:cs typeface="+mn-ea"/>
                <a:sym typeface="+mn-ea"/>
              </a:rPr>
              <a:t>半导体</a:t>
            </a:r>
            <a:r>
              <a:rPr lang="zh-CN" altLang="en-US" b="1" dirty="0">
                <a:latin typeface="楷体" panose="02010609060101010101" pitchFamily="49" charset="-122"/>
                <a:ea typeface="楷体" panose="02010609060101010101" pitchFamily="49" charset="-122"/>
                <a:cs typeface="+mn-ea"/>
                <a:sym typeface="+mn-ea"/>
              </a:rPr>
              <a:t>：光线、距离、</a:t>
            </a:r>
          </a:p>
          <a:p>
            <a:pPr marL="285750" algn="l">
              <a:lnSpc>
                <a:spcPct val="150000"/>
              </a:lnSpc>
              <a:buClr>
                <a:srgbClr val="FF0000"/>
              </a:buClr>
              <a:buSzTx/>
              <a:buFont typeface="Wingdings" panose="05000000000000000000" pitchFamily="2" charset="2"/>
            </a:pPr>
            <a:r>
              <a:rPr lang="zh-CN" altLang="en-US" b="1" dirty="0">
                <a:latin typeface="楷体" panose="02010609060101010101" pitchFamily="49" charset="-122"/>
                <a:ea typeface="楷体" panose="02010609060101010101" pitchFamily="49" charset="-122"/>
                <a:cs typeface="+mn-ea"/>
                <a:sym typeface="+mn-ea"/>
              </a:rPr>
              <a:t>          陀螺仪等各类</a:t>
            </a:r>
          </a:p>
          <a:p>
            <a:pPr marL="285750" algn="l">
              <a:lnSpc>
                <a:spcPct val="150000"/>
              </a:lnSpc>
              <a:buClr>
                <a:srgbClr val="FF0000"/>
              </a:buClr>
              <a:buSzTx/>
              <a:buFont typeface="Wingdings" panose="05000000000000000000" pitchFamily="2" charset="2"/>
            </a:pPr>
            <a:r>
              <a:rPr lang="zh-CN" altLang="en-US" b="1" dirty="0">
                <a:latin typeface="楷体" panose="02010609060101010101" pitchFamily="49" charset="-122"/>
                <a:ea typeface="楷体" panose="02010609060101010101" pitchFamily="49" charset="-122"/>
                <a:cs typeface="+mn-ea"/>
                <a:sym typeface="+mn-ea"/>
              </a:rPr>
              <a:t>          传感器、芯片</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5" name="Group 3"/>
          <p:cNvGrpSpPr/>
          <p:nvPr/>
        </p:nvGrpSpPr>
        <p:grpSpPr>
          <a:xfrm>
            <a:off x="1557095" y="3152031"/>
            <a:ext cx="3273425" cy="519112"/>
            <a:chOff x="0" y="0"/>
            <a:chExt cx="2062" cy="327"/>
          </a:xfrm>
        </p:grpSpPr>
        <p:sp>
          <p:nvSpPr>
            <p:cNvPr id="107523" name="Text Box 4"/>
            <p:cNvSpPr txBox="1"/>
            <p:nvPr/>
          </p:nvSpPr>
          <p:spPr>
            <a:xfrm>
              <a:off x="0" y="0"/>
              <a:ext cx="771" cy="327"/>
            </a:xfrm>
            <a:prstGeom prst="rect">
              <a:avLst/>
            </a:prstGeom>
            <a:noFill/>
            <a:ln w="9525">
              <a:noFill/>
            </a:ln>
          </p:spPr>
          <p:txBody>
            <a:bodyPr anchor="t">
              <a:spAutoFit/>
            </a:bodyPr>
            <a:lstStyle/>
            <a:p>
              <a:pPr eaLnBrk="0" hangingPunct="0"/>
              <a:r>
                <a:rPr lang="en-US" altLang="zh-CN" sz="2800" dirty="0">
                  <a:solidFill>
                    <a:srgbClr val="FF0000"/>
                  </a:solidFill>
                  <a:latin typeface="Arial" panose="020B0604020202020204" pitchFamily="34" charset="0"/>
                  <a:ea typeface="黑体" panose="02010609060101010101" pitchFamily="2" charset="-122"/>
                </a:rPr>
                <a:t>31.5</a:t>
              </a:r>
              <a:r>
                <a:rPr lang="en-US" altLang="zh-CN" sz="2800" u="sng" dirty="0">
                  <a:solidFill>
                    <a:srgbClr val="FF0000"/>
                  </a:solidFill>
                  <a:latin typeface="Arial" panose="020B0604020202020204" pitchFamily="34" charset="0"/>
                  <a:ea typeface="黑体" panose="02010609060101010101" pitchFamily="2" charset="-122"/>
                </a:rPr>
                <a:t>2</a:t>
              </a:r>
            </a:p>
          </p:txBody>
        </p:sp>
        <p:graphicFrame>
          <p:nvGraphicFramePr>
            <p:cNvPr id="107524" name="Object 5"/>
            <p:cNvGraphicFramePr>
              <a:graphicFrameLocks noChangeAspect="1"/>
            </p:cNvGraphicFramePr>
            <p:nvPr/>
          </p:nvGraphicFramePr>
          <p:xfrm>
            <a:off x="635" y="45"/>
            <a:ext cx="180" cy="221"/>
          </p:xfrm>
          <a:graphic>
            <a:graphicData uri="http://schemas.openxmlformats.org/presentationml/2006/ole">
              <mc:AlternateContent xmlns:mc="http://schemas.openxmlformats.org/markup-compatibility/2006">
                <mc:Choice xmlns:v="urn:schemas-microsoft-com:vml" Requires="v">
                  <p:oleObj spid="_x0000_s133874" r:id="rId3" imgW="111760" imgH="121920" progId="Equation.3">
                    <p:embed/>
                  </p:oleObj>
                </mc:Choice>
                <mc:Fallback>
                  <p:oleObj r:id="rId3" imgW="111760" imgH="121920" progId="Equation.3">
                    <p:embed/>
                    <p:pic>
                      <p:nvPicPr>
                        <p:cNvPr id="0" name="Object 5"/>
                        <p:cNvPicPr/>
                        <p:nvPr/>
                      </p:nvPicPr>
                      <p:blipFill>
                        <a:blip r:embed="rId4">
                          <a:clrChange>
                            <a:clrFrom>
                              <a:srgbClr val="000000"/>
                            </a:clrFrom>
                            <a:clrTo>
                              <a:srgbClr val="000000">
                                <a:alpha val="0"/>
                              </a:srgbClr>
                            </a:clrTo>
                          </a:clrChange>
                        </a:blip>
                        <a:stretch>
                          <a:fillRect/>
                        </a:stretch>
                      </p:blipFill>
                      <p:spPr>
                        <a:xfrm>
                          <a:off x="635" y="45"/>
                          <a:ext cx="180" cy="221"/>
                        </a:xfrm>
                        <a:prstGeom prst="rect">
                          <a:avLst/>
                        </a:prstGeom>
                        <a:noFill/>
                        <a:ln w="38100">
                          <a:noFill/>
                          <a:miter/>
                        </a:ln>
                      </p:spPr>
                    </p:pic>
                  </p:oleObj>
                </mc:Fallback>
              </mc:AlternateContent>
            </a:graphicData>
          </a:graphic>
        </p:graphicFrame>
        <p:sp>
          <p:nvSpPr>
            <p:cNvPr id="107525" name="Text Box 6"/>
            <p:cNvSpPr txBox="1"/>
            <p:nvPr/>
          </p:nvSpPr>
          <p:spPr>
            <a:xfrm>
              <a:off x="816" y="0"/>
              <a:ext cx="1246" cy="327"/>
            </a:xfrm>
            <a:prstGeom prst="rect">
              <a:avLst/>
            </a:prstGeom>
            <a:noFill/>
            <a:ln w="9525">
              <a:noFill/>
            </a:ln>
          </p:spPr>
          <p:txBody>
            <a:bodyPr wrap="none" anchor="t">
              <a:spAutoFit/>
            </a:bodyPr>
            <a:lstStyle/>
            <a:p>
              <a:pPr eaLnBrk="0" hangingPunct="0"/>
              <a:r>
                <a:rPr lang="en-US" altLang="zh-CN" sz="2800" dirty="0">
                  <a:solidFill>
                    <a:srgbClr val="FF0000"/>
                  </a:solidFill>
                  <a:latin typeface="Arial" panose="020B0604020202020204" pitchFamily="34" charset="0"/>
                  <a:ea typeface="黑体" panose="02010609060101010101" pitchFamily="2" charset="-122"/>
                </a:rPr>
                <a:t>2.</a:t>
              </a:r>
              <a:r>
                <a:rPr lang="en-US" altLang="zh-CN" sz="2800" u="sng" dirty="0">
                  <a:solidFill>
                    <a:srgbClr val="FF0000"/>
                  </a:solidFill>
                  <a:latin typeface="Arial" panose="020B0604020202020204" pitchFamily="34" charset="0"/>
                  <a:ea typeface="黑体" panose="02010609060101010101" pitchFamily="2" charset="-122"/>
                </a:rPr>
                <a:t>1</a:t>
              </a:r>
              <a:r>
                <a:rPr lang="en-US" altLang="zh-CN" sz="2800" dirty="0">
                  <a:solidFill>
                    <a:srgbClr val="FF0000"/>
                  </a:solidFill>
                  <a:latin typeface="Arial" panose="020B0604020202020204" pitchFamily="34" charset="0"/>
                  <a:ea typeface="黑体" panose="02010609060101010101" pitchFamily="2" charset="-122"/>
                </a:rPr>
                <a:t>=6</a:t>
              </a:r>
              <a:r>
                <a:rPr lang="en-US" altLang="zh-CN" sz="2800" u="sng" dirty="0">
                  <a:solidFill>
                    <a:srgbClr val="FF0000"/>
                  </a:solidFill>
                  <a:latin typeface="Arial" panose="020B0604020202020204" pitchFamily="34" charset="0"/>
                  <a:ea typeface="黑体" panose="02010609060101010101" pitchFamily="2" charset="-122"/>
                </a:rPr>
                <a:t>6</a:t>
              </a:r>
              <a:r>
                <a:rPr lang="en-US" altLang="zh-CN" sz="2800" dirty="0">
                  <a:solidFill>
                    <a:srgbClr val="FF0000"/>
                  </a:solidFill>
                  <a:latin typeface="Arial" panose="020B0604020202020204" pitchFamily="34" charset="0"/>
                  <a:ea typeface="黑体" panose="02010609060101010101" pitchFamily="2" charset="-122"/>
                </a:rPr>
                <a:t>.</a:t>
              </a:r>
              <a:r>
                <a:rPr lang="en-US" altLang="zh-CN" sz="2800" u="sng" dirty="0">
                  <a:solidFill>
                    <a:srgbClr val="FF0000"/>
                  </a:solidFill>
                  <a:latin typeface="Arial" panose="020B0604020202020204" pitchFamily="34" charset="0"/>
                  <a:ea typeface="黑体" panose="02010609060101010101" pitchFamily="2" charset="-122"/>
                </a:rPr>
                <a:t>192</a:t>
              </a:r>
            </a:p>
          </p:txBody>
        </p:sp>
      </p:grpSp>
      <p:sp>
        <p:nvSpPr>
          <p:cNvPr id="107526" name="Text Box 7"/>
          <p:cNvSpPr txBox="1"/>
          <p:nvPr/>
        </p:nvSpPr>
        <p:spPr>
          <a:xfrm>
            <a:off x="2544520" y="5484068"/>
            <a:ext cx="184150" cy="366713"/>
          </a:xfrm>
          <a:prstGeom prst="rect">
            <a:avLst/>
          </a:prstGeom>
          <a:noFill/>
          <a:ln w="9525">
            <a:noFill/>
          </a:ln>
        </p:spPr>
        <p:txBody>
          <a:bodyPr wrap="none" anchor="t">
            <a:spAutoFit/>
          </a:bodyPr>
          <a:lstStyle/>
          <a:p>
            <a:pPr eaLnBrk="0" hangingPunct="0"/>
            <a:endParaRPr lang="zh-CN" altLang="en-US" dirty="0">
              <a:latin typeface="Arial" panose="020B0604020202020204" pitchFamily="34" charset="0"/>
              <a:ea typeface="黑体" panose="02010609060101010101" pitchFamily="2" charset="-122"/>
            </a:endParaRPr>
          </a:p>
        </p:txBody>
      </p:sp>
      <p:sp>
        <p:nvSpPr>
          <p:cNvPr id="54280" name="Text Box 8"/>
          <p:cNvSpPr txBox="1"/>
          <p:nvPr/>
        </p:nvSpPr>
        <p:spPr>
          <a:xfrm>
            <a:off x="5157545" y="3152031"/>
            <a:ext cx="2520950" cy="519112"/>
          </a:xfrm>
          <a:prstGeom prst="rect">
            <a:avLst/>
          </a:prstGeom>
          <a:noFill/>
          <a:ln w="9525">
            <a:noFill/>
          </a:ln>
        </p:spPr>
        <p:txBody>
          <a:bodyPr anchor="t">
            <a:spAutoFit/>
          </a:bodyPr>
          <a:lstStyle/>
          <a:p>
            <a:pPr eaLnBrk="0" hangingPunct="0"/>
            <a:r>
              <a:rPr lang="zh-CN" altLang="en-US" sz="2800" b="1" dirty="0">
                <a:latin typeface="Arial" panose="020B0604020202020204" pitchFamily="34" charset="0"/>
                <a:ea typeface="黑体" panose="02010609060101010101" pitchFamily="2" charset="-122"/>
              </a:rPr>
              <a:t>结果：</a:t>
            </a:r>
            <a:r>
              <a:rPr lang="en-US" altLang="zh-CN" sz="2800" dirty="0">
                <a:solidFill>
                  <a:srgbClr val="FF0000"/>
                </a:solidFill>
                <a:latin typeface="Arial" panose="020B0604020202020204" pitchFamily="34" charset="0"/>
                <a:ea typeface="黑体" panose="02010609060101010101" pitchFamily="2" charset="-122"/>
              </a:rPr>
              <a:t>66</a:t>
            </a:r>
          </a:p>
        </p:txBody>
      </p:sp>
      <p:graphicFrame>
        <p:nvGraphicFramePr>
          <p:cNvPr id="54281" name="Object 9"/>
          <p:cNvGraphicFramePr>
            <a:graphicFrameLocks noGrp="1" noChangeAspect="1"/>
          </p:cNvGraphicFramePr>
          <p:nvPr>
            <p:ph idx="4294967295"/>
          </p:nvPr>
        </p:nvGraphicFramePr>
        <p:xfrm>
          <a:off x="1633295" y="5109418"/>
          <a:ext cx="3459162" cy="916652"/>
        </p:xfrm>
        <a:graphic>
          <a:graphicData uri="http://schemas.openxmlformats.org/presentationml/2006/ole">
            <mc:AlternateContent xmlns:mc="http://schemas.openxmlformats.org/markup-compatibility/2006">
              <mc:Choice xmlns:v="urn:schemas-microsoft-com:vml" Requires="v">
                <p:oleObj spid="_x0000_s133875" r:id="rId5" imgW="1564640" imgH="396240" progId="Equation.3">
                  <p:embed/>
                </p:oleObj>
              </mc:Choice>
              <mc:Fallback>
                <p:oleObj r:id="rId5" imgW="1564640" imgH="396240" progId="Equation.3">
                  <p:embed/>
                  <p:pic>
                    <p:nvPicPr>
                      <p:cNvPr id="0" name="Object 9"/>
                      <p:cNvPicPr/>
                      <p:nvPr/>
                    </p:nvPicPr>
                    <p:blipFill>
                      <a:blip r:embed="rId6">
                        <a:clrChange>
                          <a:clrFrom>
                            <a:srgbClr val="000000"/>
                          </a:clrFrom>
                          <a:clrTo>
                            <a:srgbClr val="000000">
                              <a:alpha val="0"/>
                            </a:srgbClr>
                          </a:clrTo>
                        </a:clrChange>
                      </a:blip>
                      <a:stretch>
                        <a:fillRect/>
                      </a:stretch>
                    </p:blipFill>
                    <p:spPr>
                      <a:xfrm>
                        <a:off x="1633295" y="5109418"/>
                        <a:ext cx="3459162" cy="916652"/>
                      </a:xfrm>
                      <a:prstGeom prst="rect">
                        <a:avLst/>
                      </a:prstGeom>
                      <a:noFill/>
                      <a:ln w="38100">
                        <a:miter/>
                      </a:ln>
                    </p:spPr>
                  </p:pic>
                </p:oleObj>
              </mc:Fallback>
            </mc:AlternateContent>
          </a:graphicData>
        </a:graphic>
      </p:graphicFrame>
      <p:sp>
        <p:nvSpPr>
          <p:cNvPr id="54282" name="Rectangle 10"/>
          <p:cNvSpPr/>
          <p:nvPr/>
        </p:nvSpPr>
        <p:spPr>
          <a:xfrm>
            <a:off x="1628532" y="4187081"/>
            <a:ext cx="2927350" cy="519112"/>
          </a:xfrm>
          <a:prstGeom prst="rect">
            <a:avLst/>
          </a:prstGeom>
          <a:noFill/>
          <a:ln w="9525">
            <a:noFill/>
          </a:ln>
        </p:spPr>
        <p:txBody>
          <a:bodyPr wrap="none" anchor="t">
            <a:spAutoFit/>
          </a:bodyPr>
          <a:lstStyle/>
          <a:p>
            <a:pPr eaLnBrk="0" hangingPunct="0"/>
            <a:r>
              <a:rPr lang="en-US" altLang="zh-CN" sz="2800" dirty="0">
                <a:solidFill>
                  <a:srgbClr val="FF0000"/>
                </a:solidFill>
                <a:latin typeface="Arial" panose="020B0604020202020204" pitchFamily="34" charset="0"/>
                <a:ea typeface="黑体" panose="02010609060101010101" pitchFamily="2" charset="-122"/>
              </a:rPr>
              <a:t>79</a:t>
            </a:r>
            <a:r>
              <a:rPr lang="en-US" altLang="zh-CN" sz="2800" u="sng" dirty="0">
                <a:solidFill>
                  <a:srgbClr val="FF0000"/>
                </a:solidFill>
                <a:latin typeface="Arial" panose="020B0604020202020204" pitchFamily="34" charset="0"/>
                <a:ea typeface="黑体" panose="02010609060101010101" pitchFamily="2" charset="-122"/>
              </a:rPr>
              <a:t>9</a:t>
            </a:r>
            <a:r>
              <a:rPr lang="en-US" altLang="zh-CN" sz="2800" dirty="0">
                <a:solidFill>
                  <a:srgbClr val="FF0000"/>
                </a:solidFill>
                <a:latin typeface="Arial" panose="020B0604020202020204" pitchFamily="34" charset="0"/>
                <a:ea typeface="黑体" panose="02010609060101010101" pitchFamily="2" charset="-122"/>
              </a:rPr>
              <a:t>×6.</a:t>
            </a:r>
            <a:r>
              <a:rPr lang="en-US" altLang="zh-CN" sz="2800" u="sng" dirty="0">
                <a:solidFill>
                  <a:srgbClr val="FF0000"/>
                </a:solidFill>
                <a:latin typeface="Arial" panose="020B0604020202020204" pitchFamily="34" charset="0"/>
                <a:ea typeface="黑体" panose="02010609060101010101" pitchFamily="2" charset="-122"/>
              </a:rPr>
              <a:t>5</a:t>
            </a:r>
            <a:r>
              <a:rPr lang="en-US" altLang="zh-CN" sz="2800" dirty="0">
                <a:solidFill>
                  <a:srgbClr val="FF0000"/>
                </a:solidFill>
                <a:latin typeface="Arial" panose="020B0604020202020204" pitchFamily="34" charset="0"/>
                <a:ea typeface="黑体" panose="02010609060101010101" pitchFamily="2" charset="-122"/>
              </a:rPr>
              <a:t>=5</a:t>
            </a:r>
            <a:r>
              <a:rPr lang="en-US" altLang="zh-CN" sz="2800" u="sng" dirty="0">
                <a:solidFill>
                  <a:srgbClr val="FF0000"/>
                </a:solidFill>
                <a:latin typeface="Arial" panose="020B0604020202020204" pitchFamily="34" charset="0"/>
                <a:ea typeface="黑体" panose="02010609060101010101" pitchFamily="2" charset="-122"/>
              </a:rPr>
              <a:t>193</a:t>
            </a:r>
            <a:r>
              <a:rPr lang="en-US" altLang="zh-CN" sz="2800" dirty="0">
                <a:solidFill>
                  <a:srgbClr val="FF0000"/>
                </a:solidFill>
                <a:latin typeface="Arial" panose="020B0604020202020204" pitchFamily="34" charset="0"/>
                <a:ea typeface="黑体" panose="02010609060101010101" pitchFamily="2" charset="-122"/>
              </a:rPr>
              <a:t>.</a:t>
            </a:r>
            <a:r>
              <a:rPr lang="en-US" altLang="zh-CN" sz="2800" u="sng" dirty="0">
                <a:solidFill>
                  <a:srgbClr val="FF0000"/>
                </a:solidFill>
                <a:latin typeface="Arial" panose="020B0604020202020204" pitchFamily="34" charset="0"/>
                <a:ea typeface="黑体" panose="02010609060101010101" pitchFamily="2" charset="-122"/>
              </a:rPr>
              <a:t>5</a:t>
            </a:r>
          </a:p>
        </p:txBody>
      </p:sp>
      <p:sp>
        <p:nvSpPr>
          <p:cNvPr id="54283" name="Text Box 11"/>
          <p:cNvSpPr txBox="1"/>
          <p:nvPr/>
        </p:nvSpPr>
        <p:spPr>
          <a:xfrm>
            <a:off x="5157545" y="4188668"/>
            <a:ext cx="2835275" cy="519113"/>
          </a:xfrm>
          <a:prstGeom prst="rect">
            <a:avLst/>
          </a:prstGeom>
          <a:noFill/>
          <a:ln w="9525">
            <a:noFill/>
          </a:ln>
        </p:spPr>
        <p:txBody>
          <a:bodyPr wrap="none" anchor="t">
            <a:spAutoFit/>
          </a:bodyPr>
          <a:lstStyle/>
          <a:p>
            <a:pPr eaLnBrk="0" hangingPunct="0"/>
            <a:r>
              <a:rPr lang="zh-CN" altLang="en-US" sz="2800" b="1" dirty="0">
                <a:latin typeface="Arial" panose="020B0604020202020204" pitchFamily="34" charset="0"/>
                <a:ea typeface="黑体" panose="02010609060101010101" pitchFamily="2" charset="-122"/>
              </a:rPr>
              <a:t>结果：</a:t>
            </a:r>
            <a:r>
              <a:rPr lang="zh-CN" altLang="en-US" sz="2800" dirty="0">
                <a:solidFill>
                  <a:srgbClr val="FF0000"/>
                </a:solidFill>
                <a:latin typeface="Arial" panose="020B0604020202020204" pitchFamily="34" charset="0"/>
                <a:ea typeface="黑体" panose="02010609060101010101" pitchFamily="2" charset="-122"/>
                <a:sym typeface="Arial" panose="020B0604020202020204" pitchFamily="34" charset="0"/>
              </a:rPr>
              <a:t>5.2 × 10</a:t>
            </a:r>
            <a:r>
              <a:rPr lang="zh-CN" altLang="en-US" sz="2800" baseline="30000" dirty="0">
                <a:solidFill>
                  <a:srgbClr val="FF0000"/>
                </a:solidFill>
                <a:latin typeface="Arial" panose="020B0604020202020204" pitchFamily="34" charset="0"/>
                <a:ea typeface="黑体" panose="02010609060101010101" pitchFamily="2" charset="-122"/>
                <a:sym typeface="Arial" panose="020B0604020202020204" pitchFamily="34" charset="0"/>
              </a:rPr>
              <a:t>3</a:t>
            </a:r>
          </a:p>
        </p:txBody>
      </p:sp>
      <p:sp>
        <p:nvSpPr>
          <p:cNvPr id="107531" name="Text Box 12"/>
          <p:cNvSpPr txBox="1"/>
          <p:nvPr/>
        </p:nvSpPr>
        <p:spPr>
          <a:xfrm>
            <a:off x="179512" y="3149649"/>
            <a:ext cx="874713" cy="523220"/>
          </a:xfrm>
          <a:prstGeom prst="rect">
            <a:avLst/>
          </a:prstGeom>
          <a:noFill/>
          <a:ln w="9525">
            <a:noFill/>
          </a:ln>
        </p:spPr>
        <p:txBody>
          <a:bodyPr anchor="t">
            <a:spAutoFit/>
          </a:bodyPr>
          <a:lstStyle/>
          <a:p>
            <a:r>
              <a:rPr lang="zh-CN" altLang="en-US" sz="2800" b="1" dirty="0">
                <a:latin typeface="Arial" panose="020B0604020202020204" pitchFamily="34" charset="0"/>
                <a:ea typeface="微软雅黑" panose="020B0503020204020204" charset="-122"/>
              </a:rPr>
              <a:t>例：</a:t>
            </a:r>
          </a:p>
        </p:txBody>
      </p:sp>
      <p:sp>
        <p:nvSpPr>
          <p:cNvPr id="54285" name="Text Box 13"/>
          <p:cNvSpPr txBox="1"/>
          <p:nvPr/>
        </p:nvSpPr>
        <p:spPr>
          <a:xfrm>
            <a:off x="5092457" y="5360243"/>
            <a:ext cx="3223959" cy="523220"/>
          </a:xfrm>
          <a:prstGeom prst="rect">
            <a:avLst/>
          </a:prstGeom>
          <a:noFill/>
          <a:ln w="9525">
            <a:noFill/>
          </a:ln>
        </p:spPr>
        <p:txBody>
          <a:bodyPr wrap="none" anchor="t">
            <a:spAutoFit/>
          </a:bodyPr>
          <a:lstStyle/>
          <a:p>
            <a:pPr eaLnBrk="0" hangingPunct="0"/>
            <a:r>
              <a:rPr lang="zh-CN" altLang="en-US" sz="2800" b="1" dirty="0">
                <a:latin typeface="Arial" panose="020B0604020202020204" pitchFamily="34" charset="0"/>
                <a:ea typeface="黑体" panose="02010609060101010101" pitchFamily="2" charset="-122"/>
              </a:rPr>
              <a:t> 结果：</a:t>
            </a:r>
            <a:r>
              <a:rPr lang="zh-CN" altLang="en-US" sz="2800" dirty="0">
                <a:solidFill>
                  <a:srgbClr val="FF0000"/>
                </a:solidFill>
                <a:latin typeface="Arial" panose="020B0604020202020204" pitchFamily="34" charset="0"/>
                <a:ea typeface="黑体" panose="02010609060101010101" pitchFamily="2" charset="-122"/>
                <a:sym typeface="Arial" panose="020B0604020202020204" pitchFamily="34" charset="0"/>
              </a:rPr>
              <a:t>1.02 × 10</a:t>
            </a:r>
            <a:r>
              <a:rPr lang="zh-CN" altLang="en-US" sz="2800" baseline="30000" dirty="0">
                <a:solidFill>
                  <a:srgbClr val="FF0000"/>
                </a:solidFill>
                <a:latin typeface="Arial" panose="020B0604020202020204" pitchFamily="34" charset="0"/>
                <a:ea typeface="黑体" panose="02010609060101010101" pitchFamily="2" charset="-122"/>
                <a:sym typeface="Arial" panose="020B0604020202020204" pitchFamily="34" charset="0"/>
              </a:rPr>
              <a:t>4 </a:t>
            </a:r>
          </a:p>
        </p:txBody>
      </p:sp>
      <p:sp>
        <p:nvSpPr>
          <p:cNvPr id="7" name="Rectangle 10"/>
          <p:cNvSpPr/>
          <p:nvPr/>
        </p:nvSpPr>
        <p:spPr>
          <a:xfrm>
            <a:off x="1557095" y="6219081"/>
            <a:ext cx="1724025" cy="522287"/>
          </a:xfrm>
          <a:prstGeom prst="rect">
            <a:avLst/>
          </a:prstGeom>
          <a:noFill/>
          <a:ln w="9525">
            <a:noFill/>
          </a:ln>
        </p:spPr>
        <p:txBody>
          <a:bodyPr wrap="none" anchor="t">
            <a:spAutoFit/>
          </a:bodyPr>
          <a:lstStyle/>
          <a:p>
            <a:pPr eaLnBrk="0" hangingPunct="0"/>
            <a:r>
              <a:rPr lang="en-US" altLang="zh-CN" sz="2800" dirty="0">
                <a:solidFill>
                  <a:srgbClr val="FF0000"/>
                </a:solidFill>
                <a:latin typeface="Arial" panose="020B0604020202020204" pitchFamily="34" charset="0"/>
                <a:ea typeface="黑体" panose="02010609060101010101" pitchFamily="2" charset="-122"/>
              </a:rPr>
              <a:t>2.</a:t>
            </a:r>
            <a:r>
              <a:rPr lang="en-US" altLang="zh-CN" sz="2800" u="sng" dirty="0">
                <a:solidFill>
                  <a:srgbClr val="FF0000"/>
                </a:solidFill>
                <a:latin typeface="Arial" panose="020B0604020202020204" pitchFamily="34" charset="0"/>
                <a:ea typeface="黑体" panose="02010609060101010101" pitchFamily="2" charset="-122"/>
              </a:rPr>
              <a:t>3</a:t>
            </a:r>
            <a:r>
              <a:rPr lang="en-US" altLang="zh-CN" sz="2800" dirty="0">
                <a:solidFill>
                  <a:srgbClr val="FF0000"/>
                </a:solidFill>
                <a:latin typeface="Arial" panose="020B0604020202020204" pitchFamily="34" charset="0"/>
                <a:ea typeface="黑体" panose="02010609060101010101" pitchFamily="2" charset="-122"/>
              </a:rPr>
              <a:t>×3.0</a:t>
            </a:r>
            <a:r>
              <a:rPr lang="en-US" altLang="zh-CN" sz="2800" u="sng" dirty="0">
                <a:solidFill>
                  <a:srgbClr val="FF0000"/>
                </a:solidFill>
                <a:latin typeface="Arial" panose="020B0604020202020204" pitchFamily="34" charset="0"/>
                <a:ea typeface="黑体" panose="02010609060101010101" pitchFamily="2" charset="-122"/>
              </a:rPr>
              <a:t>1</a:t>
            </a:r>
          </a:p>
        </p:txBody>
      </p:sp>
      <p:sp>
        <p:nvSpPr>
          <p:cNvPr id="107534" name="矩形 7"/>
          <p:cNvSpPr/>
          <p:nvPr/>
        </p:nvSpPr>
        <p:spPr>
          <a:xfrm>
            <a:off x="3198570" y="6219081"/>
            <a:ext cx="1968500" cy="522287"/>
          </a:xfrm>
          <a:prstGeom prst="rect">
            <a:avLst/>
          </a:prstGeom>
          <a:noFill/>
          <a:ln w="9525">
            <a:noFill/>
          </a:ln>
        </p:spPr>
        <p:txBody>
          <a:bodyPr wrap="none" anchor="t">
            <a:spAutoFit/>
          </a:bodyPr>
          <a:lstStyle/>
          <a:p>
            <a:pPr eaLnBrk="0" hangingPunct="0"/>
            <a:r>
              <a:rPr lang="en-US" altLang="zh-CN" sz="2800" dirty="0">
                <a:solidFill>
                  <a:srgbClr val="FF0000"/>
                </a:solidFill>
                <a:latin typeface="Arial" panose="020B0604020202020204" pitchFamily="34" charset="0"/>
                <a:ea typeface="黑体" panose="02010609060101010101" pitchFamily="2" charset="-122"/>
                <a:sym typeface="黑体" panose="02010609060101010101" pitchFamily="2" charset="-122"/>
              </a:rPr>
              <a:t>=6.923≈6.9</a:t>
            </a:r>
          </a:p>
        </p:txBody>
      </p:sp>
      <p:sp>
        <p:nvSpPr>
          <p:cNvPr id="17"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§1-3</a:t>
            </a:r>
            <a:r>
              <a:rPr lang="zh-CN" altLang="en-US" sz="4000" b="1" dirty="0">
                <a:solidFill>
                  <a:srgbClr val="0070C0"/>
                </a:solidFill>
                <a:sym typeface="+mn-ea"/>
              </a:rPr>
              <a:t>有效数字及其运算</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19" name="Rectangle 2"/>
          <p:cNvSpPr>
            <a:spLocks noGrp="1"/>
          </p:cNvSpPr>
          <p:nvPr>
            <p:ph type="title"/>
          </p:nvPr>
        </p:nvSpPr>
        <p:spPr>
          <a:xfrm>
            <a:off x="179512" y="1749028"/>
            <a:ext cx="8964488" cy="383828"/>
          </a:xfrm>
        </p:spPr>
        <p:txBody>
          <a:bodyPr wrap="square" lIns="91440" tIns="45720" rIns="91440" bIns="45720" anchor="ctr"/>
          <a:lstStyle/>
          <a:p>
            <a:pPr algn="l">
              <a:lnSpc>
                <a:spcPct val="150000"/>
              </a:lnSpc>
            </a:pPr>
            <a:r>
              <a:rPr lang="en-US" altLang="zh-CN" sz="2800" b="1" dirty="0">
                <a:solidFill>
                  <a:schemeClr val="tx1"/>
                </a:solidFill>
                <a:sym typeface="Arial" panose="020B0604020202020204" pitchFamily="34" charset="0"/>
              </a:rPr>
              <a:t>2) </a:t>
            </a:r>
            <a:r>
              <a:rPr lang="zh-CN" altLang="en-US" sz="2800" b="1" dirty="0">
                <a:solidFill>
                  <a:schemeClr val="tx1"/>
                </a:solidFill>
                <a:sym typeface="Arial" panose="020B0604020202020204" pitchFamily="34" charset="0"/>
              </a:rPr>
              <a:t>乘除法则：</a:t>
            </a:r>
            <a:r>
              <a:rPr lang="zh-CN" altLang="en-US" sz="2800" dirty="0">
                <a:solidFill>
                  <a:schemeClr val="tx1"/>
                </a:solidFill>
                <a:sym typeface="Arial" panose="020B0604020202020204" pitchFamily="34" charset="0"/>
              </a:rPr>
              <a:t/>
            </a:r>
            <a:br>
              <a:rPr lang="zh-CN" altLang="en-US" sz="2800" dirty="0">
                <a:solidFill>
                  <a:schemeClr val="tx1"/>
                </a:solidFill>
                <a:sym typeface="Arial" panose="020B0604020202020204" pitchFamily="34" charset="0"/>
              </a:rPr>
            </a:br>
            <a:r>
              <a:rPr lang="zh-CN" altLang="en-US" sz="2400" b="1" dirty="0">
                <a:solidFill>
                  <a:srgbClr val="3241FE"/>
                </a:solidFill>
              </a:rPr>
              <a:t>积和商的位数与参与运算诸项中</a:t>
            </a:r>
            <a:r>
              <a:rPr lang="zh-CN" altLang="en-US" sz="3200" b="1" dirty="0">
                <a:solidFill>
                  <a:srgbClr val="FF0000"/>
                </a:solidFill>
              </a:rPr>
              <a:t>有效数字位数最少</a:t>
            </a:r>
            <a:r>
              <a:rPr lang="zh-CN" altLang="en-US" sz="2400" b="1" dirty="0">
                <a:solidFill>
                  <a:srgbClr val="3241FE"/>
                </a:solidFill>
              </a:rPr>
              <a:t>的那一项相同</a:t>
            </a:r>
          </a:p>
        </p:txBody>
      </p:sp>
      <p:pic>
        <p:nvPicPr>
          <p:cNvPr id="18" name="图片 17" descr="1R{05@(JX(2~`Q)D8T8(%6L"/>
          <p:cNvPicPr>
            <a:picLocks noChangeAspect="1"/>
          </p:cNvPicPr>
          <p:nvPr/>
        </p:nvPicPr>
        <p:blipFill>
          <a:blip r:embed="rId7"/>
          <a:stretch>
            <a:fillRect/>
          </a:stretch>
        </p:blipFill>
        <p:spPr>
          <a:xfrm>
            <a:off x="179512" y="5091956"/>
            <a:ext cx="1257300" cy="16764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 calcmode="lin" valueType="num">
                                      <p:cBhvr>
                                        <p:cTn id="7" dur="500" fill="hold"/>
                                        <p:tgtEl>
                                          <p:spTgt spid="54275"/>
                                        </p:tgtEl>
                                        <p:attrNameLst>
                                          <p:attrName>ppt_x</p:attrName>
                                        </p:attrNameLst>
                                      </p:cBhvr>
                                      <p:tavLst>
                                        <p:tav tm="0">
                                          <p:val>
                                            <p:strVal val="#ppt_x"/>
                                          </p:val>
                                        </p:tav>
                                        <p:tav tm="100000">
                                          <p:val>
                                            <p:strVal val="#ppt_x"/>
                                          </p:val>
                                        </p:tav>
                                      </p:tavLst>
                                    </p:anim>
                                    <p:anim calcmode="lin" valueType="num">
                                      <p:cBhvr>
                                        <p:cTn id="8" dur="500" fill="hold"/>
                                        <p:tgtEl>
                                          <p:spTgt spid="542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4280"/>
                                        </p:tgtEl>
                                        <p:attrNameLst>
                                          <p:attrName>style.visibility</p:attrName>
                                        </p:attrNameLst>
                                      </p:cBhvr>
                                      <p:to>
                                        <p:strVal val="visible"/>
                                      </p:to>
                                    </p:set>
                                    <p:animEffect transition="in" filter="blinds(horizontal)">
                                      <p:cBhvr>
                                        <p:cTn id="13" dur="500"/>
                                        <p:tgtEl>
                                          <p:spTgt spid="5428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282"/>
                                        </p:tgtEl>
                                        <p:attrNameLst>
                                          <p:attrName>style.visibility</p:attrName>
                                        </p:attrNameLst>
                                      </p:cBhvr>
                                      <p:to>
                                        <p:strVal val="visible"/>
                                      </p:to>
                                    </p:set>
                                    <p:animEffect transition="in" filter="blinds(horizontal)">
                                      <p:cBhvr>
                                        <p:cTn id="18" dur="500"/>
                                        <p:tgtEl>
                                          <p:spTgt spid="5428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4283"/>
                                        </p:tgtEl>
                                        <p:attrNameLst>
                                          <p:attrName>style.visibility</p:attrName>
                                        </p:attrNameLst>
                                      </p:cBhvr>
                                      <p:to>
                                        <p:strVal val="visible"/>
                                      </p:to>
                                    </p:set>
                                    <p:animEffect transition="in" filter="blinds(horizontal)">
                                      <p:cBhvr>
                                        <p:cTn id="23" dur="500"/>
                                        <p:tgtEl>
                                          <p:spTgt spid="5428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nodeType="clickEffect">
                                  <p:stCondLst>
                                    <p:cond delay="0"/>
                                  </p:stCondLst>
                                  <p:childTnLst>
                                    <p:set>
                                      <p:cBhvr>
                                        <p:cTn id="27" dur="1" fill="hold">
                                          <p:stCondLst>
                                            <p:cond delay="0"/>
                                          </p:stCondLst>
                                        </p:cTn>
                                        <p:tgtEl>
                                          <p:spTgt spid="54281"/>
                                        </p:tgtEl>
                                        <p:attrNameLst>
                                          <p:attrName>style.visibility</p:attrName>
                                        </p:attrNameLst>
                                      </p:cBhvr>
                                      <p:to>
                                        <p:strVal val="visible"/>
                                      </p:to>
                                    </p:set>
                                    <p:animEffect transition="in" filter="barn(outHorizontal)">
                                      <p:cBhvr>
                                        <p:cTn id="28" dur="500"/>
                                        <p:tgtEl>
                                          <p:spTgt spid="5428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4285"/>
                                        </p:tgtEl>
                                        <p:attrNameLst>
                                          <p:attrName>style.visibility</p:attrName>
                                        </p:attrNameLst>
                                      </p:cBhvr>
                                      <p:to>
                                        <p:strVal val="visible"/>
                                      </p:to>
                                    </p:set>
                                    <p:animEffect transition="in" filter="blinds(horizontal)">
                                      <p:cBhvr>
                                        <p:cTn id="33" dur="500"/>
                                        <p:tgtEl>
                                          <p:spTgt spid="5428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07534"/>
                                        </p:tgtEl>
                                        <p:attrNameLst>
                                          <p:attrName>style.visibility</p:attrName>
                                        </p:attrNameLst>
                                      </p:cBhvr>
                                      <p:to>
                                        <p:strVal val="visible"/>
                                      </p:to>
                                    </p:set>
                                    <p:animEffect transition="in" filter="barn(inVertical)">
                                      <p:cBhvr>
                                        <p:cTn id="49" dur="500"/>
                                        <p:tgtEl>
                                          <p:spTgt spid="107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p:bldP spid="54282" grpId="0"/>
      <p:bldP spid="54283" grpId="0"/>
      <p:bldP spid="54285" grpId="0"/>
      <p:bldP spid="7" grpId="0"/>
      <p:bldP spid="10753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 Box 2"/>
          <p:cNvSpPr txBox="1"/>
          <p:nvPr/>
        </p:nvSpPr>
        <p:spPr>
          <a:xfrm>
            <a:off x="107504" y="1131694"/>
            <a:ext cx="8928992" cy="1090613"/>
          </a:xfrm>
          <a:prstGeom prst="rect">
            <a:avLst/>
          </a:prstGeom>
          <a:noFill/>
          <a:ln w="9525">
            <a:noFill/>
          </a:ln>
        </p:spPr>
        <p:txBody>
          <a:bodyPr wrap="square" anchor="t">
            <a:spAutoFit/>
          </a:bodyPr>
          <a:lstStyle/>
          <a:p>
            <a:pPr>
              <a:lnSpc>
                <a:spcPct val="130000"/>
              </a:lnSpc>
            </a:pPr>
            <a:r>
              <a:rPr lang="zh-CN" altLang="zh-CN" sz="2600" b="1" dirty="0">
                <a:latin typeface="Verdana" panose="020B0604030504040204" pitchFamily="34" charset="0"/>
                <a:ea typeface="黑体" panose="02010609060101010101" pitchFamily="2" charset="-122"/>
                <a:sym typeface="Arial" panose="020B0604020202020204" pitchFamily="34" charset="0"/>
              </a:rPr>
              <a:t>3)综合运算计算法则：</a:t>
            </a:r>
            <a:r>
              <a:rPr lang="zh-CN" altLang="zh-CN" sz="2400" b="1" dirty="0">
                <a:solidFill>
                  <a:srgbClr val="0000FF"/>
                </a:solidFill>
                <a:latin typeface="Arial" panose="020B0604020202020204" pitchFamily="34" charset="0"/>
                <a:ea typeface="黑体" panose="02010609060101010101" pitchFamily="2" charset="-122"/>
                <a:sym typeface="Arial" panose="020B0604020202020204" pitchFamily="34" charset="0"/>
              </a:rPr>
              <a:t>从左到右，按</a:t>
            </a:r>
            <a:r>
              <a:rPr lang="zh-CN" altLang="zh-CN" sz="2400" b="1" dirty="0">
                <a:solidFill>
                  <a:srgbClr val="FF0000"/>
                </a:solidFill>
                <a:latin typeface="Arial" panose="020B0604020202020204" pitchFamily="34" charset="0"/>
                <a:ea typeface="黑体" panose="02010609060101010101" pitchFamily="2" charset="-122"/>
                <a:sym typeface="Arial" panose="020B0604020202020204" pitchFamily="34" charset="0"/>
              </a:rPr>
              <a:t>先“乘、除”后“加、减”</a:t>
            </a:r>
            <a:r>
              <a:rPr lang="zh-CN" altLang="zh-CN" sz="2400" b="1" dirty="0">
                <a:solidFill>
                  <a:srgbClr val="0000FF"/>
                </a:solidFill>
                <a:latin typeface="Arial" panose="020B0604020202020204" pitchFamily="34" charset="0"/>
                <a:ea typeface="黑体" panose="02010609060101010101" pitchFamily="2" charset="-122"/>
                <a:sym typeface="Arial" panose="020B0604020202020204" pitchFamily="34" charset="0"/>
              </a:rPr>
              <a:t>进行，加、减按加减法则，乘除按乘除法则。</a:t>
            </a:r>
          </a:p>
        </p:txBody>
      </p:sp>
      <p:sp>
        <p:nvSpPr>
          <p:cNvPr id="57347" name="Text Box 3"/>
          <p:cNvSpPr txBox="1">
            <a:spLocks noChangeArrowheads="1"/>
          </p:cNvSpPr>
          <p:nvPr/>
        </p:nvSpPr>
        <p:spPr bwMode="auto">
          <a:xfrm>
            <a:off x="614363" y="2263403"/>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2400">
                <a:solidFill>
                  <a:schemeClr val="accent2"/>
                </a:solidFill>
                <a:latin typeface="Verdana" panose="020B0604030504040204" pitchFamily="34" charset="0"/>
                <a:ea typeface="微软雅黑" panose="020B0503020204020204" charset="-122"/>
              </a:defRPr>
            </a:lvl1pPr>
            <a:lvl2pPr marL="742950" indent="-285750">
              <a:spcBef>
                <a:spcPct val="20000"/>
              </a:spcBef>
              <a:buBlip>
                <a:blip r:embed="rId4"/>
              </a:buBlip>
              <a:defRPr sz="2000">
                <a:solidFill>
                  <a:schemeClr val="accent2"/>
                </a:solidFill>
                <a:latin typeface="Verdana" panose="020B0604030504040204" pitchFamily="34" charset="0"/>
                <a:ea typeface="微软雅黑" panose="020B0503020204020204" charset="-122"/>
              </a:defRPr>
            </a:lvl2pPr>
            <a:lvl3pPr marL="1143000" indent="-228600">
              <a:spcBef>
                <a:spcPct val="20000"/>
              </a:spcBef>
              <a:buBlip>
                <a:blip r:embed="rId5"/>
              </a:buBlip>
              <a:defRPr>
                <a:solidFill>
                  <a:schemeClr val="accent2"/>
                </a:solidFill>
                <a:latin typeface="Verdana" panose="020B0604030504040204" pitchFamily="34" charset="0"/>
                <a:ea typeface="微软雅黑" panose="020B0503020204020204" charset="-122"/>
              </a:defRPr>
            </a:lvl3pPr>
            <a:lvl4pPr marL="1600200" indent="-228600">
              <a:spcBef>
                <a:spcPct val="20000"/>
              </a:spcBef>
              <a:buBlip>
                <a:blip r:embed="rId3"/>
              </a:buBlip>
              <a:defRPr sz="1600">
                <a:solidFill>
                  <a:schemeClr val="accent2"/>
                </a:solidFill>
                <a:latin typeface="Verdana" panose="020B0604030504040204" pitchFamily="34" charset="0"/>
                <a:ea typeface="微软雅黑" panose="020B0503020204020204" charset="-122"/>
              </a:defRPr>
            </a:lvl4pPr>
            <a:lvl5pPr marL="2057400" indent="-228600">
              <a:spcBef>
                <a:spcPct val="20000"/>
              </a:spcBef>
              <a:buBlip>
                <a:blip r:embed="rId4"/>
              </a:buBlip>
              <a:defRPr sz="1600">
                <a:solidFill>
                  <a:schemeClr val="accent2"/>
                </a:solidFill>
                <a:latin typeface="Verdana" panose="020B0604030504040204" pitchFamily="34" charset="0"/>
                <a:ea typeface="微软雅黑" panose="020B0503020204020204" charset="-122"/>
              </a:defRPr>
            </a:lvl5pPr>
            <a:lvl6pPr marL="2514600" indent="-228600" eaLnBrk="0" fontAlgn="base" hangingPunct="0">
              <a:spcBef>
                <a:spcPct val="20000"/>
              </a:spcBef>
              <a:spcAft>
                <a:spcPct val="0"/>
              </a:spcAft>
              <a:buBlip>
                <a:blip r:embed="rId4"/>
              </a:buBlip>
              <a:defRPr sz="1600">
                <a:solidFill>
                  <a:schemeClr val="accent2"/>
                </a:solidFill>
                <a:latin typeface="Verdana" panose="020B0604030504040204" pitchFamily="34" charset="0"/>
                <a:ea typeface="微软雅黑" panose="020B0503020204020204" charset="-122"/>
              </a:defRPr>
            </a:lvl6pPr>
            <a:lvl7pPr marL="2971800" indent="-228600" eaLnBrk="0" fontAlgn="base" hangingPunct="0">
              <a:spcBef>
                <a:spcPct val="20000"/>
              </a:spcBef>
              <a:spcAft>
                <a:spcPct val="0"/>
              </a:spcAft>
              <a:buBlip>
                <a:blip r:embed="rId4"/>
              </a:buBlip>
              <a:defRPr sz="1600">
                <a:solidFill>
                  <a:schemeClr val="accent2"/>
                </a:solidFill>
                <a:latin typeface="Verdana" panose="020B0604030504040204" pitchFamily="34" charset="0"/>
                <a:ea typeface="微软雅黑" panose="020B0503020204020204" charset="-122"/>
              </a:defRPr>
            </a:lvl7pPr>
            <a:lvl8pPr marL="3429000" indent="-228600" eaLnBrk="0" fontAlgn="base" hangingPunct="0">
              <a:spcBef>
                <a:spcPct val="20000"/>
              </a:spcBef>
              <a:spcAft>
                <a:spcPct val="0"/>
              </a:spcAft>
              <a:buBlip>
                <a:blip r:embed="rId4"/>
              </a:buBlip>
              <a:defRPr sz="1600">
                <a:solidFill>
                  <a:schemeClr val="accent2"/>
                </a:solidFill>
                <a:latin typeface="Verdana" panose="020B0604030504040204" pitchFamily="34" charset="0"/>
                <a:ea typeface="微软雅黑" panose="020B0503020204020204" charset="-122"/>
              </a:defRPr>
            </a:lvl8pPr>
            <a:lvl9pPr marL="3886200" indent="-228600" eaLnBrk="0" fontAlgn="base" hangingPunct="0">
              <a:spcBef>
                <a:spcPct val="20000"/>
              </a:spcBef>
              <a:spcAft>
                <a:spcPct val="0"/>
              </a:spcAft>
              <a:buBlip>
                <a:blip r:embed="rId4"/>
              </a:buBlip>
              <a:defRPr sz="1600">
                <a:solidFill>
                  <a:schemeClr val="accent2"/>
                </a:solidFill>
                <a:latin typeface="Verdana" panose="020B0604030504040204" pitchFamily="34" charset="0"/>
                <a:ea typeface="微软雅黑" panose="020B0503020204020204"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2800" b="1" i="0" u="none" strike="noStrike" kern="1200" cap="none" spc="0" normalizeH="0" baseline="0" noProof="0" dirty="0">
                <a:ln>
                  <a:noFill/>
                </a:ln>
                <a:solidFill>
                  <a:schemeClr val="tx1"/>
                </a:solidFill>
                <a:uLnTx/>
                <a:uFillTx/>
                <a:latin typeface="Arial" panose="020B0604020202020204" pitchFamily="34" charset="0"/>
                <a:ea typeface="微软雅黑" panose="020B0503020204020204" charset="-122"/>
                <a:cs typeface="+mn-cs"/>
                <a:sym typeface="Arial" panose="020B0604020202020204" pitchFamily="34" charset="0"/>
              </a:rPr>
              <a:t>例：</a:t>
            </a:r>
          </a:p>
        </p:txBody>
      </p:sp>
      <p:graphicFrame>
        <p:nvGraphicFramePr>
          <p:cNvPr id="57348" name="Object 4"/>
          <p:cNvGraphicFramePr>
            <a:graphicFrameLocks noChangeAspect="1"/>
          </p:cNvGraphicFramePr>
          <p:nvPr/>
        </p:nvGraphicFramePr>
        <p:xfrm>
          <a:off x="1331640" y="2276872"/>
          <a:ext cx="6768752" cy="1368152"/>
        </p:xfrm>
        <a:graphic>
          <a:graphicData uri="http://schemas.openxmlformats.org/presentationml/2006/ole">
            <mc:AlternateContent xmlns:mc="http://schemas.openxmlformats.org/markup-compatibility/2006">
              <mc:Choice xmlns:v="urn:schemas-microsoft-com:vml" Requires="v">
                <p:oleObj spid="_x0000_s130832" name="公式" r:id="rId6" imgW="76504800" imgH="15240000" progId="Equation.3">
                  <p:embed/>
                </p:oleObj>
              </mc:Choice>
              <mc:Fallback>
                <p:oleObj name="公式" r:id="rId6" imgW="76504800" imgH="15240000" progId="Equation.3">
                  <p:embed/>
                  <p:pic>
                    <p:nvPicPr>
                      <p:cNvPr id="0" name="Object 4"/>
                      <p:cNvPicPr/>
                      <p:nvPr/>
                    </p:nvPicPr>
                    <p:blipFill>
                      <a:blip r:embed="rId7"/>
                      <a:stretch>
                        <a:fillRect/>
                      </a:stretch>
                    </p:blipFill>
                    <p:spPr>
                      <a:xfrm>
                        <a:off x="1331640" y="2276872"/>
                        <a:ext cx="6768752" cy="1368152"/>
                      </a:xfrm>
                      <a:prstGeom prst="rect">
                        <a:avLst/>
                      </a:prstGeom>
                      <a:noFill/>
                      <a:ln w="38100">
                        <a:noFill/>
                        <a:miter/>
                      </a:ln>
                    </p:spPr>
                  </p:pic>
                </p:oleObj>
              </mc:Fallback>
            </mc:AlternateContent>
          </a:graphicData>
        </a:graphic>
      </p:graphicFrame>
      <p:sp>
        <p:nvSpPr>
          <p:cNvPr id="57349" name="Text Box 2"/>
          <p:cNvSpPr txBox="1"/>
          <p:nvPr/>
        </p:nvSpPr>
        <p:spPr>
          <a:xfrm>
            <a:off x="107504" y="3717032"/>
            <a:ext cx="9036496" cy="1570037"/>
          </a:xfrm>
          <a:prstGeom prst="rect">
            <a:avLst/>
          </a:prstGeom>
          <a:noFill/>
          <a:ln w="9525">
            <a:noFill/>
          </a:ln>
        </p:spPr>
        <p:txBody>
          <a:bodyPr wrap="square" anchor="t">
            <a:spAutoFit/>
          </a:bodyPr>
          <a:lstStyle/>
          <a:p>
            <a:pPr>
              <a:lnSpc>
                <a:spcPct val="130000"/>
              </a:lnSpc>
            </a:pPr>
            <a:r>
              <a:rPr lang="en-US" altLang="zh-CN" sz="2600" b="1" dirty="0">
                <a:latin typeface="Verdana" panose="020B0604030504040204" pitchFamily="34" charset="0"/>
                <a:ea typeface="黑体" panose="02010609060101010101" pitchFamily="2" charset="-122"/>
                <a:sym typeface="Arial" panose="020B0604020202020204" pitchFamily="34" charset="0"/>
              </a:rPr>
              <a:t>4</a:t>
            </a:r>
            <a:r>
              <a:rPr lang="zh-CN" altLang="zh-CN" sz="2600" b="1" dirty="0">
                <a:latin typeface="Verdana" panose="020B0604030504040204" pitchFamily="34" charset="0"/>
                <a:ea typeface="黑体" panose="02010609060101010101" pitchFamily="2" charset="-122"/>
                <a:sym typeface="Arial" panose="020B0604020202020204" pitchFamily="34" charset="0"/>
              </a:rPr>
              <a:t>)无理数运算的有效数字</a:t>
            </a:r>
            <a:r>
              <a:rPr lang="zh-CN" altLang="zh-CN" sz="2600" b="1" dirty="0">
                <a:solidFill>
                  <a:schemeClr val="accent2"/>
                </a:solidFill>
                <a:latin typeface="Verdana" panose="020B0604030504040204" pitchFamily="34" charset="0"/>
                <a:ea typeface="黑体" panose="02010609060101010101" pitchFamily="2" charset="-122"/>
                <a:sym typeface="Arial" panose="020B0604020202020204" pitchFamily="34" charset="0"/>
              </a:rPr>
              <a:t>：</a:t>
            </a:r>
            <a:r>
              <a:rPr lang="zh-CN" altLang="zh-CN" sz="2400" b="1" dirty="0">
                <a:solidFill>
                  <a:srgbClr val="0000FF"/>
                </a:solidFill>
                <a:latin typeface="Arial" panose="020B0604020202020204" pitchFamily="34" charset="0"/>
                <a:ea typeface="黑体" panose="02010609060101010101" pitchFamily="2" charset="-122"/>
                <a:sym typeface="Arial" panose="020B0604020202020204" pitchFamily="34" charset="0"/>
              </a:rPr>
              <a:t>取无理数的位数</a:t>
            </a:r>
            <a:r>
              <a:rPr lang="zh-CN" altLang="zh-CN" sz="2400" b="1" dirty="0">
                <a:solidFill>
                  <a:srgbClr val="FF0000"/>
                </a:solidFill>
                <a:latin typeface="Arial" panose="020B0604020202020204" pitchFamily="34" charset="0"/>
                <a:ea typeface="黑体" panose="02010609060101010101" pitchFamily="2" charset="-122"/>
                <a:sym typeface="Arial" panose="020B0604020202020204" pitchFamily="34" charset="0"/>
              </a:rPr>
              <a:t>比参与运算中有效数字位数最少的那一位多一位</a:t>
            </a:r>
            <a:r>
              <a:rPr lang="zh-CN" altLang="zh-CN" sz="2400" b="1" dirty="0">
                <a:solidFill>
                  <a:srgbClr val="0000FF"/>
                </a:solidFill>
                <a:latin typeface="Arial" panose="020B0604020202020204" pitchFamily="34" charset="0"/>
                <a:ea typeface="黑体" panose="02010609060101010101" pitchFamily="2" charset="-122"/>
                <a:sym typeface="Arial" panose="020B0604020202020204" pitchFamily="34" charset="0"/>
              </a:rPr>
              <a:t>（其中，常数不参与有效数字的运算）。</a:t>
            </a:r>
          </a:p>
        </p:txBody>
      </p:sp>
      <p:sp>
        <p:nvSpPr>
          <p:cNvPr id="7" name="Text Box 3"/>
          <p:cNvSpPr txBox="1">
            <a:spLocks noChangeArrowheads="1"/>
          </p:cNvSpPr>
          <p:nvPr/>
        </p:nvSpPr>
        <p:spPr bwMode="auto">
          <a:xfrm>
            <a:off x="612776" y="5243536"/>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2400">
                <a:solidFill>
                  <a:schemeClr val="accent2"/>
                </a:solidFill>
                <a:latin typeface="Verdana" panose="020B0604030504040204" pitchFamily="34" charset="0"/>
                <a:ea typeface="微软雅黑" panose="020B0503020204020204" charset="-122"/>
              </a:defRPr>
            </a:lvl1pPr>
            <a:lvl2pPr marL="742950" indent="-285750">
              <a:spcBef>
                <a:spcPct val="20000"/>
              </a:spcBef>
              <a:buBlip>
                <a:blip r:embed="rId4"/>
              </a:buBlip>
              <a:defRPr sz="2000">
                <a:solidFill>
                  <a:schemeClr val="accent2"/>
                </a:solidFill>
                <a:latin typeface="Verdana" panose="020B0604030504040204" pitchFamily="34" charset="0"/>
                <a:ea typeface="微软雅黑" panose="020B0503020204020204" charset="-122"/>
              </a:defRPr>
            </a:lvl2pPr>
            <a:lvl3pPr marL="1143000" indent="-228600">
              <a:spcBef>
                <a:spcPct val="20000"/>
              </a:spcBef>
              <a:buBlip>
                <a:blip r:embed="rId5"/>
              </a:buBlip>
              <a:defRPr>
                <a:solidFill>
                  <a:schemeClr val="accent2"/>
                </a:solidFill>
                <a:latin typeface="Verdana" panose="020B0604030504040204" pitchFamily="34" charset="0"/>
                <a:ea typeface="微软雅黑" panose="020B0503020204020204" charset="-122"/>
              </a:defRPr>
            </a:lvl3pPr>
            <a:lvl4pPr marL="1600200" indent="-228600">
              <a:spcBef>
                <a:spcPct val="20000"/>
              </a:spcBef>
              <a:buBlip>
                <a:blip r:embed="rId3"/>
              </a:buBlip>
              <a:defRPr sz="1600">
                <a:solidFill>
                  <a:schemeClr val="accent2"/>
                </a:solidFill>
                <a:latin typeface="Verdana" panose="020B0604030504040204" pitchFamily="34" charset="0"/>
                <a:ea typeface="微软雅黑" panose="020B0503020204020204" charset="-122"/>
              </a:defRPr>
            </a:lvl4pPr>
            <a:lvl5pPr marL="2057400" indent="-228600">
              <a:spcBef>
                <a:spcPct val="20000"/>
              </a:spcBef>
              <a:buBlip>
                <a:blip r:embed="rId4"/>
              </a:buBlip>
              <a:defRPr sz="1600">
                <a:solidFill>
                  <a:schemeClr val="accent2"/>
                </a:solidFill>
                <a:latin typeface="Verdana" panose="020B0604030504040204" pitchFamily="34" charset="0"/>
                <a:ea typeface="微软雅黑" panose="020B0503020204020204" charset="-122"/>
              </a:defRPr>
            </a:lvl5pPr>
            <a:lvl6pPr marL="2514600" indent="-228600" eaLnBrk="0" fontAlgn="base" hangingPunct="0">
              <a:spcBef>
                <a:spcPct val="20000"/>
              </a:spcBef>
              <a:spcAft>
                <a:spcPct val="0"/>
              </a:spcAft>
              <a:buBlip>
                <a:blip r:embed="rId4"/>
              </a:buBlip>
              <a:defRPr sz="1600">
                <a:solidFill>
                  <a:schemeClr val="accent2"/>
                </a:solidFill>
                <a:latin typeface="Verdana" panose="020B0604030504040204" pitchFamily="34" charset="0"/>
                <a:ea typeface="微软雅黑" panose="020B0503020204020204" charset="-122"/>
              </a:defRPr>
            </a:lvl6pPr>
            <a:lvl7pPr marL="2971800" indent="-228600" eaLnBrk="0" fontAlgn="base" hangingPunct="0">
              <a:spcBef>
                <a:spcPct val="20000"/>
              </a:spcBef>
              <a:spcAft>
                <a:spcPct val="0"/>
              </a:spcAft>
              <a:buBlip>
                <a:blip r:embed="rId4"/>
              </a:buBlip>
              <a:defRPr sz="1600">
                <a:solidFill>
                  <a:schemeClr val="accent2"/>
                </a:solidFill>
                <a:latin typeface="Verdana" panose="020B0604030504040204" pitchFamily="34" charset="0"/>
                <a:ea typeface="微软雅黑" panose="020B0503020204020204" charset="-122"/>
              </a:defRPr>
            </a:lvl7pPr>
            <a:lvl8pPr marL="3429000" indent="-228600" eaLnBrk="0" fontAlgn="base" hangingPunct="0">
              <a:spcBef>
                <a:spcPct val="20000"/>
              </a:spcBef>
              <a:spcAft>
                <a:spcPct val="0"/>
              </a:spcAft>
              <a:buBlip>
                <a:blip r:embed="rId4"/>
              </a:buBlip>
              <a:defRPr sz="1600">
                <a:solidFill>
                  <a:schemeClr val="accent2"/>
                </a:solidFill>
                <a:latin typeface="Verdana" panose="020B0604030504040204" pitchFamily="34" charset="0"/>
                <a:ea typeface="微软雅黑" panose="020B0503020204020204" charset="-122"/>
              </a:defRPr>
            </a:lvl8pPr>
            <a:lvl9pPr marL="3886200" indent="-228600" eaLnBrk="0" fontAlgn="base" hangingPunct="0">
              <a:spcBef>
                <a:spcPct val="20000"/>
              </a:spcBef>
              <a:spcAft>
                <a:spcPct val="0"/>
              </a:spcAft>
              <a:buBlip>
                <a:blip r:embed="rId4"/>
              </a:buBlip>
              <a:defRPr sz="1600">
                <a:solidFill>
                  <a:schemeClr val="accent2"/>
                </a:solidFill>
                <a:latin typeface="Verdana" panose="020B0604030504040204" pitchFamily="34" charset="0"/>
                <a:ea typeface="微软雅黑" panose="020B0503020204020204"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2800" b="1" i="0" u="none" strike="noStrike" kern="1200" cap="none" spc="0" normalizeH="0" baseline="0" noProof="0" dirty="0">
                <a:ln>
                  <a:noFill/>
                </a:ln>
                <a:solidFill>
                  <a:schemeClr val="tx1"/>
                </a:solidFill>
                <a:uLnTx/>
                <a:uFillTx/>
                <a:latin typeface="Arial" panose="020B0604020202020204" pitchFamily="34" charset="0"/>
                <a:ea typeface="微软雅黑" panose="020B0503020204020204" charset="-122"/>
                <a:cs typeface="+mn-cs"/>
                <a:sym typeface="Arial" panose="020B0604020202020204" pitchFamily="34" charset="0"/>
              </a:rPr>
              <a:t>例：</a:t>
            </a:r>
          </a:p>
        </p:txBody>
      </p:sp>
      <p:graphicFrame>
        <p:nvGraphicFramePr>
          <p:cNvPr id="8" name="Object 4"/>
          <p:cNvGraphicFramePr>
            <a:graphicFrameLocks noChangeAspect="1"/>
          </p:cNvGraphicFramePr>
          <p:nvPr/>
        </p:nvGraphicFramePr>
        <p:xfrm>
          <a:off x="1403350" y="5085080"/>
          <a:ext cx="7106920" cy="1772920"/>
        </p:xfrm>
        <a:graphic>
          <a:graphicData uri="http://schemas.openxmlformats.org/presentationml/2006/ole">
            <mc:AlternateContent xmlns:mc="http://schemas.openxmlformats.org/markup-compatibility/2006">
              <mc:Choice xmlns:v="urn:schemas-microsoft-com:vml" Requires="v">
                <p:oleObj spid="_x0000_s130833" name="公式" r:id="rId8" imgW="85039200" imgH="20116800" progId="Equation.3">
                  <p:embed/>
                </p:oleObj>
              </mc:Choice>
              <mc:Fallback>
                <p:oleObj name="公式" r:id="rId8" imgW="85039200" imgH="20116800" progId="Equation.3">
                  <p:embed/>
                  <p:pic>
                    <p:nvPicPr>
                      <p:cNvPr id="0" name="Object 4"/>
                      <p:cNvPicPr/>
                      <p:nvPr/>
                    </p:nvPicPr>
                    <p:blipFill>
                      <a:blip r:embed="rId9"/>
                      <a:stretch>
                        <a:fillRect/>
                      </a:stretch>
                    </p:blipFill>
                    <p:spPr>
                      <a:xfrm>
                        <a:off x="1403350" y="5085080"/>
                        <a:ext cx="7106920" cy="1772920"/>
                      </a:xfrm>
                      <a:prstGeom prst="rect">
                        <a:avLst/>
                      </a:prstGeom>
                      <a:noFill/>
                      <a:ln w="38100">
                        <a:noFill/>
                        <a:miter/>
                      </a:ln>
                    </p:spPr>
                  </p:pic>
                </p:oleObj>
              </mc:Fallback>
            </mc:AlternateContent>
          </a:graphicData>
        </a:graphic>
      </p:graphicFrame>
      <p:sp>
        <p:nvSpPr>
          <p:cNvPr id="9"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§1-3</a:t>
            </a:r>
            <a:r>
              <a:rPr lang="zh-CN" altLang="en-US" sz="4000" b="1" dirty="0">
                <a:solidFill>
                  <a:srgbClr val="0070C0"/>
                </a:solidFill>
                <a:sym typeface="+mn-ea"/>
              </a:rPr>
              <a:t>有效数字及其运算</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2" name="TextBox 1"/>
          <p:cNvSpPr txBox="1"/>
          <p:nvPr/>
        </p:nvSpPr>
        <p:spPr>
          <a:xfrm>
            <a:off x="6277633" y="6164831"/>
            <a:ext cx="920445"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205</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067944" y="3212976"/>
            <a:ext cx="1351652" cy="523220"/>
          </a:xfrm>
          <a:prstGeom prst="rect">
            <a:avLst/>
          </a:prstGeom>
          <a:noFill/>
        </p:spPr>
        <p:txBody>
          <a:bodyPr wrap="none" rtlCol="0">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3</a:t>
            </a:r>
            <a:r>
              <a:rPr lang="en-US" altLang="zh-CN" sz="2800" b="1" dirty="0">
                <a:solidFill>
                  <a:srgbClr val="FF0000"/>
                </a:solidFill>
                <a:latin typeface="Times New Roman" panose="02020603050405020304" pitchFamily="18" charset="0"/>
                <a:ea typeface="Verdana" panose="020B0604030504040204"/>
                <a:cs typeface="Times New Roman" panose="02020603050405020304" pitchFamily="18" charset="0"/>
              </a:rPr>
              <a:t>×10</a:t>
            </a:r>
            <a:r>
              <a:rPr lang="en-US" altLang="zh-CN" sz="2800" b="1" baseline="30000" dirty="0">
                <a:solidFill>
                  <a:srgbClr val="FF0000"/>
                </a:solidFill>
                <a:latin typeface="Times New Roman" panose="02020603050405020304" pitchFamily="18" charset="0"/>
                <a:ea typeface="Verdana" panose="020B0604030504040204"/>
                <a:cs typeface="Times New Roman" panose="02020603050405020304" pitchFamily="18" charset="0"/>
              </a:rPr>
              <a:t>4</a:t>
            </a:r>
            <a:endParaRPr lang="zh-CN" altLang="en-US" sz="2800" b="1" baseline="300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blinds(horizontal)">
                                      <p:cBhvr>
                                        <p:cTn id="7" dur="500"/>
                                        <p:tgtEl>
                                          <p:spTgt spid="5734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Text Box 5"/>
          <p:cNvSpPr txBox="1"/>
          <p:nvPr/>
        </p:nvSpPr>
        <p:spPr>
          <a:xfrm>
            <a:off x="89743" y="1178545"/>
            <a:ext cx="8874745" cy="1092200"/>
          </a:xfrm>
          <a:prstGeom prst="rect">
            <a:avLst/>
          </a:prstGeom>
          <a:noFill/>
          <a:ln w="9525">
            <a:noFill/>
          </a:ln>
        </p:spPr>
        <p:txBody>
          <a:bodyPr wrap="square" anchor="t">
            <a:spAutoFit/>
          </a:bodyPr>
          <a:lstStyle/>
          <a:p>
            <a:pPr>
              <a:lnSpc>
                <a:spcPct val="130000"/>
              </a:lnSpc>
            </a:pPr>
            <a:r>
              <a:rPr lang="en-US" altLang="zh-CN" sz="2600" b="1" dirty="0">
                <a:latin typeface="Verdana" panose="020B0604030504040204" pitchFamily="34" charset="0"/>
                <a:ea typeface="黑体" panose="02010609060101010101" pitchFamily="2" charset="-122"/>
                <a:sym typeface="Arial" panose="020B0604020202020204" pitchFamily="34" charset="0"/>
              </a:rPr>
              <a:t>5</a:t>
            </a:r>
            <a:r>
              <a:rPr lang="zh-CN" altLang="zh-CN" sz="2600" b="1" dirty="0">
                <a:latin typeface="Verdana" panose="020B0604030504040204" pitchFamily="34" charset="0"/>
                <a:ea typeface="黑体" panose="02010609060101010101" pitchFamily="2" charset="-122"/>
                <a:sym typeface="Arial" panose="020B0604020202020204" pitchFamily="34" charset="0"/>
              </a:rPr>
              <a:t>)乘方、开方的法则：</a:t>
            </a:r>
            <a:r>
              <a:rPr lang="zh-CN" altLang="zh-CN" sz="2400" b="1" dirty="0">
                <a:solidFill>
                  <a:srgbClr val="0000FF"/>
                </a:solidFill>
                <a:latin typeface="Arial" panose="020B0604020202020204" pitchFamily="34" charset="0"/>
                <a:ea typeface="黑体" panose="02010609060101010101" pitchFamily="2" charset="-122"/>
                <a:sym typeface="Arial" panose="020B0604020202020204" pitchFamily="34" charset="0"/>
              </a:rPr>
              <a:t>乘方、开方运算中，最后结果的有效数字位数</a:t>
            </a:r>
            <a:r>
              <a:rPr lang="zh-CN" altLang="zh-CN" sz="2400" b="1" dirty="0">
                <a:solidFill>
                  <a:srgbClr val="FF0000"/>
                </a:solidFill>
                <a:latin typeface="Arial" panose="020B0604020202020204" pitchFamily="34" charset="0"/>
                <a:ea typeface="黑体" panose="02010609060101010101" pitchFamily="2" charset="-122"/>
                <a:sym typeface="Arial" panose="020B0604020202020204" pitchFamily="34" charset="0"/>
              </a:rPr>
              <a:t>与自变量的有效数字位数相同</a:t>
            </a:r>
            <a:r>
              <a:rPr lang="zh-CN" altLang="zh-CN" sz="2400" b="1" dirty="0">
                <a:latin typeface="Arial" panose="020B0604020202020204" pitchFamily="34" charset="0"/>
                <a:ea typeface="黑体" panose="02010609060101010101" pitchFamily="2" charset="-122"/>
                <a:sym typeface="Arial" panose="020B0604020202020204" pitchFamily="34" charset="0"/>
              </a:rPr>
              <a:t>。</a:t>
            </a:r>
          </a:p>
        </p:txBody>
      </p:sp>
      <p:sp>
        <p:nvSpPr>
          <p:cNvPr id="58374" name="Text Box 6"/>
          <p:cNvSpPr txBox="1"/>
          <p:nvPr/>
        </p:nvSpPr>
        <p:spPr>
          <a:xfrm>
            <a:off x="108793" y="2935908"/>
            <a:ext cx="8711679" cy="1092607"/>
          </a:xfrm>
          <a:prstGeom prst="rect">
            <a:avLst/>
          </a:prstGeom>
          <a:noFill/>
          <a:ln w="9525">
            <a:noFill/>
          </a:ln>
        </p:spPr>
        <p:txBody>
          <a:bodyPr wrap="square" anchor="t">
            <a:spAutoFit/>
          </a:bodyPr>
          <a:lstStyle/>
          <a:p>
            <a:pPr>
              <a:lnSpc>
                <a:spcPct val="130000"/>
              </a:lnSpc>
            </a:pPr>
            <a:r>
              <a:rPr lang="en-US" altLang="zh-CN" sz="2600" b="1" dirty="0">
                <a:latin typeface="Verdana" panose="020B0604030504040204" pitchFamily="34" charset="0"/>
                <a:ea typeface="黑体" panose="02010609060101010101" pitchFamily="2" charset="-122"/>
                <a:sym typeface="Arial" panose="020B0604020202020204" pitchFamily="34" charset="0"/>
              </a:rPr>
              <a:t>6</a:t>
            </a:r>
            <a:r>
              <a:rPr lang="zh-CN" altLang="zh-CN" sz="2600" b="1" dirty="0">
                <a:latin typeface="Verdana" panose="020B0604030504040204" pitchFamily="34" charset="0"/>
                <a:ea typeface="黑体" panose="02010609060101010101" pitchFamily="2" charset="-122"/>
                <a:sym typeface="Arial" panose="020B0604020202020204" pitchFamily="34" charset="0"/>
              </a:rPr>
              <a:t>)函数运算的有效数字选取法则：</a:t>
            </a:r>
            <a:r>
              <a:rPr lang="zh-CN" altLang="zh-CN" sz="2400" b="1" dirty="0">
                <a:solidFill>
                  <a:srgbClr val="0000FF"/>
                </a:solidFill>
                <a:latin typeface="Arial" panose="020B0604020202020204" pitchFamily="34" charset="0"/>
                <a:ea typeface="黑体" panose="02010609060101010101" pitchFamily="2" charset="-122"/>
                <a:sym typeface="Arial" panose="020B0604020202020204" pitchFamily="34" charset="0"/>
              </a:rPr>
              <a:t>通过</a:t>
            </a:r>
            <a:r>
              <a:rPr lang="zh-CN" altLang="zh-CN" sz="2400" b="1" dirty="0">
                <a:solidFill>
                  <a:srgbClr val="FF0000"/>
                </a:solidFill>
                <a:latin typeface="Arial" panose="020B0604020202020204" pitchFamily="34" charset="0"/>
                <a:ea typeface="黑体" panose="02010609060101010101" pitchFamily="2" charset="-122"/>
                <a:sym typeface="Arial" panose="020B0604020202020204" pitchFamily="34" charset="0"/>
              </a:rPr>
              <a:t>改变函数值末位的一个单位</a:t>
            </a:r>
            <a:r>
              <a:rPr lang="zh-CN" altLang="zh-CN" sz="2400" b="1" dirty="0">
                <a:solidFill>
                  <a:srgbClr val="0000FF"/>
                </a:solidFill>
                <a:latin typeface="Arial" panose="020B0604020202020204" pitchFamily="34" charset="0"/>
                <a:ea typeface="黑体" panose="02010609060101010101" pitchFamily="2" charset="-122"/>
                <a:sym typeface="Arial" panose="020B0604020202020204" pitchFamily="34" charset="0"/>
              </a:rPr>
              <a:t>，由函数值的变化来决定函数的有效数字位数。</a:t>
            </a:r>
            <a:endParaRPr lang="zh-CN" altLang="zh-CN" sz="2400" dirty="0">
              <a:latin typeface="Arial" panose="020B0604020202020204" pitchFamily="34" charset="0"/>
              <a:ea typeface="黑体" panose="02010609060101010101" pitchFamily="2" charset="-122"/>
            </a:endParaRPr>
          </a:p>
        </p:txBody>
      </p:sp>
      <p:graphicFrame>
        <p:nvGraphicFramePr>
          <p:cNvPr id="110595" name="Object 4"/>
          <p:cNvGraphicFramePr>
            <a:graphicFrameLocks noChangeAspect="1"/>
          </p:cNvGraphicFramePr>
          <p:nvPr/>
        </p:nvGraphicFramePr>
        <p:xfrm>
          <a:off x="799356" y="2270745"/>
          <a:ext cx="5703887" cy="595313"/>
        </p:xfrm>
        <a:graphic>
          <a:graphicData uri="http://schemas.openxmlformats.org/presentationml/2006/ole">
            <mc:AlternateContent xmlns:mc="http://schemas.openxmlformats.org/markup-compatibility/2006">
              <mc:Choice xmlns:v="urn:schemas-microsoft-com:vml" Requires="v">
                <p:oleObj spid="_x0000_s33682" r:id="rId3" imgW="2311400" imgH="241300" progId="Equation.3">
                  <p:embed/>
                </p:oleObj>
              </mc:Choice>
              <mc:Fallback>
                <p:oleObj r:id="rId3" imgW="2311400" imgH="241300" progId="Equation.3">
                  <p:embed/>
                  <p:pic>
                    <p:nvPicPr>
                      <p:cNvPr id="0" name="Object 4"/>
                      <p:cNvPicPr/>
                      <p:nvPr/>
                    </p:nvPicPr>
                    <p:blipFill>
                      <a:blip r:embed="rId4"/>
                      <a:stretch>
                        <a:fillRect/>
                      </a:stretch>
                    </p:blipFill>
                    <p:spPr>
                      <a:xfrm>
                        <a:off x="799356" y="2270745"/>
                        <a:ext cx="5703887" cy="595313"/>
                      </a:xfrm>
                      <a:prstGeom prst="rect">
                        <a:avLst/>
                      </a:prstGeom>
                      <a:noFill/>
                      <a:ln w="38100">
                        <a:noFill/>
                        <a:miter/>
                      </a:ln>
                    </p:spPr>
                  </p:pic>
                </p:oleObj>
              </mc:Fallback>
            </mc:AlternateContent>
          </a:graphicData>
        </a:graphic>
      </p:graphicFrame>
      <p:sp>
        <p:nvSpPr>
          <p:cNvPr id="5"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§1-3</a:t>
            </a:r>
            <a:r>
              <a:rPr lang="zh-CN" altLang="en-US" sz="4000" b="1" dirty="0">
                <a:solidFill>
                  <a:srgbClr val="0070C0"/>
                </a:solidFill>
                <a:sym typeface="+mn-ea"/>
              </a:rPr>
              <a:t>有效数字及其运算</a:t>
            </a:r>
            <a:endParaRPr lang="zh-CN" altLang="en-US" sz="4000" b="1" dirty="0">
              <a:solidFill>
                <a:srgbClr val="0070C0"/>
              </a:solidFill>
              <a:latin typeface="微软雅黑" panose="020B0503020204020204" charset="-122"/>
              <a:ea typeface="微软雅黑" panose="020B0503020204020204" charset="-122"/>
              <a:sym typeface="+mn-ea"/>
            </a:endParaRPr>
          </a:p>
        </p:txBody>
      </p:sp>
      <p:sp>
        <p:nvSpPr>
          <p:cNvPr id="6" name="Text Box 6"/>
          <p:cNvSpPr txBox="1"/>
          <p:nvPr/>
        </p:nvSpPr>
        <p:spPr>
          <a:xfrm>
            <a:off x="108793" y="4098365"/>
            <a:ext cx="9035207" cy="1052596"/>
          </a:xfrm>
          <a:prstGeom prst="rect">
            <a:avLst/>
          </a:prstGeom>
          <a:noFill/>
          <a:ln w="9525">
            <a:noFill/>
          </a:ln>
        </p:spPr>
        <p:txBody>
          <a:bodyPr wrap="square" anchor="t">
            <a:spAutoFit/>
          </a:bodyPr>
          <a:lstStyle/>
          <a:p>
            <a:pPr>
              <a:lnSpc>
                <a:spcPct val="130000"/>
              </a:lnSpc>
            </a:pPr>
            <a:r>
              <a:rPr lang="zh-CN" altLang="en-US" sz="2400" b="1" dirty="0">
                <a:latin typeface="Verdana" panose="020B0604030504040204" pitchFamily="34" charset="0"/>
                <a:ea typeface="黑体" panose="02010609060101010101" pitchFamily="2" charset="-122"/>
                <a:sym typeface="Arial" panose="020B0604020202020204" pitchFamily="34" charset="0"/>
              </a:rPr>
              <a:t>①常用对数法则 ②自然对数法则 ③</a:t>
            </a:r>
            <a:r>
              <a:rPr lang="en-US" altLang="zh-CN" sz="2400" b="1" dirty="0">
                <a:latin typeface="Verdana" panose="020B0604030504040204" pitchFamily="34" charset="0"/>
                <a:ea typeface="黑体" panose="02010609060101010101" pitchFamily="2" charset="-122"/>
                <a:sym typeface="Arial" panose="020B0604020202020204" pitchFamily="34" charset="0"/>
              </a:rPr>
              <a:t>e</a:t>
            </a:r>
            <a:r>
              <a:rPr lang="en-US" altLang="zh-CN" sz="2400" b="1" baseline="30000" dirty="0">
                <a:latin typeface="Verdana" panose="020B0604030504040204" pitchFamily="34" charset="0"/>
                <a:ea typeface="黑体" panose="02010609060101010101" pitchFamily="2" charset="-122"/>
                <a:sym typeface="Arial" panose="020B0604020202020204" pitchFamily="34" charset="0"/>
              </a:rPr>
              <a:t>x</a:t>
            </a:r>
            <a:r>
              <a:rPr lang="zh-CN" altLang="en-US" sz="2400" b="1" dirty="0">
                <a:latin typeface="Verdana" panose="020B0604030504040204" pitchFamily="34" charset="0"/>
                <a:ea typeface="黑体" panose="02010609060101010101" pitchFamily="2" charset="-122"/>
                <a:sym typeface="Arial" panose="020B0604020202020204" pitchFamily="34" charset="0"/>
              </a:rPr>
              <a:t>运算法则 ④</a:t>
            </a:r>
            <a:r>
              <a:rPr lang="en-US" altLang="zh-CN" sz="2400" b="1" dirty="0">
                <a:latin typeface="Verdana" panose="020B0604030504040204" pitchFamily="34" charset="0"/>
                <a:ea typeface="黑体" panose="02010609060101010101" pitchFamily="2" charset="-122"/>
                <a:sym typeface="Arial" panose="020B0604020202020204" pitchFamily="34" charset="0"/>
              </a:rPr>
              <a:t>10</a:t>
            </a:r>
            <a:r>
              <a:rPr lang="en-US" altLang="zh-CN" sz="2400" b="1" baseline="30000" dirty="0">
                <a:latin typeface="Verdana" panose="020B0604030504040204" pitchFamily="34" charset="0"/>
                <a:ea typeface="黑体" panose="02010609060101010101" pitchFamily="2" charset="-122"/>
                <a:sym typeface="Arial" panose="020B0604020202020204" pitchFamily="34" charset="0"/>
              </a:rPr>
              <a:t>x</a:t>
            </a:r>
            <a:r>
              <a:rPr lang="zh-CN" altLang="en-US" sz="2400" b="1" dirty="0">
                <a:latin typeface="Verdana" panose="020B0604030504040204" pitchFamily="34" charset="0"/>
                <a:ea typeface="黑体" panose="02010609060101010101" pitchFamily="2" charset="-122"/>
                <a:sym typeface="Arial" panose="020B0604020202020204" pitchFamily="34" charset="0"/>
              </a:rPr>
              <a:t>运算法则</a:t>
            </a:r>
            <a:endParaRPr lang="en-US" altLang="zh-CN" sz="2400" b="1" dirty="0">
              <a:latin typeface="Verdana" panose="020B0604030504040204" pitchFamily="34" charset="0"/>
              <a:ea typeface="黑体" panose="02010609060101010101" pitchFamily="2" charset="-122"/>
              <a:sym typeface="Arial" panose="020B0604020202020204" pitchFamily="34" charset="0"/>
            </a:endParaRPr>
          </a:p>
          <a:p>
            <a:pPr>
              <a:lnSpc>
                <a:spcPct val="130000"/>
              </a:lnSpc>
            </a:pPr>
            <a:r>
              <a:rPr lang="zh-CN" altLang="en-US" sz="2400" b="1" dirty="0">
                <a:latin typeface="Verdana" panose="020B0604030504040204" pitchFamily="34" charset="0"/>
                <a:ea typeface="黑体" panose="02010609060101010101" pitchFamily="2" charset="-122"/>
                <a:sym typeface="Arial" panose="020B0604020202020204" pitchFamily="34" charset="0"/>
              </a:rPr>
              <a:t>⑤正、余弦函数运算法则   </a:t>
            </a:r>
            <a:r>
              <a:rPr lang="en-US" altLang="zh-CN" sz="2400" b="1" dirty="0">
                <a:solidFill>
                  <a:srgbClr val="FF33CC"/>
                </a:solidFill>
              </a:rPr>
              <a:t>P19-20</a:t>
            </a:r>
            <a:endParaRPr lang="zh-CN" altLang="en-US" sz="2400" b="1" dirty="0">
              <a:solidFill>
                <a:srgbClr val="FF33CC"/>
              </a:solidFill>
            </a:endParaRPr>
          </a:p>
        </p:txBody>
      </p:sp>
      <p:sp>
        <p:nvSpPr>
          <p:cNvPr id="7" name="Text Box 5"/>
          <p:cNvSpPr txBox="1">
            <a:spLocks noChangeArrowheads="1"/>
          </p:cNvSpPr>
          <p:nvPr/>
        </p:nvSpPr>
        <p:spPr bwMode="auto">
          <a:xfrm>
            <a:off x="91504" y="5229200"/>
            <a:ext cx="8872984" cy="157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lnSpc>
                <a:spcPct val="130000"/>
              </a:lnSpc>
            </a:pPr>
            <a:r>
              <a:rPr lang="en-US" altLang="zh-CN" sz="2600" b="1" dirty="0">
                <a:sym typeface="Arial" panose="020B0604020202020204" pitchFamily="34" charset="0"/>
              </a:rPr>
              <a:t>7</a:t>
            </a:r>
            <a:r>
              <a:rPr lang="zh-CN" altLang="zh-CN" sz="2600" b="1" dirty="0">
                <a:sym typeface="Arial" panose="020B0604020202020204" pitchFamily="34" charset="0"/>
              </a:rPr>
              <a:t>)</a:t>
            </a:r>
            <a:r>
              <a:rPr lang="zh-CN" altLang="en-US" sz="2600" b="1" dirty="0">
                <a:sym typeface="Arial" panose="020B0604020202020204" pitchFamily="34" charset="0"/>
              </a:rPr>
              <a:t>平均值的有效数字：</a:t>
            </a:r>
            <a:r>
              <a:rPr lang="zh-CN" altLang="en-US" sz="2400" b="1" dirty="0">
                <a:solidFill>
                  <a:srgbClr val="0000FF"/>
                </a:solidFill>
                <a:latin typeface="黑体" panose="02010609060101010101" pitchFamily="2" charset="-122"/>
                <a:ea typeface="黑体" panose="02010609060101010101" pitchFamily="2" charset="-122"/>
                <a:sym typeface="Arial" panose="020B0604020202020204" pitchFamily="34" charset="0"/>
              </a:rPr>
              <a:t>计算重复测量</a:t>
            </a:r>
            <a:r>
              <a:rPr lang="zh-CN" altLang="zh-CN" sz="2400" b="1" dirty="0">
                <a:solidFill>
                  <a:srgbClr val="0000FF"/>
                </a:solidFill>
                <a:latin typeface="黑体" panose="02010609060101010101" pitchFamily="2" charset="-122"/>
                <a:ea typeface="黑体" panose="02010609060101010101" pitchFamily="2" charset="-122"/>
                <a:sym typeface="Arial" panose="020B0604020202020204" pitchFamily="34" charset="0"/>
              </a:rPr>
              <a:t>4</a:t>
            </a:r>
            <a:r>
              <a:rPr lang="zh-CN" altLang="en-US" sz="2400" b="1" dirty="0">
                <a:solidFill>
                  <a:srgbClr val="0000FF"/>
                </a:solidFill>
                <a:latin typeface="黑体" panose="02010609060101010101" pitchFamily="2" charset="-122"/>
                <a:ea typeface="黑体" panose="02010609060101010101" pitchFamily="2" charset="-122"/>
                <a:sym typeface="Arial" panose="020B0604020202020204" pitchFamily="34" charset="0"/>
              </a:rPr>
              <a:t>次以上的数据平均值，当表示</a:t>
            </a:r>
            <a:r>
              <a:rPr lang="zh-CN" altLang="en-US" sz="2400" b="1" dirty="0">
                <a:solidFill>
                  <a:srgbClr val="FF0000"/>
                </a:solidFill>
                <a:latin typeface="黑体" panose="02010609060101010101" pitchFamily="2" charset="-122"/>
                <a:ea typeface="黑体" panose="02010609060101010101" pitchFamily="2" charset="-122"/>
                <a:sym typeface="Arial" panose="020B0604020202020204" pitchFamily="34" charset="0"/>
              </a:rPr>
              <a:t>测量结果</a:t>
            </a:r>
            <a:r>
              <a:rPr lang="zh-CN" altLang="en-US" sz="2400" b="1" dirty="0">
                <a:solidFill>
                  <a:srgbClr val="0000FF"/>
                </a:solidFill>
                <a:latin typeface="黑体" panose="02010609060101010101" pitchFamily="2" charset="-122"/>
                <a:ea typeface="黑体" panose="02010609060101010101" pitchFamily="2" charset="-122"/>
                <a:sym typeface="Arial" panose="020B0604020202020204" pitchFamily="34" charset="0"/>
              </a:rPr>
              <a:t>时，取</a:t>
            </a:r>
            <a:r>
              <a:rPr lang="zh-CN" altLang="en-US" sz="2400" b="1" dirty="0">
                <a:solidFill>
                  <a:srgbClr val="FF0000"/>
                </a:solidFill>
                <a:latin typeface="黑体" panose="02010609060101010101" pitchFamily="2" charset="-122"/>
                <a:ea typeface="黑体" panose="02010609060101010101" pitchFamily="2" charset="-122"/>
                <a:sym typeface="Arial" panose="020B0604020202020204" pitchFamily="34" charset="0"/>
              </a:rPr>
              <a:t>与测量值一样</a:t>
            </a:r>
            <a:r>
              <a:rPr lang="zh-CN" altLang="en-US" sz="2400" b="1" dirty="0">
                <a:solidFill>
                  <a:srgbClr val="0000FF"/>
                </a:solidFill>
                <a:latin typeface="黑体" panose="02010609060101010101" pitchFamily="2" charset="-122"/>
                <a:ea typeface="黑体" panose="02010609060101010101" pitchFamily="2" charset="-122"/>
                <a:sym typeface="Arial" panose="020B0604020202020204" pitchFamily="34" charset="0"/>
              </a:rPr>
              <a:t>的位数，如果作为其他计算的</a:t>
            </a:r>
            <a:r>
              <a:rPr lang="zh-CN" altLang="en-US" sz="2400" b="1" dirty="0">
                <a:solidFill>
                  <a:srgbClr val="FF0000"/>
                </a:solidFill>
                <a:latin typeface="黑体" panose="02010609060101010101" pitchFamily="2" charset="-122"/>
                <a:ea typeface="黑体" panose="02010609060101010101" pitchFamily="2" charset="-122"/>
                <a:sym typeface="Arial" panose="020B0604020202020204" pitchFamily="34" charset="0"/>
              </a:rPr>
              <a:t>过程量</a:t>
            </a:r>
            <a:r>
              <a:rPr lang="zh-CN" altLang="en-US" sz="2400" b="1" dirty="0">
                <a:solidFill>
                  <a:srgbClr val="0000FF"/>
                </a:solidFill>
                <a:latin typeface="黑体" panose="02010609060101010101" pitchFamily="2" charset="-122"/>
                <a:ea typeface="黑体" panose="02010609060101010101" pitchFamily="2" charset="-122"/>
                <a:sym typeface="Arial" panose="020B0604020202020204" pitchFamily="34" charset="0"/>
              </a:rPr>
              <a:t>时，</a:t>
            </a:r>
            <a:r>
              <a:rPr lang="zh-CN" altLang="en-US" sz="2400" b="1" dirty="0">
                <a:solidFill>
                  <a:srgbClr val="FF00FF"/>
                </a:solidFill>
                <a:latin typeface="黑体" panose="02010609060101010101" pitchFamily="2" charset="-122"/>
                <a:ea typeface="黑体" panose="02010609060101010101" pitchFamily="2" charset="-122"/>
                <a:sym typeface="Arial" panose="020B0604020202020204" pitchFamily="34" charset="0"/>
              </a:rPr>
              <a:t>可以</a:t>
            </a:r>
            <a:r>
              <a:rPr lang="zh-CN" altLang="en-US" sz="2400" b="1" dirty="0">
                <a:solidFill>
                  <a:srgbClr val="FF0000"/>
                </a:solidFill>
                <a:latin typeface="黑体" panose="02010609060101010101" pitchFamily="2" charset="-122"/>
                <a:ea typeface="黑体" panose="02010609060101010101" pitchFamily="2" charset="-122"/>
                <a:sym typeface="Arial" panose="020B0604020202020204" pitchFamily="34" charset="0"/>
              </a:rPr>
              <a:t>多取一位有效数字</a:t>
            </a:r>
            <a:r>
              <a:rPr lang="zh-CN" altLang="en-US" sz="2400" b="1" dirty="0">
                <a:solidFill>
                  <a:srgbClr val="0000FF"/>
                </a:solidFill>
                <a:latin typeface="黑体" panose="02010609060101010101" pitchFamily="2" charset="-122"/>
                <a:ea typeface="黑体" panose="02010609060101010101" pitchFamily="2" charset="-122"/>
                <a:sym typeface="Arial" panose="020B0604020202020204" pitchFamily="34"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0595"/>
                                        </p:tgtEl>
                                        <p:attrNameLst>
                                          <p:attrName>style.visibility</p:attrName>
                                        </p:attrNameLst>
                                      </p:cBhvr>
                                      <p:to>
                                        <p:strVal val="visible"/>
                                      </p:to>
                                    </p:set>
                                    <p:animEffect transition="in" filter="randombar(horizontal)">
                                      <p:cBhvr>
                                        <p:cTn id="7" dur="500"/>
                                        <p:tgtEl>
                                          <p:spTgt spid="11059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ext Box 2"/>
          <p:cNvSpPr txBox="1"/>
          <p:nvPr/>
        </p:nvSpPr>
        <p:spPr>
          <a:xfrm>
            <a:off x="1043682" y="1844452"/>
            <a:ext cx="7776790" cy="1902059"/>
          </a:xfrm>
          <a:prstGeom prst="rect">
            <a:avLst/>
          </a:prstGeom>
          <a:noFill/>
          <a:ln w="9525">
            <a:noFill/>
          </a:ln>
        </p:spPr>
        <p:txBody>
          <a:bodyPr wrap="square" anchor="t">
            <a:spAutoFit/>
          </a:bodyPr>
          <a:lstStyle/>
          <a:p>
            <a:pPr eaLnBrk="0" hangingPunct="0">
              <a:lnSpc>
                <a:spcPct val="130000"/>
              </a:lnSpc>
              <a:buFont typeface="Wingdings" panose="05000000000000000000" pitchFamily="2" charset="2"/>
              <a:buNone/>
            </a:pPr>
            <a:r>
              <a:rPr lang="zh-CN" altLang="en-US" sz="2400" b="1" dirty="0">
                <a:solidFill>
                  <a:srgbClr val="0000FF"/>
                </a:solidFill>
                <a:latin typeface="Arial" panose="020B0604020202020204" pitchFamily="34" charset="0"/>
                <a:ea typeface="黑体" panose="02010609060101010101" pitchFamily="2" charset="-122"/>
              </a:rPr>
              <a:t>通常“</a:t>
            </a:r>
            <a:r>
              <a:rPr lang="zh-CN" altLang="en-US" sz="2400" b="1" dirty="0">
                <a:solidFill>
                  <a:srgbClr val="FF0000"/>
                </a:solidFill>
                <a:latin typeface="Arial" panose="020B0604020202020204" pitchFamily="34" charset="0"/>
                <a:ea typeface="黑体" panose="02010609060101010101" pitchFamily="2" charset="-122"/>
              </a:rPr>
              <a:t>小于</a:t>
            </a:r>
            <a:r>
              <a:rPr lang="en-US" altLang="zh-CN" sz="2400" b="1" dirty="0">
                <a:solidFill>
                  <a:srgbClr val="FF0000"/>
                </a:solidFill>
                <a:latin typeface="Arial" panose="020B0604020202020204" pitchFamily="34" charset="0"/>
                <a:ea typeface="黑体" panose="02010609060101010101" pitchFamily="2" charset="-122"/>
              </a:rPr>
              <a:t>5</a:t>
            </a:r>
            <a:r>
              <a:rPr lang="zh-CN" altLang="en-US" sz="2400" b="1" dirty="0">
                <a:solidFill>
                  <a:srgbClr val="FF0000"/>
                </a:solidFill>
                <a:latin typeface="Arial" panose="020B0604020202020204" pitchFamily="34" charset="0"/>
                <a:ea typeface="黑体" panose="02010609060101010101" pitchFamily="2" charset="-122"/>
              </a:rPr>
              <a:t>则舍</a:t>
            </a:r>
            <a:r>
              <a:rPr lang="zh-CN" altLang="en-US" sz="2400" b="1" dirty="0">
                <a:solidFill>
                  <a:srgbClr val="0000FF"/>
                </a:solidFill>
                <a:latin typeface="Arial" panose="020B0604020202020204" pitchFamily="34" charset="0"/>
                <a:ea typeface="黑体" panose="02010609060101010101" pitchFamily="2" charset="-122"/>
              </a:rPr>
              <a:t>”，“</a:t>
            </a:r>
            <a:r>
              <a:rPr lang="zh-CN" altLang="en-US" sz="2400" b="1" dirty="0">
                <a:solidFill>
                  <a:srgbClr val="FF0000"/>
                </a:solidFill>
                <a:latin typeface="Arial" panose="020B0604020202020204" pitchFamily="34" charset="0"/>
                <a:ea typeface="黑体" panose="02010609060101010101" pitchFamily="2" charset="-122"/>
              </a:rPr>
              <a:t>大于</a:t>
            </a:r>
            <a:r>
              <a:rPr lang="en-US" altLang="zh-CN" sz="2400" b="1" dirty="0">
                <a:solidFill>
                  <a:srgbClr val="FF0000"/>
                </a:solidFill>
                <a:latin typeface="Arial" panose="020B0604020202020204" pitchFamily="34" charset="0"/>
                <a:ea typeface="黑体" panose="02010609060101010101" pitchFamily="2" charset="-122"/>
              </a:rPr>
              <a:t>5</a:t>
            </a:r>
            <a:r>
              <a:rPr lang="zh-CN" altLang="en-US" sz="2400" b="1" dirty="0">
                <a:solidFill>
                  <a:srgbClr val="FF0000"/>
                </a:solidFill>
                <a:latin typeface="Arial" panose="020B0604020202020204" pitchFamily="34" charset="0"/>
                <a:ea typeface="黑体" panose="02010609060101010101" pitchFamily="2" charset="-122"/>
              </a:rPr>
              <a:t>则入</a:t>
            </a:r>
            <a:r>
              <a:rPr lang="zh-CN" altLang="en-US" sz="2400" b="1" dirty="0">
                <a:solidFill>
                  <a:srgbClr val="0000FF"/>
                </a:solidFill>
                <a:latin typeface="Arial" panose="020B0604020202020204" pitchFamily="34" charset="0"/>
                <a:ea typeface="黑体" panose="02010609060101010101" pitchFamily="2" charset="-122"/>
              </a:rPr>
              <a:t>”，“</a:t>
            </a:r>
            <a:r>
              <a:rPr lang="zh-CN" altLang="en-US" sz="2400" b="1" dirty="0">
                <a:solidFill>
                  <a:srgbClr val="FF0000"/>
                </a:solidFill>
                <a:latin typeface="Arial" panose="020B0604020202020204" pitchFamily="34" charset="0"/>
                <a:ea typeface="黑体" panose="02010609060101010101" pitchFamily="2" charset="-122"/>
              </a:rPr>
              <a:t>等于</a:t>
            </a:r>
            <a:r>
              <a:rPr lang="en-US" altLang="zh-CN" sz="2400" b="1" dirty="0">
                <a:solidFill>
                  <a:srgbClr val="FF0000"/>
                </a:solidFill>
                <a:latin typeface="Arial" panose="020B0604020202020204" pitchFamily="34" charset="0"/>
                <a:ea typeface="黑体" panose="02010609060101010101" pitchFamily="2" charset="-122"/>
              </a:rPr>
              <a:t>5</a:t>
            </a:r>
            <a:r>
              <a:rPr lang="zh-CN" altLang="en-US" sz="2400" b="1" dirty="0">
                <a:solidFill>
                  <a:srgbClr val="FF0000"/>
                </a:solidFill>
                <a:latin typeface="Arial" panose="020B0604020202020204" pitchFamily="34" charset="0"/>
                <a:ea typeface="黑体" panose="02010609060101010101" pitchFamily="2" charset="-122"/>
              </a:rPr>
              <a:t>则凑偶</a:t>
            </a:r>
            <a:r>
              <a:rPr lang="zh-CN" altLang="en-US" sz="2400" b="1" dirty="0">
                <a:solidFill>
                  <a:srgbClr val="0000FF"/>
                </a:solidFill>
                <a:latin typeface="Arial" panose="020B0604020202020204" pitchFamily="34" charset="0"/>
                <a:ea typeface="黑体" panose="02010609060101010101" pitchFamily="2" charset="-122"/>
              </a:rPr>
              <a:t>”即前一位为奇数则进（奇进），以成偶数；若前一位为偶数则舍（偶舍）。</a:t>
            </a:r>
          </a:p>
          <a:p>
            <a:pPr eaLnBrk="0" hangingPunct="0"/>
            <a:endParaRPr lang="zh-CN" altLang="en-US" sz="2400" b="1" dirty="0">
              <a:solidFill>
                <a:srgbClr val="0000FF"/>
              </a:solidFill>
              <a:latin typeface="Arial" panose="020B0604020202020204" pitchFamily="34" charset="0"/>
              <a:ea typeface="黑体" panose="02010609060101010101" pitchFamily="2" charset="-122"/>
            </a:endParaRPr>
          </a:p>
        </p:txBody>
      </p:sp>
      <p:sp>
        <p:nvSpPr>
          <p:cNvPr id="59395" name="Text Box 3"/>
          <p:cNvSpPr txBox="1"/>
          <p:nvPr/>
        </p:nvSpPr>
        <p:spPr>
          <a:xfrm>
            <a:off x="1403350" y="3573239"/>
            <a:ext cx="906017" cy="523220"/>
          </a:xfrm>
          <a:prstGeom prst="rect">
            <a:avLst/>
          </a:prstGeom>
          <a:noFill/>
          <a:ln w="9525">
            <a:noFill/>
          </a:ln>
        </p:spPr>
        <p:txBody>
          <a:bodyPr wrap="none" anchor="t">
            <a:spAutoFit/>
          </a:bodyPr>
          <a:lstStyle/>
          <a:p>
            <a:pPr eaLnBrk="0" hangingPunct="0"/>
            <a:r>
              <a:rPr lang="zh-CN" altLang="zh-CN" sz="2800" b="1" dirty="0">
                <a:solidFill>
                  <a:srgbClr val="FF00FF"/>
                </a:solidFill>
                <a:latin typeface="Arial" panose="020B0604020202020204" pitchFamily="34" charset="0"/>
                <a:ea typeface="黑体" panose="02010609060101010101" pitchFamily="2" charset="-122"/>
              </a:rPr>
              <a:t>例：</a:t>
            </a:r>
          </a:p>
        </p:txBody>
      </p:sp>
      <p:graphicFrame>
        <p:nvGraphicFramePr>
          <p:cNvPr id="59396" name="Object 4"/>
          <p:cNvGraphicFramePr>
            <a:graphicFrameLocks noChangeAspect="1"/>
          </p:cNvGraphicFramePr>
          <p:nvPr/>
        </p:nvGraphicFramePr>
        <p:xfrm>
          <a:off x="3276600" y="3573239"/>
          <a:ext cx="1946275" cy="534988"/>
        </p:xfrm>
        <a:graphic>
          <a:graphicData uri="http://schemas.openxmlformats.org/presentationml/2006/ole">
            <mc:AlternateContent xmlns:mc="http://schemas.openxmlformats.org/markup-compatibility/2006">
              <mc:Choice xmlns:v="urn:schemas-microsoft-com:vml" Requires="v">
                <p:oleObj spid="_x0000_s158346" r:id="rId3" imgW="779780" imgH="170180" progId="Equation.3">
                  <p:embed/>
                </p:oleObj>
              </mc:Choice>
              <mc:Fallback>
                <p:oleObj r:id="rId3" imgW="779780" imgH="170180" progId="Equation.3">
                  <p:embed/>
                  <p:pic>
                    <p:nvPicPr>
                      <p:cNvPr id="0" name="Object 4"/>
                      <p:cNvPicPr/>
                      <p:nvPr/>
                    </p:nvPicPr>
                    <p:blipFill>
                      <a:blip r:embed="rId4">
                        <a:clrChange>
                          <a:clrFrom>
                            <a:srgbClr val="000000"/>
                          </a:clrFrom>
                          <a:clrTo>
                            <a:srgbClr val="000000">
                              <a:alpha val="0"/>
                            </a:srgbClr>
                          </a:clrTo>
                        </a:clrChange>
                      </a:blip>
                      <a:stretch>
                        <a:fillRect/>
                      </a:stretch>
                    </p:blipFill>
                    <p:spPr>
                      <a:xfrm>
                        <a:off x="3276600" y="3573239"/>
                        <a:ext cx="1946275" cy="534988"/>
                      </a:xfrm>
                      <a:prstGeom prst="rect">
                        <a:avLst/>
                      </a:prstGeom>
                      <a:noFill/>
                      <a:ln w="38100">
                        <a:noFill/>
                        <a:miter/>
                      </a:ln>
                    </p:spPr>
                  </p:pic>
                </p:oleObj>
              </mc:Fallback>
            </mc:AlternateContent>
          </a:graphicData>
        </a:graphic>
      </p:graphicFrame>
      <p:graphicFrame>
        <p:nvGraphicFramePr>
          <p:cNvPr id="59397" name="Object 5"/>
          <p:cNvGraphicFramePr>
            <a:graphicFrameLocks noChangeAspect="1"/>
          </p:cNvGraphicFramePr>
          <p:nvPr/>
        </p:nvGraphicFramePr>
        <p:xfrm>
          <a:off x="3276000" y="5086127"/>
          <a:ext cx="1511300" cy="515937"/>
        </p:xfrm>
        <a:graphic>
          <a:graphicData uri="http://schemas.openxmlformats.org/presentationml/2006/ole">
            <mc:AlternateContent xmlns:mc="http://schemas.openxmlformats.org/markup-compatibility/2006">
              <mc:Choice xmlns:v="urn:schemas-microsoft-com:vml" Requires="v">
                <p:oleObj spid="_x0000_s158347" r:id="rId5" imgW="618490" imgH="170180" progId="Equation.3">
                  <p:embed/>
                </p:oleObj>
              </mc:Choice>
              <mc:Fallback>
                <p:oleObj r:id="rId5" imgW="618490" imgH="170180" progId="Equation.3">
                  <p:embed/>
                  <p:pic>
                    <p:nvPicPr>
                      <p:cNvPr id="0" name="Object 5"/>
                      <p:cNvPicPr/>
                      <p:nvPr/>
                    </p:nvPicPr>
                    <p:blipFill>
                      <a:blip r:embed="rId6">
                        <a:clrChange>
                          <a:clrFrom>
                            <a:srgbClr val="000000"/>
                          </a:clrFrom>
                          <a:clrTo>
                            <a:srgbClr val="000000">
                              <a:alpha val="0"/>
                            </a:srgbClr>
                          </a:clrTo>
                        </a:clrChange>
                      </a:blip>
                      <a:stretch>
                        <a:fillRect/>
                      </a:stretch>
                    </p:blipFill>
                    <p:spPr>
                      <a:xfrm>
                        <a:off x="3276000" y="5086127"/>
                        <a:ext cx="1511300" cy="515937"/>
                      </a:xfrm>
                      <a:prstGeom prst="rect">
                        <a:avLst/>
                      </a:prstGeom>
                      <a:noFill/>
                      <a:ln w="38100">
                        <a:noFill/>
                        <a:miter/>
                      </a:ln>
                    </p:spPr>
                  </p:pic>
                </p:oleObj>
              </mc:Fallback>
            </mc:AlternateContent>
          </a:graphicData>
        </a:graphic>
      </p:graphicFrame>
      <p:graphicFrame>
        <p:nvGraphicFramePr>
          <p:cNvPr id="59398" name="Object 6"/>
          <p:cNvGraphicFramePr>
            <a:graphicFrameLocks noChangeAspect="1"/>
          </p:cNvGraphicFramePr>
          <p:nvPr/>
        </p:nvGraphicFramePr>
        <p:xfrm>
          <a:off x="2699792" y="4305898"/>
          <a:ext cx="2374900" cy="595313"/>
        </p:xfrm>
        <a:graphic>
          <a:graphicData uri="http://schemas.openxmlformats.org/presentationml/2006/ole">
            <mc:AlternateContent xmlns:mc="http://schemas.openxmlformats.org/markup-compatibility/2006">
              <mc:Choice xmlns:v="urn:schemas-microsoft-com:vml" Requires="v">
                <p:oleObj spid="_x0000_s158348" r:id="rId7" imgW="1066800" imgH="206375" progId="Equation.3">
                  <p:embed/>
                </p:oleObj>
              </mc:Choice>
              <mc:Fallback>
                <p:oleObj r:id="rId7" imgW="1066800" imgH="206375" progId="Equation.3">
                  <p:embed/>
                  <p:pic>
                    <p:nvPicPr>
                      <p:cNvPr id="0" name="Object 6"/>
                      <p:cNvPicPr/>
                      <p:nvPr/>
                    </p:nvPicPr>
                    <p:blipFill>
                      <a:blip r:embed="rId8">
                        <a:clrChange>
                          <a:clrFrom>
                            <a:srgbClr val="000000"/>
                          </a:clrFrom>
                          <a:clrTo>
                            <a:srgbClr val="000000">
                              <a:alpha val="0"/>
                            </a:srgbClr>
                          </a:clrTo>
                        </a:clrChange>
                      </a:blip>
                      <a:stretch>
                        <a:fillRect/>
                      </a:stretch>
                    </p:blipFill>
                    <p:spPr>
                      <a:xfrm>
                        <a:off x="2699792" y="4305898"/>
                        <a:ext cx="2374900" cy="595313"/>
                      </a:xfrm>
                      <a:prstGeom prst="rect">
                        <a:avLst/>
                      </a:prstGeom>
                      <a:noFill/>
                      <a:ln w="38100">
                        <a:noFill/>
                        <a:miter/>
                      </a:ln>
                    </p:spPr>
                  </p:pic>
                </p:oleObj>
              </mc:Fallback>
            </mc:AlternateContent>
          </a:graphicData>
        </a:graphic>
      </p:graphicFrame>
      <p:sp>
        <p:nvSpPr>
          <p:cNvPr id="111622" name="Text Box 7"/>
          <p:cNvSpPr txBox="1"/>
          <p:nvPr/>
        </p:nvSpPr>
        <p:spPr>
          <a:xfrm>
            <a:off x="323850" y="1196752"/>
            <a:ext cx="7632700" cy="523220"/>
          </a:xfrm>
          <a:prstGeom prst="rect">
            <a:avLst/>
          </a:prstGeom>
          <a:noFill/>
          <a:ln w="9525">
            <a:noFill/>
          </a:ln>
        </p:spPr>
        <p:txBody>
          <a:bodyPr anchor="t">
            <a:spAutoFit/>
          </a:bodyPr>
          <a:lstStyle/>
          <a:p>
            <a:pPr eaLnBrk="0" hangingPunct="0"/>
            <a:r>
              <a:rPr lang="zh-CN" altLang="en-US" sz="2800" b="1" dirty="0">
                <a:solidFill>
                  <a:srgbClr val="0070C0"/>
                </a:solidFill>
                <a:latin typeface="Verdana" panose="020B0604030504040204" pitchFamily="34" charset="0"/>
                <a:ea typeface="黑体" panose="02010609060101010101" pitchFamily="2" charset="-122"/>
                <a:sym typeface="Arial" panose="020B0604020202020204" pitchFamily="34" charset="0"/>
              </a:rPr>
              <a:t>三、数值的修约规则：尾数的舍入法则</a:t>
            </a:r>
          </a:p>
        </p:txBody>
      </p:sp>
      <p:sp>
        <p:nvSpPr>
          <p:cNvPr id="59400" name="AutoShape 8"/>
          <p:cNvSpPr/>
          <p:nvPr/>
        </p:nvSpPr>
        <p:spPr>
          <a:xfrm>
            <a:off x="395536" y="6044845"/>
            <a:ext cx="8604448" cy="466988"/>
          </a:xfrm>
          <a:prstGeom prst="roundRect">
            <a:avLst>
              <a:gd name="adj" fmla="val 13764"/>
            </a:avLst>
          </a:prstGeom>
          <a:solidFill>
            <a:srgbClr val="FFCD34">
              <a:alpha val="72156"/>
            </a:srgbClr>
          </a:solidFill>
          <a:ln w="9525">
            <a:noFill/>
          </a:ln>
        </p:spPr>
        <p:txBody>
          <a:bodyPr wrap="square" lIns="90170" tIns="46990" rIns="90170" bIns="46990" anchor="ctr">
            <a:spAutoFit/>
          </a:bodyPr>
          <a:lstStyle/>
          <a:p>
            <a:pPr>
              <a:lnSpc>
                <a:spcPct val="110000"/>
              </a:lnSpc>
            </a:pPr>
            <a:r>
              <a:rPr lang="zh-CN" altLang="en-US" sz="2000" b="1" dirty="0">
                <a:solidFill>
                  <a:srgbClr val="E50112"/>
                </a:solidFill>
                <a:latin typeface="Arial" panose="020B0604020202020204" pitchFamily="34" charset="0"/>
                <a:ea typeface="黑体" panose="02010609060101010101" pitchFamily="2" charset="-122"/>
                <a:sym typeface="Webdings" panose="05030102010509060703" pitchFamily="18" charset="2"/>
              </a:rPr>
              <a:t></a:t>
            </a:r>
            <a:r>
              <a:rPr lang="zh-CN" altLang="en-US" sz="2000" b="1" dirty="0">
                <a:latin typeface="Arial" panose="020B0604020202020204" pitchFamily="34" charset="0"/>
                <a:ea typeface="黑体" panose="02010609060101010101" pitchFamily="2" charset="-122"/>
              </a:rPr>
              <a:t>注意：</a:t>
            </a:r>
            <a:r>
              <a:rPr lang="en-US" altLang="zh-CN" sz="2000" b="1" dirty="0">
                <a:solidFill>
                  <a:srgbClr val="FF0000"/>
                </a:solidFill>
                <a:latin typeface="Arial" panose="020B0604020202020204" pitchFamily="34" charset="0"/>
                <a:ea typeface="黑体" panose="02010609060101010101" pitchFamily="2" charset="-122"/>
              </a:rPr>
              <a:t>2.51</a:t>
            </a:r>
            <a:r>
              <a:rPr lang="zh-CN" altLang="en-US" sz="2000" b="1" dirty="0">
                <a:solidFill>
                  <a:srgbClr val="FF0000"/>
                </a:solidFill>
                <a:latin typeface="Arial" panose="020B0604020202020204" pitchFamily="34" charset="0"/>
                <a:ea typeface="黑体" panose="02010609060101010101" pitchFamily="2" charset="-122"/>
              </a:rPr>
              <a:t>取一位有效数字，因为</a:t>
            </a:r>
            <a:r>
              <a:rPr lang="en-US" altLang="zh-CN" sz="2000" b="1" dirty="0">
                <a:solidFill>
                  <a:srgbClr val="FF0000"/>
                </a:solidFill>
                <a:latin typeface="Arial" panose="020B0604020202020204" pitchFamily="34" charset="0"/>
                <a:ea typeface="黑体" panose="02010609060101010101" pitchFamily="2" charset="-122"/>
              </a:rPr>
              <a:t>5</a:t>
            </a:r>
            <a:r>
              <a:rPr lang="zh-CN" altLang="en-US" sz="2000" b="1" dirty="0">
                <a:solidFill>
                  <a:srgbClr val="FF0000"/>
                </a:solidFill>
                <a:latin typeface="Arial" panose="020B0604020202020204" pitchFamily="34" charset="0"/>
                <a:ea typeface="黑体" panose="02010609060101010101" pitchFamily="2" charset="-122"/>
              </a:rPr>
              <a:t>后有一位</a:t>
            </a:r>
            <a:r>
              <a:rPr lang="en-US" altLang="zh-CN" sz="2000" b="1" dirty="0">
                <a:solidFill>
                  <a:srgbClr val="FF0000"/>
                </a:solidFill>
                <a:latin typeface="Arial" panose="020B0604020202020204" pitchFamily="34" charset="0"/>
                <a:ea typeface="黑体" panose="02010609060101010101" pitchFamily="2" charset="-122"/>
              </a:rPr>
              <a:t>1</a:t>
            </a:r>
            <a:r>
              <a:rPr lang="zh-CN" altLang="en-US" sz="2000" b="1" dirty="0">
                <a:solidFill>
                  <a:srgbClr val="FF0000"/>
                </a:solidFill>
                <a:latin typeface="Arial" panose="020B0604020202020204" pitchFamily="34" charset="0"/>
                <a:ea typeface="黑体" panose="02010609060101010101" pitchFamily="2" charset="-122"/>
              </a:rPr>
              <a:t>，满足大于</a:t>
            </a:r>
            <a:r>
              <a:rPr lang="en-US" altLang="zh-CN" sz="2000" b="1" dirty="0">
                <a:solidFill>
                  <a:srgbClr val="FF0000"/>
                </a:solidFill>
                <a:latin typeface="Arial" panose="020B0604020202020204" pitchFamily="34" charset="0"/>
                <a:ea typeface="黑体" panose="02010609060101010101" pitchFamily="2" charset="-122"/>
              </a:rPr>
              <a:t>5</a:t>
            </a:r>
            <a:r>
              <a:rPr lang="zh-CN" altLang="en-US" sz="2000" b="1" dirty="0">
                <a:solidFill>
                  <a:srgbClr val="FF0000"/>
                </a:solidFill>
                <a:latin typeface="Arial" panose="020B0604020202020204" pitchFamily="34" charset="0"/>
                <a:ea typeface="黑体" panose="02010609060101010101" pitchFamily="2" charset="-122"/>
              </a:rPr>
              <a:t>法则，则进</a:t>
            </a:r>
          </a:p>
        </p:txBody>
      </p:sp>
      <p:sp>
        <p:nvSpPr>
          <p:cNvPr id="9" name="标题 5121"/>
          <p:cNvSpPr>
            <a:spLocks noGrp="1"/>
          </p:cNvSpPr>
          <p:nvPr/>
        </p:nvSpPr>
        <p:spPr>
          <a:xfrm>
            <a:off x="41910" y="260350"/>
            <a:ext cx="7323455" cy="682625"/>
          </a:xfrm>
          <a:prstGeom prst="rect">
            <a:avLst/>
          </a:prstGeom>
          <a:noFill/>
          <a:ln>
            <a:noFill/>
          </a:ln>
        </p:spPr>
        <p:txBody>
          <a:bodyPr lIns="90170" tIns="46990" rIns="90170" bIns="46990" anchor="t"/>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lgn="l"/>
            <a:r>
              <a:rPr lang="en-US" altLang="zh-CN" sz="4000" b="1" dirty="0">
                <a:solidFill>
                  <a:srgbClr val="0070C0"/>
                </a:solidFill>
                <a:sym typeface="+mn-ea"/>
              </a:rPr>
              <a:t>§1-3</a:t>
            </a:r>
            <a:r>
              <a:rPr lang="zh-CN" altLang="en-US" sz="4000" b="1" dirty="0">
                <a:solidFill>
                  <a:srgbClr val="0070C0"/>
                </a:solidFill>
                <a:sym typeface="+mn-ea"/>
              </a:rPr>
              <a:t>有效数字及其运算</a:t>
            </a:r>
            <a:endParaRPr lang="zh-CN" altLang="en-US" sz="4000" b="1" dirty="0">
              <a:solidFill>
                <a:srgbClr val="0070C0"/>
              </a:solidFill>
              <a:latin typeface="微软雅黑" panose="020B0503020204020204" charset="-122"/>
              <a:ea typeface="微软雅黑" panose="020B0503020204020204"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checkerboard(across)">
                                      <p:cBhvr>
                                        <p:cTn id="7" dur="500"/>
                                        <p:tgtEl>
                                          <p:spTgt spid="5939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396"/>
                                        </p:tgtEl>
                                        <p:attrNameLst>
                                          <p:attrName>style.visibility</p:attrName>
                                        </p:attrNameLst>
                                      </p:cBhvr>
                                      <p:to>
                                        <p:strVal val="visible"/>
                                      </p:to>
                                    </p:set>
                                    <p:anim calcmode="lin" valueType="num">
                                      <p:cBhvr>
                                        <p:cTn id="12" dur="500" fill="hold"/>
                                        <p:tgtEl>
                                          <p:spTgt spid="59396"/>
                                        </p:tgtEl>
                                        <p:attrNameLst>
                                          <p:attrName>ppt_x</p:attrName>
                                        </p:attrNameLst>
                                      </p:cBhvr>
                                      <p:tavLst>
                                        <p:tav tm="0">
                                          <p:val>
                                            <p:strVal val="0-#ppt_w/2"/>
                                          </p:val>
                                        </p:tav>
                                        <p:tav tm="100000">
                                          <p:val>
                                            <p:strVal val="#ppt_x"/>
                                          </p:val>
                                        </p:tav>
                                      </p:tavLst>
                                    </p:anim>
                                    <p:anim calcmode="lin" valueType="num">
                                      <p:cBhvr>
                                        <p:cTn id="13" dur="500" fill="hold"/>
                                        <p:tgtEl>
                                          <p:spTgt spid="5939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9398"/>
                                        </p:tgtEl>
                                        <p:attrNameLst>
                                          <p:attrName>style.visibility</p:attrName>
                                        </p:attrNameLst>
                                      </p:cBhvr>
                                      <p:to>
                                        <p:strVal val="visible"/>
                                      </p:to>
                                    </p:set>
                                    <p:anim calcmode="lin" valueType="num">
                                      <p:cBhvr>
                                        <p:cTn id="18" dur="500" fill="hold"/>
                                        <p:tgtEl>
                                          <p:spTgt spid="59398"/>
                                        </p:tgtEl>
                                        <p:attrNameLst>
                                          <p:attrName>ppt_x</p:attrName>
                                        </p:attrNameLst>
                                      </p:cBhvr>
                                      <p:tavLst>
                                        <p:tav tm="0">
                                          <p:val>
                                            <p:strVal val="#ppt_x"/>
                                          </p:val>
                                        </p:tav>
                                        <p:tav tm="100000">
                                          <p:val>
                                            <p:strVal val="#ppt_x"/>
                                          </p:val>
                                        </p:tav>
                                      </p:tavLst>
                                    </p:anim>
                                    <p:anim calcmode="lin" valueType="num">
                                      <p:cBhvr>
                                        <p:cTn id="19" dur="500" fill="hold"/>
                                        <p:tgtEl>
                                          <p:spTgt spid="5939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9397"/>
                                        </p:tgtEl>
                                        <p:attrNameLst>
                                          <p:attrName>style.visibility</p:attrName>
                                        </p:attrNameLst>
                                      </p:cBhvr>
                                      <p:to>
                                        <p:strVal val="visible"/>
                                      </p:to>
                                    </p:set>
                                    <p:animEffect transition="in" filter="dissolve">
                                      <p:cBhvr>
                                        <p:cTn id="24" dur="500"/>
                                        <p:tgtEl>
                                          <p:spTgt spid="5939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9400"/>
                                        </p:tgtEl>
                                        <p:attrNameLst>
                                          <p:attrName>style.visibility</p:attrName>
                                        </p:attrNameLst>
                                      </p:cBhvr>
                                      <p:to>
                                        <p:strVal val="visible"/>
                                      </p:to>
                                    </p:set>
                                    <p:animEffect transition="in" filter="blinds(horizontal)">
                                      <p:cBhvr>
                                        <p:cTn id="29" dur="500"/>
                                        <p:tgtEl>
                                          <p:spTgt spid="59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p:bldP spid="59400"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188640" y="234950"/>
            <a:ext cx="8229600" cy="1143000"/>
          </a:xfrm>
        </p:spPr>
        <p:txBody>
          <a:bodyPr/>
          <a:lstStyle/>
          <a:p>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
        <p:nvSpPr>
          <p:cNvPr id="90115" name="Text Box 3"/>
          <p:cNvSpPr txBox="1">
            <a:spLocks noChangeArrowheads="1"/>
          </p:cNvSpPr>
          <p:nvPr/>
        </p:nvSpPr>
        <p:spPr bwMode="auto">
          <a:xfrm>
            <a:off x="1044575" y="908050"/>
            <a:ext cx="5256213" cy="542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lnSpc>
                <a:spcPct val="250000"/>
              </a:lnSpc>
            </a:pPr>
            <a:r>
              <a:rPr lang="zh-CN" altLang="en-US" sz="2800" b="1" dirty="0">
                <a:solidFill>
                  <a:schemeClr val="accent2"/>
                </a:solidFill>
                <a:sym typeface="Arial" panose="020B0604020202020204" pitchFamily="34" charset="0"/>
              </a:rPr>
              <a:t>一、列表法</a:t>
            </a:r>
          </a:p>
          <a:p>
            <a:pPr eaLnBrk="1" hangingPunct="1">
              <a:lnSpc>
                <a:spcPct val="250000"/>
              </a:lnSpc>
            </a:pPr>
            <a:r>
              <a:rPr lang="zh-CN" altLang="en-US" sz="2800" b="1" dirty="0">
                <a:solidFill>
                  <a:schemeClr val="accent2"/>
                </a:solidFill>
                <a:sym typeface="Arial" panose="020B0604020202020204" pitchFamily="34" charset="0"/>
              </a:rPr>
              <a:t>二、逐差法</a:t>
            </a:r>
          </a:p>
          <a:p>
            <a:pPr eaLnBrk="1" hangingPunct="1">
              <a:lnSpc>
                <a:spcPct val="250000"/>
              </a:lnSpc>
            </a:pPr>
            <a:r>
              <a:rPr lang="zh-CN" altLang="en-US" sz="2800" b="1" dirty="0">
                <a:solidFill>
                  <a:schemeClr val="accent2"/>
                </a:solidFill>
                <a:sym typeface="Arial" panose="020B0604020202020204" pitchFamily="34" charset="0"/>
              </a:rPr>
              <a:t>三、作图法</a:t>
            </a:r>
          </a:p>
          <a:p>
            <a:pPr eaLnBrk="1" hangingPunct="1">
              <a:lnSpc>
                <a:spcPct val="250000"/>
              </a:lnSpc>
            </a:pPr>
            <a:r>
              <a:rPr lang="zh-CN" altLang="en-US" sz="2800" b="1" dirty="0">
                <a:solidFill>
                  <a:schemeClr val="accent2"/>
                </a:solidFill>
                <a:sym typeface="Arial" panose="020B0604020202020204" pitchFamily="34" charset="0"/>
              </a:rPr>
              <a:t>四、测量数据的直线拟合</a:t>
            </a:r>
          </a:p>
          <a:p>
            <a:pPr eaLnBrk="1" hangingPunct="1">
              <a:lnSpc>
                <a:spcPct val="250000"/>
              </a:lnSpc>
            </a:pPr>
            <a:r>
              <a:rPr lang="zh-CN" altLang="en-US" sz="2800" b="1" dirty="0">
                <a:solidFill>
                  <a:schemeClr val="accent2"/>
                </a:solidFill>
                <a:sym typeface="Arial" panose="020B0604020202020204" pitchFamily="34" charset="0"/>
              </a:rPr>
              <a:t>五、计算机实验数据处理</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35496" y="1268760"/>
            <a:ext cx="52562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800" b="1" dirty="0">
                <a:solidFill>
                  <a:schemeClr val="accent2"/>
                </a:solidFill>
                <a:sym typeface="Arial" panose="020B0604020202020204" pitchFamily="34" charset="0"/>
              </a:rPr>
              <a:t>一、列表法</a:t>
            </a:r>
            <a:endParaRPr lang="zh-CN" altLang="en-US" dirty="0">
              <a:latin typeface="Arial" panose="020B0604020202020204" pitchFamily="34" charset="0"/>
            </a:endParaRPr>
          </a:p>
        </p:txBody>
      </p:sp>
      <p:sp>
        <p:nvSpPr>
          <p:cNvPr id="91139" name="Text Box 3"/>
          <p:cNvSpPr txBox="1">
            <a:spLocks noChangeArrowheads="1"/>
          </p:cNvSpPr>
          <p:nvPr/>
        </p:nvSpPr>
        <p:spPr bwMode="auto">
          <a:xfrm>
            <a:off x="325114" y="1872010"/>
            <a:ext cx="8639373" cy="101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just" eaLnBrk="1" hangingPunct="1">
              <a:lnSpc>
                <a:spcPct val="120000"/>
              </a:lnSpc>
            </a:pPr>
            <a:r>
              <a:rPr lang="zh-CN" altLang="en-US" sz="2600" dirty="0">
                <a:latin typeface="Arial" panose="020B0604020202020204" pitchFamily="34" charset="0"/>
              </a:rPr>
              <a:t>将一组有关的实验数据和计算过程的中间数据依一定的形式和顺序列成表格。</a:t>
            </a:r>
          </a:p>
        </p:txBody>
      </p:sp>
      <p:sp>
        <p:nvSpPr>
          <p:cNvPr id="91140" name="Text Box 4"/>
          <p:cNvSpPr txBox="1">
            <a:spLocks noChangeArrowheads="1"/>
          </p:cNvSpPr>
          <p:nvPr/>
        </p:nvSpPr>
        <p:spPr bwMode="auto">
          <a:xfrm>
            <a:off x="325114" y="2953098"/>
            <a:ext cx="8567365"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algn="just" eaLnBrk="1" hangingPunct="1">
              <a:lnSpc>
                <a:spcPct val="120000"/>
              </a:lnSpc>
            </a:pPr>
            <a:r>
              <a:rPr lang="zh-CN" altLang="en-US" sz="2600" b="1" dirty="0">
                <a:solidFill>
                  <a:srgbClr val="FF00FF"/>
                </a:solidFill>
                <a:latin typeface="Arial" panose="020B0604020202020204" pitchFamily="34" charset="0"/>
              </a:rPr>
              <a:t>注意：</a:t>
            </a:r>
          </a:p>
          <a:p>
            <a:pPr algn="just" eaLnBrk="1" hangingPunct="1">
              <a:lnSpc>
                <a:spcPct val="120000"/>
              </a:lnSpc>
            </a:pPr>
            <a:r>
              <a:rPr lang="zh-CN" altLang="zh-CN" sz="2600" dirty="0">
                <a:latin typeface="Arial" panose="020B0604020202020204" pitchFamily="34" charset="0"/>
              </a:rPr>
              <a:t>1.</a:t>
            </a:r>
            <a:r>
              <a:rPr lang="zh-CN" altLang="en-US" sz="2600" dirty="0">
                <a:latin typeface="Arial" panose="020B0604020202020204" pitchFamily="34" charset="0"/>
              </a:rPr>
              <a:t>根据具体物理问题，列出表格的</a:t>
            </a:r>
            <a:r>
              <a:rPr lang="zh-CN" altLang="en-US" sz="2600" b="1" dirty="0">
                <a:solidFill>
                  <a:srgbClr val="0000FF"/>
                </a:solidFill>
                <a:latin typeface="Arial" panose="020B0604020202020204" pitchFamily="34" charset="0"/>
              </a:rPr>
              <a:t>主题名称</a:t>
            </a:r>
            <a:r>
              <a:rPr lang="zh-CN" altLang="en-US" sz="2600" dirty="0">
                <a:latin typeface="Arial" panose="020B0604020202020204" pitchFamily="34" charset="0"/>
              </a:rPr>
              <a:t>，设计条理清楚的</a:t>
            </a:r>
            <a:r>
              <a:rPr lang="zh-CN" altLang="en-US" sz="2600" b="1" dirty="0">
                <a:solidFill>
                  <a:srgbClr val="0000FF"/>
                </a:solidFill>
                <a:latin typeface="Arial" panose="020B0604020202020204" pitchFamily="34" charset="0"/>
                <a:sym typeface="Arial" panose="020B0604020202020204" pitchFamily="34" charset="0"/>
              </a:rPr>
              <a:t>栏目</a:t>
            </a:r>
            <a:r>
              <a:rPr lang="zh-CN" altLang="en-US" sz="2600" dirty="0">
                <a:latin typeface="Arial" panose="020B0604020202020204" pitchFamily="34" charset="0"/>
              </a:rPr>
              <a:t>、行列的表格，以便记录原始数据。</a:t>
            </a:r>
          </a:p>
          <a:p>
            <a:pPr algn="just" eaLnBrk="1" hangingPunct="1">
              <a:lnSpc>
                <a:spcPct val="120000"/>
              </a:lnSpc>
            </a:pPr>
            <a:r>
              <a:rPr lang="zh-CN" altLang="zh-CN" sz="2600" dirty="0">
                <a:latin typeface="Arial" panose="020B0604020202020204" pitchFamily="34" charset="0"/>
              </a:rPr>
              <a:t>2.</a:t>
            </a:r>
            <a:r>
              <a:rPr lang="zh-CN" altLang="en-US" sz="2600" dirty="0">
                <a:latin typeface="Arial" panose="020B0604020202020204" pitchFamily="34" charset="0"/>
              </a:rPr>
              <a:t>表格栏目的设计要注意</a:t>
            </a:r>
            <a:r>
              <a:rPr lang="zh-CN" altLang="en-US" sz="2600" b="1" dirty="0">
                <a:solidFill>
                  <a:srgbClr val="0000FF"/>
                </a:solidFill>
                <a:latin typeface="Arial" panose="020B0604020202020204" pitchFamily="34" charset="0"/>
              </a:rPr>
              <a:t>数据间的联系及计算顺序</a:t>
            </a:r>
            <a:r>
              <a:rPr lang="zh-CN" altLang="en-US" sz="2600" dirty="0">
                <a:latin typeface="Arial" panose="020B0604020202020204" pitchFamily="34" charset="0"/>
              </a:rPr>
              <a:t>，利于记录和检查。</a:t>
            </a:r>
          </a:p>
          <a:p>
            <a:pPr algn="just" eaLnBrk="1" hangingPunct="1">
              <a:lnSpc>
                <a:spcPct val="120000"/>
              </a:lnSpc>
            </a:pPr>
            <a:r>
              <a:rPr lang="zh-CN" altLang="zh-CN" sz="2600" dirty="0">
                <a:latin typeface="Arial" panose="020B0604020202020204" pitchFamily="34" charset="0"/>
              </a:rPr>
              <a:t>3.</a:t>
            </a:r>
            <a:r>
              <a:rPr lang="zh-CN" altLang="en-US" sz="2600" b="1" dirty="0">
                <a:solidFill>
                  <a:srgbClr val="0000FF"/>
                </a:solidFill>
                <a:latin typeface="Arial" panose="020B0604020202020204" pitchFamily="34" charset="0"/>
              </a:rPr>
              <a:t>物理量名称（或符号）</a:t>
            </a:r>
            <a:r>
              <a:rPr lang="zh-CN" altLang="en-US" sz="2600" dirty="0">
                <a:latin typeface="Arial" panose="020B0604020202020204" pitchFamily="34" charset="0"/>
              </a:rPr>
              <a:t>、</a:t>
            </a:r>
            <a:r>
              <a:rPr lang="zh-CN" altLang="en-US" sz="2600" b="1" dirty="0">
                <a:solidFill>
                  <a:srgbClr val="0000FF"/>
                </a:solidFill>
                <a:latin typeface="Arial" panose="020B0604020202020204" pitchFamily="34" charset="0"/>
              </a:rPr>
              <a:t>单位组成一个项目</a:t>
            </a:r>
            <a:r>
              <a:rPr lang="zh-CN" altLang="en-US" sz="2600" dirty="0">
                <a:latin typeface="Arial" panose="020B0604020202020204" pitchFamily="34" charset="0"/>
              </a:rPr>
              <a:t>，写在表格首栏，</a:t>
            </a:r>
            <a:r>
              <a:rPr lang="zh-CN" altLang="en-US" sz="2600" b="1" dirty="0">
                <a:solidFill>
                  <a:srgbClr val="0000FF"/>
                </a:solidFill>
                <a:latin typeface="Arial" panose="020B0604020202020204" pitchFamily="34" charset="0"/>
              </a:rPr>
              <a:t>自定义符号</a:t>
            </a:r>
            <a:r>
              <a:rPr lang="zh-CN" altLang="en-US" sz="2600" dirty="0">
                <a:latin typeface="Arial" panose="020B0604020202020204" pitchFamily="34" charset="0"/>
              </a:rPr>
              <a:t>应交代其代表的物理意义。</a:t>
            </a:r>
          </a:p>
        </p:txBody>
      </p:sp>
      <p:sp>
        <p:nvSpPr>
          <p:cNvPr id="5" name="Rectangle 2"/>
          <p:cNvSpPr txBox="1">
            <a:spLocks noChangeArrowheads="1"/>
          </p:cNvSpPr>
          <p:nvPr/>
        </p:nvSpPr>
        <p:spPr>
          <a:xfrm>
            <a:off x="-121146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4302" y="2153276"/>
            <a:ext cx="8972194" cy="4473788"/>
          </a:xfrm>
          <a:prstGeom prst="rect">
            <a:avLst/>
          </a:prstGeom>
          <a:solidFill>
            <a:srgbClr val="D5F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
        <p:nvSpPr>
          <p:cNvPr id="3" name="Text Box 2"/>
          <p:cNvSpPr txBox="1">
            <a:spLocks noChangeArrowheads="1"/>
          </p:cNvSpPr>
          <p:nvPr/>
        </p:nvSpPr>
        <p:spPr bwMode="auto">
          <a:xfrm>
            <a:off x="35496" y="1052736"/>
            <a:ext cx="52562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微软雅黑" panose="020B0503020204020204" charset="-122"/>
              </a:defRPr>
            </a:lvl1pPr>
            <a:lvl2pPr marL="742950" indent="-285750" eaLnBrk="0" hangingPunct="0">
              <a:defRPr>
                <a:solidFill>
                  <a:schemeClr val="tx1"/>
                </a:solidFill>
                <a:latin typeface="Verdana" panose="020B0604030504040204" pitchFamily="34" charset="0"/>
                <a:ea typeface="微软雅黑" panose="020B0503020204020204" charset="-122"/>
              </a:defRPr>
            </a:lvl2pPr>
            <a:lvl3pPr marL="1143000" indent="-228600" eaLnBrk="0" hangingPunct="0">
              <a:defRPr>
                <a:solidFill>
                  <a:schemeClr val="tx1"/>
                </a:solidFill>
                <a:latin typeface="Verdana" panose="020B0604030504040204" pitchFamily="34" charset="0"/>
                <a:ea typeface="微软雅黑" panose="020B0503020204020204" charset="-122"/>
              </a:defRPr>
            </a:lvl3pPr>
            <a:lvl4pPr marL="1600200" indent="-228600" eaLnBrk="0" hangingPunct="0">
              <a:defRPr>
                <a:solidFill>
                  <a:schemeClr val="tx1"/>
                </a:solidFill>
                <a:latin typeface="Verdana" panose="020B0604030504040204" pitchFamily="34" charset="0"/>
                <a:ea typeface="微软雅黑" panose="020B0503020204020204" charset="-122"/>
              </a:defRPr>
            </a:lvl4pPr>
            <a:lvl5pPr marL="2057400" indent="-228600" eaLnBrk="0" hangingPunct="0">
              <a:defRPr>
                <a:solidFill>
                  <a:schemeClr val="tx1"/>
                </a:solidFill>
                <a:latin typeface="Verdana" panose="020B060403050404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Verdana" panose="020B0604030504040204" pitchFamily="34" charset="0"/>
                <a:ea typeface="微软雅黑" panose="020B0503020204020204" charset="-122"/>
              </a:defRPr>
            </a:lvl9pPr>
          </a:lstStyle>
          <a:p>
            <a:pPr eaLnBrk="1" hangingPunct="1"/>
            <a:r>
              <a:rPr lang="zh-CN" altLang="en-US" sz="2800" b="1" dirty="0">
                <a:solidFill>
                  <a:schemeClr val="accent2"/>
                </a:solidFill>
                <a:sym typeface="Arial" panose="020B0604020202020204" pitchFamily="34" charset="0"/>
              </a:rPr>
              <a:t>一、列表法</a:t>
            </a:r>
            <a:endParaRPr lang="zh-CN" altLang="en-US" dirty="0">
              <a:latin typeface="Arial" panose="020B0604020202020204" pitchFamily="34" charset="0"/>
            </a:endParaRPr>
          </a:p>
        </p:txBody>
      </p:sp>
      <p:graphicFrame>
        <p:nvGraphicFramePr>
          <p:cNvPr id="4" name="对象 3"/>
          <p:cNvGraphicFramePr>
            <a:graphicFrameLocks noChangeAspect="1"/>
          </p:cNvGraphicFramePr>
          <p:nvPr/>
        </p:nvGraphicFramePr>
        <p:xfrm>
          <a:off x="179512" y="2594616"/>
          <a:ext cx="9073008" cy="4176464"/>
        </p:xfrm>
        <a:graphic>
          <a:graphicData uri="http://schemas.openxmlformats.org/presentationml/2006/ole">
            <mc:AlternateContent xmlns:mc="http://schemas.openxmlformats.org/markup-compatibility/2006">
              <mc:Choice xmlns:v="urn:schemas-microsoft-com:vml" Requires="v">
                <p:oleObj spid="_x0000_s144712" name="文档" r:id="rId3" imgW="5447030" imgH="3075305" progId="Word.Document.12">
                  <p:embed/>
                </p:oleObj>
              </mc:Choice>
              <mc:Fallback>
                <p:oleObj name="文档" r:id="rId3" imgW="5447030" imgH="3075305" progId="Word.Document.12">
                  <p:embed/>
                  <p:pic>
                    <p:nvPicPr>
                      <p:cNvPr id="0" name="图片 144492"/>
                      <p:cNvPicPr/>
                      <p:nvPr/>
                    </p:nvPicPr>
                    <p:blipFill>
                      <a:blip r:embed="rId4"/>
                      <a:stretch>
                        <a:fillRect/>
                      </a:stretch>
                    </p:blipFill>
                    <p:spPr>
                      <a:xfrm>
                        <a:off x="179512" y="2594616"/>
                        <a:ext cx="9073008" cy="4176464"/>
                      </a:xfrm>
                      <a:prstGeom prst="rect">
                        <a:avLst/>
                      </a:prstGeom>
                    </p:spPr>
                  </p:pic>
                </p:oleObj>
              </mc:Fallback>
            </mc:AlternateContent>
          </a:graphicData>
        </a:graphic>
      </p:graphicFrame>
      <p:sp>
        <p:nvSpPr>
          <p:cNvPr id="5" name="矩形 4"/>
          <p:cNvSpPr/>
          <p:nvPr/>
        </p:nvSpPr>
        <p:spPr>
          <a:xfrm>
            <a:off x="1929157" y="1628800"/>
            <a:ext cx="5109091"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2400" b="1" dirty="0"/>
              <a:t>弹簧振子简谐振动周期与振幅的关系</a:t>
            </a:r>
          </a:p>
        </p:txBody>
      </p:sp>
      <p:sp>
        <p:nvSpPr>
          <p:cNvPr id="7" name="矩形 6"/>
          <p:cNvSpPr/>
          <p:nvPr/>
        </p:nvSpPr>
        <p:spPr>
          <a:xfrm>
            <a:off x="64302" y="2153276"/>
            <a:ext cx="6973946" cy="369332"/>
          </a:xfrm>
          <a:prstGeom prst="rect">
            <a:avLst/>
          </a:prstGeom>
        </p:spPr>
        <p:txBody>
          <a:bodyPr wrap="square">
            <a:spAutoFit/>
          </a:bodyPr>
          <a:lstStyle/>
          <a:p>
            <a:r>
              <a:rPr lang="zh-CN" altLang="en-US" dirty="0"/>
              <a:t>周期数</a:t>
            </a:r>
            <a:r>
              <a:rPr lang="en-US" altLang="zh-CN" u="sng" dirty="0"/>
              <a:t>         </a:t>
            </a:r>
            <a:r>
              <a:rPr lang="zh-CN" altLang="en-US" dirty="0"/>
              <a:t>，振子质量</a:t>
            </a:r>
            <a:r>
              <a:rPr lang="en-US" altLang="zh-CN" i="1"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1</a:t>
            </a:r>
            <a:r>
              <a:rPr lang="zh-CN" altLang="en-US" dirty="0"/>
              <a:t> </a:t>
            </a:r>
            <a:r>
              <a:rPr lang="en-US" altLang="zh-CN" dirty="0"/>
              <a:t>=</a:t>
            </a:r>
            <a:r>
              <a:rPr lang="en-US" altLang="zh-CN" u="sng" dirty="0"/>
              <a:t>        </a:t>
            </a:r>
            <a:r>
              <a:rPr lang="en-US" altLang="zh-CN" dirty="0"/>
              <a:t>g </a:t>
            </a:r>
            <a:r>
              <a:rPr lang="zh-CN" altLang="en-US" dirty="0"/>
              <a:t>，两个弹簧质量</a:t>
            </a:r>
            <a:r>
              <a:rPr lang="en-US" altLang="zh-CN" i="1" dirty="0" err="1">
                <a:latin typeface="Times New Roman" panose="02020603050405020304" pitchFamily="18" charset="0"/>
                <a:cs typeface="Times New Roman" panose="02020603050405020304" pitchFamily="18" charset="0"/>
              </a:rPr>
              <a:t>m</a:t>
            </a:r>
            <a:r>
              <a:rPr lang="en-US" altLang="zh-CN" baseline="-25000" dirty="0" err="1">
                <a:latin typeface="Times New Roman" panose="02020603050405020304" pitchFamily="18" charset="0"/>
                <a:cs typeface="Times New Roman" panose="02020603050405020304" pitchFamily="18" charset="0"/>
              </a:rPr>
              <a:t>s</a:t>
            </a:r>
            <a:r>
              <a:rPr lang="zh-CN" altLang="en-US" dirty="0"/>
              <a:t> </a:t>
            </a:r>
            <a:r>
              <a:rPr lang="en-US" altLang="zh-CN" dirty="0"/>
              <a:t>=</a:t>
            </a:r>
            <a:r>
              <a:rPr lang="en-US" altLang="zh-CN" u="sng" dirty="0"/>
              <a:t>          </a:t>
            </a:r>
            <a:r>
              <a:rPr lang="en-US" altLang="zh-CN" dirty="0"/>
              <a:t>g </a:t>
            </a:r>
            <a:endParaRPr lang="zh-CN" altLang="en-US" dirty="0"/>
          </a:p>
        </p:txBody>
      </p:sp>
      <p:sp>
        <p:nvSpPr>
          <p:cNvPr id="6" name="矩形 5"/>
          <p:cNvSpPr/>
          <p:nvPr/>
        </p:nvSpPr>
        <p:spPr>
          <a:xfrm>
            <a:off x="7542304" y="1628800"/>
            <a:ext cx="1422184" cy="461665"/>
          </a:xfrm>
          <a:prstGeom prst="rect">
            <a:avLst/>
          </a:prstGeom>
        </p:spPr>
        <p:txBody>
          <a:bodyPr wrap="none">
            <a:spAutoFit/>
          </a:bodyPr>
          <a:lstStyle/>
          <a:p>
            <a:r>
              <a:rPr lang="zh-CN" altLang="en-US" sz="2400" b="1" dirty="0">
                <a:solidFill>
                  <a:srgbClr val="FF0000"/>
                </a:solidFill>
              </a:rPr>
              <a:t>主题名称</a:t>
            </a:r>
            <a:endParaRPr lang="zh-CN" altLang="en-US" sz="2400" dirty="0">
              <a:solidFill>
                <a:srgbClr val="FF0000"/>
              </a:solidFill>
            </a:endParaRPr>
          </a:p>
        </p:txBody>
      </p:sp>
      <p:sp>
        <p:nvSpPr>
          <p:cNvPr id="9" name="右箭头 8"/>
          <p:cNvSpPr/>
          <p:nvPr/>
        </p:nvSpPr>
        <p:spPr>
          <a:xfrm>
            <a:off x="7109688" y="1715664"/>
            <a:ext cx="504056" cy="317649"/>
          </a:xfrm>
          <a:prstGeom prst="rightArrow">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835696" y="6411694"/>
            <a:ext cx="4203395" cy="461665"/>
          </a:xfrm>
          <a:prstGeom prst="rect">
            <a:avLst/>
          </a:prstGeom>
        </p:spPr>
        <p:txBody>
          <a:bodyPr wrap="none">
            <a:spAutoFit/>
          </a:bodyPr>
          <a:lstStyle/>
          <a:p>
            <a:r>
              <a:rPr lang="zh-CN" altLang="en-US" sz="2400" b="1" dirty="0">
                <a:solidFill>
                  <a:srgbClr val="FF0000"/>
                </a:solidFill>
              </a:rPr>
              <a:t>注意数据间的联系及计算顺序</a:t>
            </a:r>
          </a:p>
        </p:txBody>
      </p:sp>
      <p:sp>
        <p:nvSpPr>
          <p:cNvPr id="11" name="矩形 10"/>
          <p:cNvSpPr/>
          <p:nvPr/>
        </p:nvSpPr>
        <p:spPr>
          <a:xfrm>
            <a:off x="2599251" y="3318083"/>
            <a:ext cx="4204997" cy="861774"/>
          </a:xfrm>
          <a:prstGeom prst="rect">
            <a:avLst/>
          </a:prstGeom>
        </p:spPr>
        <p:txBody>
          <a:bodyPr wrap="none">
            <a:spAutoFit/>
          </a:bodyPr>
          <a:lstStyle/>
          <a:p>
            <a:r>
              <a:rPr lang="zh-CN" altLang="en-US" sz="2400" b="1" dirty="0">
                <a:solidFill>
                  <a:srgbClr val="FF0000"/>
                </a:solidFill>
              </a:rPr>
              <a:t>物理量名称（或符号）</a:t>
            </a:r>
            <a:r>
              <a:rPr lang="zh-CN" altLang="en-US" sz="2400" dirty="0">
                <a:solidFill>
                  <a:srgbClr val="FF0000"/>
                </a:solidFill>
              </a:rPr>
              <a:t>、</a:t>
            </a:r>
            <a:r>
              <a:rPr lang="zh-CN" altLang="en-US" sz="2400" b="1" dirty="0">
                <a:solidFill>
                  <a:srgbClr val="FF0000"/>
                </a:solidFill>
              </a:rPr>
              <a:t>单位</a:t>
            </a:r>
            <a:endParaRPr lang="en-US" altLang="zh-CN" sz="2400" b="1" dirty="0">
              <a:solidFill>
                <a:srgbClr val="FF0000"/>
              </a:solidFill>
            </a:endParaRPr>
          </a:p>
          <a:p>
            <a:r>
              <a:rPr lang="zh-CN" altLang="en-US" sz="2400" b="1" dirty="0">
                <a:solidFill>
                  <a:srgbClr val="FF0000"/>
                </a:solidFill>
              </a:rPr>
              <a:t>组成一个项目</a:t>
            </a:r>
            <a:r>
              <a:rPr lang="en-US" altLang="zh-CN" sz="2400" b="1" dirty="0">
                <a:solidFill>
                  <a:srgbClr val="FF0000"/>
                </a:solidFill>
              </a:rPr>
              <a:t>,</a:t>
            </a:r>
            <a:r>
              <a:rPr lang="zh-CN" altLang="en-US" sz="2400" b="1" dirty="0">
                <a:solidFill>
                  <a:srgbClr val="FF0000"/>
                </a:solidFill>
              </a:rPr>
              <a:t>写在表格首栏</a:t>
            </a:r>
          </a:p>
        </p:txBody>
      </p:sp>
      <p:sp>
        <p:nvSpPr>
          <p:cNvPr id="12" name="圆角矩形 11"/>
          <p:cNvSpPr/>
          <p:nvPr/>
        </p:nvSpPr>
        <p:spPr>
          <a:xfrm>
            <a:off x="64302" y="2550482"/>
            <a:ext cx="2599300" cy="109454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5400000">
            <a:off x="1050383" y="4905693"/>
            <a:ext cx="2705589" cy="392143"/>
          </a:xfrm>
          <a:prstGeom prst="rightArrow">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549954" y="2060848"/>
            <a:ext cx="2659702" cy="934679"/>
          </a:xfrm>
          <a:prstGeom prst="rect">
            <a:avLst/>
          </a:prstGeom>
        </p:spPr>
        <p:txBody>
          <a:bodyPr wrap="none">
            <a:spAutoFit/>
          </a:bodyPr>
          <a:lstStyle/>
          <a:p>
            <a:pPr algn="just">
              <a:lnSpc>
                <a:spcPct val="120000"/>
              </a:lnSpc>
            </a:pPr>
            <a:r>
              <a:rPr lang="zh-CN" altLang="en-US" sz="2400" b="1" dirty="0">
                <a:solidFill>
                  <a:srgbClr val="FF0000"/>
                </a:solidFill>
              </a:rPr>
              <a:t>自定义符号应交代</a:t>
            </a:r>
            <a:endParaRPr lang="en-US" altLang="zh-CN" sz="2400" b="1" dirty="0">
              <a:solidFill>
                <a:srgbClr val="FF0000"/>
              </a:solidFill>
            </a:endParaRPr>
          </a:p>
          <a:p>
            <a:pPr algn="just">
              <a:lnSpc>
                <a:spcPct val="120000"/>
              </a:lnSpc>
            </a:pPr>
            <a:r>
              <a:rPr lang="zh-CN" altLang="en-US" sz="2400" b="1" dirty="0">
                <a:solidFill>
                  <a:srgbClr val="FF0000"/>
                </a:solidFill>
              </a:rPr>
              <a:t>其代表的物理意义</a:t>
            </a:r>
          </a:p>
        </p:txBody>
      </p:sp>
      <p:sp>
        <p:nvSpPr>
          <p:cNvPr id="15" name="椭圆 14"/>
          <p:cNvSpPr/>
          <p:nvPr/>
        </p:nvSpPr>
        <p:spPr>
          <a:xfrm>
            <a:off x="2403177" y="2153276"/>
            <a:ext cx="522983" cy="37491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158808" y="2175571"/>
            <a:ext cx="522983" cy="37491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P spid="11" grpId="0"/>
      <p:bldP spid="12" grpId="0" animBg="1"/>
      <p:bldP spid="13" grpId="0" animBg="1"/>
      <p:bldP spid="14" grpId="0"/>
      <p:bldP spid="15" grpId="0" animBg="1"/>
      <p:bldP spid="1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存储数据 5"/>
          <p:cNvSpPr/>
          <p:nvPr/>
        </p:nvSpPr>
        <p:spPr>
          <a:xfrm rot="10800000">
            <a:off x="-108520" y="6356462"/>
            <a:ext cx="4970214" cy="456911"/>
          </a:xfrm>
          <a:prstGeom prst="flowChartOnlineStorage">
            <a:avLst/>
          </a:prstGeom>
          <a:solidFill>
            <a:srgbClr val="FFFF99"/>
          </a:solidFill>
          <a:scene3d>
            <a:camera prst="orthographicFront">
              <a:rot lat="300000" lon="21299997"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
        <p:nvSpPr>
          <p:cNvPr id="3" name="Text Box 2"/>
          <p:cNvSpPr txBox="1"/>
          <p:nvPr/>
        </p:nvSpPr>
        <p:spPr>
          <a:xfrm>
            <a:off x="109538" y="1062542"/>
            <a:ext cx="5256212" cy="519113"/>
          </a:xfrm>
          <a:prstGeom prst="rect">
            <a:avLst/>
          </a:prstGeom>
          <a:noFill/>
          <a:ln w="9525">
            <a:noFill/>
          </a:ln>
        </p:spPr>
        <p:txBody>
          <a:bodyPr anchor="t">
            <a:spAutoFit/>
          </a:bodyPr>
          <a:lstStyle/>
          <a:p>
            <a:r>
              <a:rPr lang="zh-CN" altLang="en-US" sz="2800" b="1" dirty="0">
                <a:solidFill>
                  <a:schemeClr val="accent2"/>
                </a:solidFill>
                <a:latin typeface="Verdana" panose="020B0604030504040204" pitchFamily="34" charset="0"/>
                <a:ea typeface="黑体" panose="02010609060101010101" pitchFamily="2" charset="-122"/>
                <a:sym typeface="Arial" panose="020B0604020202020204" pitchFamily="34" charset="0"/>
              </a:rPr>
              <a:t>二</a:t>
            </a:r>
            <a:r>
              <a:rPr lang="zh-CN" altLang="zh-CN" sz="2800" b="1" dirty="0">
                <a:solidFill>
                  <a:schemeClr val="accent2"/>
                </a:solidFill>
                <a:latin typeface="Verdana" panose="020B0604030504040204" pitchFamily="34" charset="0"/>
                <a:ea typeface="黑体" panose="02010609060101010101" pitchFamily="2" charset="-122"/>
                <a:sym typeface="Arial" panose="020B0604020202020204" pitchFamily="34" charset="0"/>
              </a:rPr>
              <a:t>、逐差法</a:t>
            </a:r>
            <a:endParaRPr lang="zh-CN" altLang="zh-CN" dirty="0">
              <a:latin typeface="Arial" panose="020B0604020202020204" pitchFamily="34" charset="0"/>
              <a:ea typeface="黑体" panose="02010609060101010101" pitchFamily="2" charset="-122"/>
            </a:endParaRPr>
          </a:p>
        </p:txBody>
      </p:sp>
      <p:pic>
        <p:nvPicPr>
          <p:cNvPr id="4" name="图片 3"/>
          <p:cNvPicPr>
            <a:picLocks noChangeAspect="1"/>
          </p:cNvPicPr>
          <p:nvPr/>
        </p:nvPicPr>
        <p:blipFill rotWithShape="1">
          <a:blip r:embed="rId2"/>
          <a:srcRect l="12582" t="19476" r="28477" b="21657"/>
          <a:stretch>
            <a:fillRect/>
          </a:stretch>
        </p:blipFill>
        <p:spPr>
          <a:xfrm>
            <a:off x="0" y="2074680"/>
            <a:ext cx="9143999" cy="4162631"/>
          </a:xfrm>
          <a:prstGeom prst="rect">
            <a:avLst/>
          </a:prstGeom>
        </p:spPr>
      </p:pic>
      <p:sp>
        <p:nvSpPr>
          <p:cNvPr id="5" name="文本框 4"/>
          <p:cNvSpPr txBox="1"/>
          <p:nvPr/>
        </p:nvSpPr>
        <p:spPr>
          <a:xfrm>
            <a:off x="679207" y="6372036"/>
            <a:ext cx="4108817" cy="369332"/>
          </a:xfrm>
          <a:prstGeom prst="rect">
            <a:avLst/>
          </a:prstGeom>
          <a:noFill/>
        </p:spPr>
        <p:txBody>
          <a:bodyPr wrap="none" rtlCol="0">
            <a:spAutoFit/>
          </a:bodyPr>
          <a:lstStyle/>
          <a:p>
            <a:r>
              <a:rPr lang="zh-CN" altLang="en-US" b="1" dirty="0">
                <a:solidFill>
                  <a:srgbClr val="FF00FF"/>
                </a:solidFill>
                <a:latin typeface="楷体" panose="02010609060101010101" pitchFamily="49" charset="-122"/>
                <a:ea typeface="楷体" panose="02010609060101010101" pitchFamily="49" charset="-122"/>
              </a:rPr>
              <a:t>直接用位移差平均值求加速度存在缺陷</a:t>
            </a:r>
          </a:p>
        </p:txBody>
      </p:sp>
      <p:grpSp>
        <p:nvGrpSpPr>
          <p:cNvPr id="12" name="组合 11"/>
          <p:cNvGrpSpPr/>
          <p:nvPr/>
        </p:nvGrpSpPr>
        <p:grpSpPr>
          <a:xfrm>
            <a:off x="4860032" y="6372036"/>
            <a:ext cx="648072" cy="378624"/>
            <a:chOff x="5076056" y="6372036"/>
            <a:chExt cx="864096" cy="378624"/>
          </a:xfrm>
        </p:grpSpPr>
        <p:sp>
          <p:nvSpPr>
            <p:cNvPr id="8" name="燕尾形 7"/>
            <p:cNvSpPr/>
            <p:nvPr/>
          </p:nvSpPr>
          <p:spPr>
            <a:xfrm>
              <a:off x="5076056" y="6372036"/>
              <a:ext cx="432048" cy="3693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5508104" y="6381328"/>
              <a:ext cx="432048" cy="3693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文本框 9"/>
          <p:cNvSpPr txBox="1"/>
          <p:nvPr/>
        </p:nvSpPr>
        <p:spPr>
          <a:xfrm>
            <a:off x="5568822" y="6381328"/>
            <a:ext cx="3563888" cy="461665"/>
          </a:xfrm>
          <a:prstGeom prst="rect">
            <a:avLst/>
          </a:prstGeom>
          <a:noFill/>
          <a:ln w="34925">
            <a:solidFill>
              <a:srgbClr val="00B0F0"/>
            </a:solidFill>
          </a:ln>
        </p:spPr>
        <p:txBody>
          <a:bodyPr wrap="square" rtlCol="0">
            <a:spAutoFit/>
          </a:bodyPr>
          <a:lstStyle/>
          <a:p>
            <a:r>
              <a:rPr lang="zh-CN" altLang="en-US" sz="2400" b="1" dirty="0">
                <a:solidFill>
                  <a:srgbClr val="FF00FF"/>
                </a:solidFill>
                <a:latin typeface="楷体" panose="02010609060101010101" pitchFamily="49" charset="-122"/>
                <a:ea typeface="楷体" panose="02010609060101010101" pitchFamily="49" charset="-122"/>
              </a:rPr>
              <a:t>如何利用数据减小误差？</a:t>
            </a:r>
          </a:p>
        </p:txBody>
      </p:sp>
      <p:sp>
        <p:nvSpPr>
          <p:cNvPr id="11" name="文本框 10"/>
          <p:cNvSpPr txBox="1"/>
          <p:nvPr/>
        </p:nvSpPr>
        <p:spPr>
          <a:xfrm>
            <a:off x="119984" y="1613016"/>
            <a:ext cx="5444119" cy="461665"/>
          </a:xfrm>
          <a:prstGeom prst="rect">
            <a:avLst/>
          </a:prstGeom>
          <a:noFill/>
        </p:spPr>
        <p:txBody>
          <a:bodyPr wrap="none" rtlCol="0">
            <a:spAutoFit/>
          </a:bodyPr>
          <a:lstStyle/>
          <a:p>
            <a:r>
              <a:rPr lang="zh-CN" altLang="en-US" sz="2400" b="1" dirty="0">
                <a:latin typeface="宋体" panose="02010600030101010101" pitchFamily="2" charset="-122"/>
              </a:rPr>
              <a:t>例：用打点计时器研究匀变速直线运动</a:t>
            </a:r>
          </a:p>
        </p:txBody>
      </p:sp>
      <p:sp>
        <p:nvSpPr>
          <p:cNvPr id="7" name="矩形 6"/>
          <p:cNvSpPr/>
          <p:nvPr/>
        </p:nvSpPr>
        <p:spPr>
          <a:xfrm>
            <a:off x="3563888" y="3889056"/>
            <a:ext cx="86409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2"/>
              <p:cNvSpPr txBox="1"/>
              <p:nvPr/>
            </p:nvSpPr>
            <p:spPr>
              <a:xfrm>
                <a:off x="6012160" y="1355056"/>
                <a:ext cx="1929118" cy="712631"/>
              </a:xfrm>
              <a:prstGeom prst="rect">
                <a:avLst/>
              </a:prstGeom>
              <a:solidFill>
                <a:schemeClr val="accent5"/>
              </a:solidFill>
            </p:spPr>
            <p:txBody>
              <a:bodyPr wrap="none" rtlCol="0">
                <a:spAutoFit/>
              </a:bodyPr>
              <a:lstStyle/>
              <a:p>
                <a:r>
                  <a:rPr lang="en-US" altLang="zh-CN" sz="2800" b="1" i="1" dirty="0"/>
                  <a:t>a</a:t>
                </a:r>
                <a14:m>
                  <m:oMath xmlns:m="http://schemas.openxmlformats.org/officeDocument/2006/math">
                    <m:r>
                      <a:rPr lang="en-US" altLang="zh-CN" sz="2800" b="1" i="1" smtClean="0">
                        <a:latin typeface="Cambria Math" panose="02040503050406030204"/>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a:rPr>
                          <m:t>𝑺𝒏</m:t>
                        </m:r>
                        <m:r>
                          <a:rPr lang="en-US" altLang="zh-CN" sz="2800" b="1" i="1" smtClean="0">
                            <a:latin typeface="Cambria Math" panose="02040503050406030204"/>
                          </a:rPr>
                          <m:t>+</m:t>
                        </m:r>
                        <m:r>
                          <a:rPr lang="en-US" altLang="zh-CN" sz="2800" b="1" i="1" smtClean="0">
                            <a:latin typeface="Cambria Math" panose="02040503050406030204"/>
                          </a:rPr>
                          <m:t>𝟏</m:t>
                        </m:r>
                        <m:r>
                          <a:rPr lang="en-US" altLang="zh-CN" sz="2800" b="1" i="1" smtClean="0">
                            <a:latin typeface="Cambria Math" panose="02040503050406030204"/>
                          </a:rPr>
                          <m:t>−</m:t>
                        </m:r>
                        <m:r>
                          <a:rPr lang="en-US" altLang="zh-CN" sz="2800" b="1" i="1" smtClean="0">
                            <a:latin typeface="Cambria Math" panose="02040503050406030204"/>
                          </a:rPr>
                          <m:t>𝑺𝒏</m:t>
                        </m:r>
                      </m:num>
                      <m:den>
                        <m:r>
                          <a:rPr lang="en-US" altLang="zh-CN" sz="2800" b="1" i="1" smtClean="0">
                            <a:latin typeface="Cambria Math" panose="02040503050406030204"/>
                          </a:rPr>
                          <m:t>𝑻</m:t>
                        </m:r>
                        <m:r>
                          <a:rPr lang="en-US" altLang="zh-CN" sz="2800" b="1" i="1" baseline="30000" smtClean="0">
                            <a:latin typeface="Cambria Math" panose="02040503050406030204"/>
                          </a:rPr>
                          <m:t>𝟐</m:t>
                        </m:r>
                      </m:den>
                    </m:f>
                  </m:oMath>
                </a14:m>
                <a:endParaRPr lang="zh-CN" altLang="en-US" sz="28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6012160" y="1355056"/>
                <a:ext cx="1929118" cy="712631"/>
              </a:xfrm>
              <a:prstGeom prst="rect">
                <a:avLst/>
              </a:prstGeom>
              <a:blipFill rotWithShape="1">
                <a:blip r:embed="rId3"/>
                <a:stretch>
                  <a:fillRect l="-32" t="-6144" r="31" b="18"/>
                </a:stretch>
              </a:blipFill>
            </p:spPr>
            <p:txBody>
              <a:bodyPr/>
              <a:lstStyle/>
              <a:p>
                <a:r>
                  <a:rPr lang="zh-CN" altLang="en-US">
                    <a:noFill/>
                  </a:rPr>
                  <a:t> </a:t>
                </a:r>
              </a:p>
            </p:txBody>
          </p:sp>
        </mc:Fallback>
      </mc:AlternateContent>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2769" t="23712" r="29349" b="12230"/>
          <a:stretch>
            <a:fillRect/>
          </a:stretch>
        </p:blipFill>
        <p:spPr>
          <a:xfrm>
            <a:off x="0" y="1779657"/>
            <a:ext cx="9143999" cy="5111097"/>
          </a:xfrm>
          <a:prstGeom prst="rect">
            <a:avLst/>
          </a:prstGeom>
        </p:spPr>
      </p:pic>
      <p:sp>
        <p:nvSpPr>
          <p:cNvPr id="4" name="爆炸形 1 3"/>
          <p:cNvSpPr/>
          <p:nvPr/>
        </p:nvSpPr>
        <p:spPr>
          <a:xfrm>
            <a:off x="-41775" y="1590506"/>
            <a:ext cx="755576" cy="86409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sp>
        <p:nvSpPr>
          <p:cNvPr id="6" name="Text Box 2"/>
          <p:cNvSpPr txBox="1"/>
          <p:nvPr/>
        </p:nvSpPr>
        <p:spPr>
          <a:xfrm>
            <a:off x="109538" y="1062542"/>
            <a:ext cx="5256212" cy="519113"/>
          </a:xfrm>
          <a:prstGeom prst="rect">
            <a:avLst/>
          </a:prstGeom>
          <a:noFill/>
          <a:ln w="9525">
            <a:noFill/>
          </a:ln>
        </p:spPr>
        <p:txBody>
          <a:bodyPr anchor="t">
            <a:spAutoFit/>
          </a:bodyPr>
          <a:lstStyle/>
          <a:p>
            <a:r>
              <a:rPr lang="zh-CN" altLang="en-US" sz="2800" b="1" dirty="0">
                <a:solidFill>
                  <a:schemeClr val="accent2"/>
                </a:solidFill>
                <a:latin typeface="Verdana" panose="020B0604030504040204" pitchFamily="34" charset="0"/>
                <a:ea typeface="黑体" panose="02010609060101010101" pitchFamily="2" charset="-122"/>
                <a:sym typeface="Arial" panose="020B0604020202020204" pitchFamily="34" charset="0"/>
              </a:rPr>
              <a:t>二</a:t>
            </a:r>
            <a:r>
              <a:rPr lang="zh-CN" altLang="zh-CN" sz="2800" b="1" dirty="0">
                <a:solidFill>
                  <a:schemeClr val="accent2"/>
                </a:solidFill>
                <a:latin typeface="Verdana" panose="020B0604030504040204" pitchFamily="34" charset="0"/>
                <a:ea typeface="黑体" panose="02010609060101010101" pitchFamily="2" charset="-122"/>
                <a:sym typeface="Arial" panose="020B0604020202020204" pitchFamily="34" charset="0"/>
              </a:rPr>
              <a:t>、逐差法</a:t>
            </a:r>
            <a:endParaRPr lang="zh-CN" altLang="zh-CN" dirty="0">
              <a:latin typeface="Arial" panose="020B0604020202020204" pitchFamily="34" charset="0"/>
              <a:ea typeface="黑体" panose="02010609060101010101" pitchFamily="2" charset="-122"/>
            </a:endParaRPr>
          </a:p>
        </p:txBody>
      </p:sp>
      <p:sp>
        <p:nvSpPr>
          <p:cNvPr id="7" name="文本框 6"/>
          <p:cNvSpPr txBox="1"/>
          <p:nvPr/>
        </p:nvSpPr>
        <p:spPr>
          <a:xfrm>
            <a:off x="7668344" y="3088125"/>
            <a:ext cx="1292662" cy="3727944"/>
          </a:xfrm>
          <a:prstGeom prst="rect">
            <a:avLst/>
          </a:prstGeom>
          <a:noFill/>
        </p:spPr>
        <p:txBody>
          <a:bodyPr vert="eaVert" wrap="none" rtlCol="0">
            <a:spAutoFit/>
          </a:bodyPr>
          <a:lstStyle/>
          <a:p>
            <a:r>
              <a:rPr lang="zh-CN" altLang="en-US" sz="2400" b="1" dirty="0">
                <a:solidFill>
                  <a:srgbClr val="FF00FF"/>
                </a:solidFill>
                <a:latin typeface="楷体" panose="02010609060101010101" pitchFamily="49" charset="-122"/>
                <a:ea typeface="楷体" panose="02010609060101010101" pitchFamily="49" charset="-122"/>
              </a:rPr>
              <a:t>将数据按前后顺序分成两半</a:t>
            </a:r>
            <a:endParaRPr lang="en-US" altLang="zh-CN" sz="2400" b="1" dirty="0">
              <a:solidFill>
                <a:srgbClr val="FF00FF"/>
              </a:solidFill>
              <a:latin typeface="楷体" panose="02010609060101010101" pitchFamily="49" charset="-122"/>
              <a:ea typeface="楷体" panose="02010609060101010101" pitchFamily="49" charset="-122"/>
            </a:endParaRPr>
          </a:p>
          <a:p>
            <a:r>
              <a:rPr lang="zh-CN" altLang="en-US" sz="2400" b="1" dirty="0">
                <a:solidFill>
                  <a:srgbClr val="FF00FF"/>
                </a:solidFill>
                <a:latin typeface="楷体" panose="02010609060101010101" pitchFamily="49" charset="-122"/>
                <a:ea typeface="楷体" panose="02010609060101010101" pitchFamily="49" charset="-122"/>
              </a:rPr>
              <a:t>后半部与前半部对应项相减</a:t>
            </a:r>
            <a:endParaRPr lang="en-US" altLang="zh-CN" sz="2400" b="1" dirty="0">
              <a:solidFill>
                <a:srgbClr val="FF00FF"/>
              </a:solidFill>
              <a:latin typeface="楷体" panose="02010609060101010101" pitchFamily="49" charset="-122"/>
              <a:ea typeface="楷体" panose="02010609060101010101" pitchFamily="49" charset="-122"/>
            </a:endParaRPr>
          </a:p>
          <a:p>
            <a:r>
              <a:rPr lang="zh-CN" altLang="en-US" sz="2400" b="1" dirty="0">
                <a:solidFill>
                  <a:srgbClr val="FF00FF"/>
                </a:solidFill>
                <a:latin typeface="楷体" panose="02010609060101010101" pitchFamily="49" charset="-122"/>
                <a:ea typeface="楷体" panose="02010609060101010101" pitchFamily="49" charset="-122"/>
              </a:rPr>
              <a:t>然后求平均值</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p:nvPr/>
        </p:nvSpPr>
        <p:spPr>
          <a:xfrm>
            <a:off x="109538" y="1062542"/>
            <a:ext cx="5256212" cy="519113"/>
          </a:xfrm>
          <a:prstGeom prst="rect">
            <a:avLst/>
          </a:prstGeom>
          <a:noFill/>
          <a:ln w="9525">
            <a:noFill/>
          </a:ln>
        </p:spPr>
        <p:txBody>
          <a:bodyPr anchor="t">
            <a:spAutoFit/>
          </a:bodyPr>
          <a:lstStyle/>
          <a:p>
            <a:r>
              <a:rPr lang="zh-CN" altLang="en-US" sz="2800" b="1" dirty="0">
                <a:solidFill>
                  <a:schemeClr val="accent2"/>
                </a:solidFill>
                <a:latin typeface="Verdana" panose="020B0604030504040204" pitchFamily="34" charset="0"/>
                <a:ea typeface="黑体" panose="02010609060101010101" pitchFamily="2" charset="-122"/>
                <a:sym typeface="Arial" panose="020B0604020202020204" pitchFamily="34" charset="0"/>
              </a:rPr>
              <a:t>二</a:t>
            </a:r>
            <a:r>
              <a:rPr lang="zh-CN" altLang="zh-CN" sz="2800" b="1" dirty="0">
                <a:solidFill>
                  <a:schemeClr val="accent2"/>
                </a:solidFill>
                <a:latin typeface="Verdana" panose="020B0604030504040204" pitchFamily="34" charset="0"/>
                <a:ea typeface="黑体" panose="02010609060101010101" pitchFamily="2" charset="-122"/>
                <a:sym typeface="Arial" panose="020B0604020202020204" pitchFamily="34" charset="0"/>
              </a:rPr>
              <a:t>、逐差法</a:t>
            </a:r>
            <a:endParaRPr lang="zh-CN" altLang="zh-CN" dirty="0">
              <a:latin typeface="Arial" panose="020B0604020202020204" pitchFamily="34" charset="0"/>
              <a:ea typeface="黑体" panose="02010609060101010101" pitchFamily="2" charset="-122"/>
            </a:endParaRPr>
          </a:p>
        </p:txBody>
      </p:sp>
      <p:sp>
        <p:nvSpPr>
          <p:cNvPr id="3" name="波形 2"/>
          <p:cNvSpPr/>
          <p:nvPr/>
        </p:nvSpPr>
        <p:spPr>
          <a:xfrm>
            <a:off x="109538" y="5401351"/>
            <a:ext cx="899592" cy="394203"/>
          </a:xfrm>
          <a:prstGeom prst="wave">
            <a:avLst/>
          </a:prstGeom>
          <a:solidFill>
            <a:srgbClr val="BDE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63"/>
          <p:cNvSpPr/>
          <p:nvPr/>
        </p:nvSpPr>
        <p:spPr>
          <a:xfrm>
            <a:off x="35496" y="5373216"/>
            <a:ext cx="7846838" cy="1374735"/>
          </a:xfrm>
          <a:prstGeom prst="rect">
            <a:avLst/>
          </a:prstGeom>
          <a:noFill/>
          <a:ln w="9525">
            <a:noFill/>
          </a:ln>
        </p:spPr>
        <p:txBody>
          <a:bodyPr wrap="square" anchor="ctr">
            <a:spAutoFit/>
          </a:bodyPr>
          <a:lstStyle/>
          <a:p>
            <a:pPr defTabSz="0">
              <a:lnSpc>
                <a:spcPts val="2500"/>
              </a:lnSpc>
              <a:tabLst>
                <a:tab pos="1143000" algn="l"/>
              </a:tabLst>
            </a:pPr>
            <a:r>
              <a:rPr lang="zh-CN" altLang="en-US" sz="2400" b="1" dirty="0">
                <a:solidFill>
                  <a:srgbClr val="FF00FF"/>
                </a:solidFill>
                <a:latin typeface="Arial" panose="020B0604020202020204" pitchFamily="34" charset="0"/>
                <a:ea typeface="宋体" panose="02010600030101010101" pitchFamily="2" charset="-122"/>
              </a:rPr>
              <a:t> 优点：</a:t>
            </a:r>
            <a:r>
              <a:rPr lang="zh-CN" altLang="en-US" b="1" dirty="0"/>
              <a:t>（</a:t>
            </a:r>
            <a:r>
              <a:rPr lang="en-US" altLang="zh-CN" b="1" dirty="0"/>
              <a:t>1</a:t>
            </a:r>
            <a:r>
              <a:rPr lang="zh-CN" altLang="en-US" b="1" dirty="0"/>
              <a:t>）</a:t>
            </a:r>
            <a:r>
              <a:rPr lang="zh-CN" altLang="en-US" sz="1600" b="1" dirty="0"/>
              <a:t>充分利用了测量数据，具有对数据取</a:t>
            </a:r>
            <a:r>
              <a:rPr lang="zh-CN" altLang="en-US" sz="1600" b="1" dirty="0">
                <a:solidFill>
                  <a:srgbClr val="FF0000"/>
                </a:solidFill>
              </a:rPr>
              <a:t>平均</a:t>
            </a:r>
            <a:r>
              <a:rPr lang="zh-CN" altLang="en-US" sz="1600" b="1" dirty="0"/>
              <a:t>的效果，减小了随机误差</a:t>
            </a:r>
            <a:endParaRPr lang="en-US" altLang="zh-CN" sz="1600" b="1" dirty="0"/>
          </a:p>
          <a:p>
            <a:pPr defTabSz="0">
              <a:lnSpc>
                <a:spcPts val="2500"/>
              </a:lnSpc>
              <a:tabLst>
                <a:tab pos="1143000" algn="l"/>
              </a:tabLst>
            </a:pPr>
            <a:r>
              <a:rPr lang="en-US" altLang="zh-CN" sz="1600" b="1" dirty="0"/>
              <a:t>                           </a:t>
            </a:r>
            <a:r>
              <a:rPr lang="zh-CN" altLang="en-US" sz="1600" b="1" dirty="0"/>
              <a:t>的影响，也可减小实验中仪器误差分量，故其准确度较高；             </a:t>
            </a:r>
            <a:endParaRPr lang="en-US" altLang="zh-CN" sz="1600" b="1" dirty="0"/>
          </a:p>
          <a:p>
            <a:pPr defTabSz="0">
              <a:lnSpc>
                <a:spcPts val="2500"/>
              </a:lnSpc>
              <a:tabLst>
                <a:tab pos="1143000" algn="l"/>
              </a:tabLst>
            </a:pPr>
            <a:r>
              <a:rPr lang="zh-CN" altLang="en-US" sz="1600" b="1" dirty="0"/>
              <a:t>                  （</a:t>
            </a:r>
            <a:r>
              <a:rPr lang="en-US" altLang="zh-CN" sz="1600" b="1" dirty="0"/>
              <a:t>2</a:t>
            </a:r>
            <a:r>
              <a:rPr lang="zh-CN" altLang="en-US" sz="1600" b="1" dirty="0"/>
              <a:t>）可以克服大改变量、多次测量与仪器设备条件限制的矛盾（</a:t>
            </a:r>
            <a:r>
              <a:rPr lang="zh-CN" altLang="en-US" sz="1600" b="1" dirty="0">
                <a:solidFill>
                  <a:srgbClr val="FF0000"/>
                </a:solidFill>
              </a:rPr>
              <a:t>如杨氏</a:t>
            </a:r>
            <a:endParaRPr lang="en-US" altLang="zh-CN" sz="1600" b="1" dirty="0">
              <a:solidFill>
                <a:srgbClr val="FF0000"/>
              </a:solidFill>
            </a:endParaRPr>
          </a:p>
          <a:p>
            <a:pPr defTabSz="0">
              <a:lnSpc>
                <a:spcPts val="2500"/>
              </a:lnSpc>
              <a:tabLst>
                <a:tab pos="1143000" algn="l"/>
              </a:tabLst>
            </a:pPr>
            <a:r>
              <a:rPr lang="en-US" altLang="zh-CN" sz="1600" b="1" dirty="0">
                <a:solidFill>
                  <a:srgbClr val="FF0000"/>
                </a:solidFill>
              </a:rPr>
              <a:t>                           </a:t>
            </a:r>
            <a:r>
              <a:rPr lang="zh-CN" altLang="en-US" sz="1600" b="1" dirty="0">
                <a:solidFill>
                  <a:srgbClr val="FF0000"/>
                </a:solidFill>
              </a:rPr>
              <a:t>模量实验</a:t>
            </a:r>
            <a:r>
              <a:rPr lang="zh-CN" altLang="en-US" sz="1600" b="1" dirty="0"/>
              <a:t>）。</a:t>
            </a:r>
          </a:p>
        </p:txBody>
      </p:sp>
      <p:graphicFrame>
        <p:nvGraphicFramePr>
          <p:cNvPr id="6" name="表格 5"/>
          <p:cNvGraphicFramePr>
            <a:graphicFrameLocks noGrp="1"/>
          </p:cNvGraphicFramePr>
          <p:nvPr/>
        </p:nvGraphicFramePr>
        <p:xfrm>
          <a:off x="1629004" y="1921228"/>
          <a:ext cx="6696743" cy="2993358"/>
        </p:xfrm>
        <a:graphic>
          <a:graphicData uri="http://schemas.openxmlformats.org/drawingml/2006/table">
            <a:tbl>
              <a:tblPr firstRow="1" bandRow="1">
                <a:tableStyleId>{5C22544A-7EE6-4342-B048-85BDC9FD1C3A}</a:tableStyleId>
              </a:tblPr>
              <a:tblGrid>
                <a:gridCol w="1286812">
                  <a:extLst>
                    <a:ext uri="{9D8B030D-6E8A-4147-A177-3AD203B41FA5}">
                      <a16:colId xmlns:a16="http://schemas.microsoft.com/office/drawing/2014/main" val="20000"/>
                    </a:ext>
                  </a:extLst>
                </a:gridCol>
                <a:gridCol w="1070974">
                  <a:extLst>
                    <a:ext uri="{9D8B030D-6E8A-4147-A177-3AD203B41FA5}">
                      <a16:colId xmlns:a16="http://schemas.microsoft.com/office/drawing/2014/main" val="20001"/>
                    </a:ext>
                  </a:extLst>
                </a:gridCol>
                <a:gridCol w="1082437">
                  <a:extLst>
                    <a:ext uri="{9D8B030D-6E8A-4147-A177-3AD203B41FA5}">
                      <a16:colId xmlns:a16="http://schemas.microsoft.com/office/drawing/2014/main" val="20002"/>
                    </a:ext>
                  </a:extLst>
                </a:gridCol>
                <a:gridCol w="1328935">
                  <a:extLst>
                    <a:ext uri="{9D8B030D-6E8A-4147-A177-3AD203B41FA5}">
                      <a16:colId xmlns:a16="http://schemas.microsoft.com/office/drawing/2014/main" val="20003"/>
                    </a:ext>
                  </a:extLst>
                </a:gridCol>
                <a:gridCol w="1927585">
                  <a:extLst>
                    <a:ext uri="{9D8B030D-6E8A-4147-A177-3AD203B41FA5}">
                      <a16:colId xmlns:a16="http://schemas.microsoft.com/office/drawing/2014/main" val="20004"/>
                    </a:ext>
                  </a:extLst>
                </a:gridCol>
              </a:tblGrid>
              <a:tr h="572467">
                <a:tc>
                  <a:txBody>
                    <a:bodyPr/>
                    <a:lstStyle/>
                    <a:p>
                      <a:r>
                        <a:rPr lang="zh-CN" altLang="en-US" dirty="0">
                          <a:latin typeface="Times New Roman" panose="02020603050405020304" pitchFamily="18" charset="0"/>
                          <a:cs typeface="Times New Roman" panose="02020603050405020304" pitchFamily="18" charset="0"/>
                        </a:rPr>
                        <a:t>   第</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条纹</a:t>
                      </a:r>
                    </a:p>
                  </a:txBody>
                  <a:tcPr>
                    <a:solidFill>
                      <a:schemeClr val="accent2"/>
                    </a:solidFill>
                  </a:tcPr>
                </a:tc>
                <a:tc>
                  <a:txBody>
                    <a:bodyPr/>
                    <a:lstStyle/>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读数</a:t>
                      </a:r>
                      <a:r>
                        <a:rPr lang="en-US" altLang="zh-CN" dirty="0">
                          <a:latin typeface="Times New Roman" panose="02020603050405020304" pitchFamily="18" charset="0"/>
                          <a:cs typeface="Times New Roman" panose="02020603050405020304" pitchFamily="18" charset="0"/>
                        </a:rPr>
                        <a:t>L</a:t>
                      </a:r>
                      <a:r>
                        <a:rPr lang="en-US" altLang="zh-CN" baseline="-25000"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cm</a:t>
                      </a:r>
                      <a:r>
                        <a:rPr lang="zh-CN" altLang="en-US" dirty="0">
                          <a:latin typeface="Times New Roman" panose="02020603050405020304" pitchFamily="18" charset="0"/>
                          <a:cs typeface="Times New Roman" panose="02020603050405020304" pitchFamily="18" charset="0"/>
                        </a:rPr>
                        <a:t>）</a:t>
                      </a:r>
                    </a:p>
                  </a:txBody>
                  <a:tcPr>
                    <a:solidFill>
                      <a:schemeClr val="accent2"/>
                    </a:solidFill>
                  </a:tcPr>
                </a:tc>
                <a:tc>
                  <a:txBody>
                    <a:bodyPr/>
                    <a:lstStyle/>
                    <a:p>
                      <a:r>
                        <a:rPr lang="zh-CN" altLang="en-US" dirty="0">
                          <a:latin typeface="Times New Roman" panose="02020603050405020304" pitchFamily="18" charset="0"/>
                          <a:cs typeface="Times New Roman" panose="02020603050405020304" pitchFamily="18" charset="0"/>
                        </a:rPr>
                        <a:t>第</a:t>
                      </a:r>
                      <a:r>
                        <a:rPr lang="en-US" altLang="zh-CN" dirty="0">
                          <a:latin typeface="Times New Roman" panose="02020603050405020304" pitchFamily="18" charset="0"/>
                          <a:cs typeface="Times New Roman" panose="02020603050405020304" pitchFamily="18" charset="0"/>
                        </a:rPr>
                        <a:t>K+N</a:t>
                      </a:r>
                      <a:r>
                        <a:rPr lang="zh-CN" altLang="en-US" dirty="0">
                          <a:latin typeface="Times New Roman" panose="02020603050405020304" pitchFamily="18" charset="0"/>
                          <a:cs typeface="Times New Roman" panose="02020603050405020304" pitchFamily="18" charset="0"/>
                        </a:rPr>
                        <a:t>条纹</a:t>
                      </a:r>
                    </a:p>
                  </a:txBody>
                  <a:tcPr>
                    <a:solidFill>
                      <a:schemeClr val="accent2"/>
                    </a:solidFill>
                  </a:tcPr>
                </a:tc>
                <a:tc>
                  <a:txBody>
                    <a:bodyPr/>
                    <a:lstStyle/>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读数</a:t>
                      </a:r>
                      <a:r>
                        <a:rPr lang="en-US" altLang="zh-CN" dirty="0">
                          <a:latin typeface="Times New Roman" panose="02020603050405020304" pitchFamily="18" charset="0"/>
                          <a:cs typeface="Times New Roman" panose="02020603050405020304" pitchFamily="18" charset="0"/>
                        </a:rPr>
                        <a:t>L</a:t>
                      </a:r>
                      <a:r>
                        <a:rPr lang="en-US" altLang="zh-CN" baseline="-25000" dirty="0">
                          <a:latin typeface="Times New Roman" panose="02020603050405020304" pitchFamily="18" charset="0"/>
                          <a:cs typeface="Times New Roman" panose="02020603050405020304" pitchFamily="18" charset="0"/>
                        </a:rPr>
                        <a:t>K+N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cm</a:t>
                      </a:r>
                      <a:r>
                        <a:rPr lang="zh-CN" altLang="en-US" dirty="0">
                          <a:latin typeface="Times New Roman" panose="02020603050405020304" pitchFamily="18" charset="0"/>
                          <a:cs typeface="Times New Roman" panose="02020603050405020304" pitchFamily="18" charset="0"/>
                        </a:rPr>
                        <a:t>）</a:t>
                      </a:r>
                    </a:p>
                  </a:txBody>
                  <a:tcPr>
                    <a:solidFill>
                      <a:schemeClr val="accent2"/>
                    </a:solidFill>
                  </a:tcPr>
                </a:tc>
                <a:tc>
                  <a:txBody>
                    <a:bodyPr/>
                    <a:lstStyle/>
                    <a:p>
                      <a:r>
                        <a:rPr lang="en-US" altLang="zh-CN" dirty="0">
                          <a:latin typeface="Times New Roman" panose="02020603050405020304" pitchFamily="18" charset="0"/>
                          <a:cs typeface="Times New Roman" panose="02020603050405020304" pitchFamily="18" charset="0"/>
                        </a:rPr>
                        <a:t>30</a:t>
                      </a:r>
                      <a:r>
                        <a:rPr lang="zh-CN" altLang="en-US" dirty="0">
                          <a:latin typeface="Times New Roman" panose="02020603050405020304" pitchFamily="18" charset="0"/>
                          <a:cs typeface="Times New Roman" panose="02020603050405020304" pitchFamily="18" charset="0"/>
                        </a:rPr>
                        <a:t>条读数</a:t>
                      </a:r>
                      <a:r>
                        <a:rPr lang="en-US" altLang="zh-CN" dirty="0">
                          <a:latin typeface="Times New Roman" panose="02020603050405020304" pitchFamily="18" charset="0"/>
                          <a:cs typeface="Times New Roman" panose="02020603050405020304" pitchFamily="18" charset="0"/>
                        </a:rPr>
                        <a:t>L</a:t>
                      </a:r>
                      <a:r>
                        <a:rPr lang="en-US" altLang="zh-CN" baseline="-25000" dirty="0">
                          <a:latin typeface="Times New Roman" panose="02020603050405020304" pitchFamily="18" charset="0"/>
                          <a:cs typeface="Times New Roman" panose="02020603050405020304" pitchFamily="18" charset="0"/>
                        </a:rPr>
                        <a:t>K+N</a:t>
                      </a:r>
                      <a:r>
                        <a:rPr lang="en-US" altLang="zh-CN" baseline="0" dirty="0">
                          <a:latin typeface="Times New Roman" panose="02020603050405020304" pitchFamily="18" charset="0"/>
                          <a:cs typeface="Times New Roman" panose="02020603050405020304" pitchFamily="18" charset="0"/>
                        </a:rPr>
                        <a:t>-L</a:t>
                      </a:r>
                      <a:r>
                        <a:rPr lang="en-US" altLang="zh-CN" baseline="-25000"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cm</a:t>
                      </a:r>
                      <a:r>
                        <a:rPr lang="zh-CN" altLang="en-US" dirty="0">
                          <a:latin typeface="Times New Roman" panose="02020603050405020304" pitchFamily="18" charset="0"/>
                          <a:cs typeface="Times New Roman" panose="02020603050405020304" pitchFamily="18" charset="0"/>
                        </a:rPr>
                        <a:t>）</a:t>
                      </a:r>
                    </a:p>
                  </a:txBody>
                  <a:tcPr>
                    <a:solidFill>
                      <a:schemeClr val="accent2"/>
                    </a:solidFill>
                  </a:tcPr>
                </a:tc>
                <a:extLst>
                  <a:ext uri="{0D108BD9-81ED-4DB2-BD59-A6C34878D82A}">
                    <a16:rowId xmlns:a16="http://schemas.microsoft.com/office/drawing/2014/main" val="10000"/>
                  </a:ext>
                </a:extLst>
              </a:tr>
              <a:tr h="392213">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0.0087</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31</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0.3665</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0.3578</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0001"/>
                  </a:ext>
                </a:extLst>
              </a:tr>
              <a:tr h="392213">
                <a:tc>
                  <a:txBody>
                    <a:bodyPr/>
                    <a:lstStyle/>
                    <a:p>
                      <a:pPr algn="ctr"/>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0.0325</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0.3920</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0.3595</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0002"/>
                  </a:ext>
                </a:extLst>
              </a:tr>
              <a:tr h="392213">
                <a:tc>
                  <a:txBody>
                    <a:bodyPr/>
                    <a:lstStyle/>
                    <a:p>
                      <a:pPr algn="ctr"/>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0.0557</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33</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0.4140</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0.3583</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0003"/>
                  </a:ext>
                </a:extLst>
              </a:tr>
              <a:tr h="392213">
                <a:tc>
                  <a:txBody>
                    <a:bodyPr/>
                    <a:lstStyle/>
                    <a:p>
                      <a:pPr algn="ctr"/>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0.0841</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34</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0.4081</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0.3540</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0004"/>
                  </a:ext>
                </a:extLst>
              </a:tr>
              <a:tr h="392213">
                <a:tc>
                  <a:txBody>
                    <a:bodyPr/>
                    <a:lstStyle/>
                    <a:p>
                      <a:pPr algn="ctr"/>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0.1058</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35</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0.4627</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0.3569</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0005"/>
                  </a:ext>
                </a:extLst>
              </a:tr>
              <a:tr h="392213">
                <a:tc>
                  <a:txBody>
                    <a:bodyPr/>
                    <a:lstStyle/>
                    <a:p>
                      <a:pPr algn="ctr"/>
                      <a:r>
                        <a:rPr lang="zh-CN" altLang="en-US" dirty="0">
                          <a:latin typeface="Times New Roman" panose="02020603050405020304" pitchFamily="18" charset="0"/>
                          <a:cs typeface="Times New Roman" panose="02020603050405020304" pitchFamily="18" charset="0"/>
                        </a:rPr>
                        <a:t>平均</a:t>
                      </a:r>
                    </a:p>
                  </a:txBody>
                  <a:tcPr>
                    <a:solidFill>
                      <a:schemeClr val="accent2">
                        <a:lumMod val="20000"/>
                        <a:lumOff val="80000"/>
                      </a:schemeClr>
                    </a:solidFill>
                  </a:tcPr>
                </a:tc>
                <a:tc gridSpan="3">
                  <a:txBody>
                    <a:bodyPr/>
                    <a:lstStyle/>
                    <a:p>
                      <a:pPr algn="ct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hMerge="1">
                  <a:txBody>
                    <a:bodyPr/>
                    <a:lstStyle/>
                    <a:p>
                      <a:endParaRPr lang="zh-CN"/>
                    </a:p>
                  </a:txBody>
                  <a:tcPr/>
                </a:tc>
                <a:tc hMerge="1">
                  <a:txBody>
                    <a:bodyPr/>
                    <a:lstStyle/>
                    <a:p>
                      <a:endParaRPr lang="zh-CN"/>
                    </a:p>
                  </a:txBody>
                  <a:tcPr/>
                </a:tc>
                <a:tc>
                  <a:txBody>
                    <a:bodyPr/>
                    <a:lstStyle/>
                    <a:p>
                      <a:pPr algn="ctr"/>
                      <a:r>
                        <a:rPr lang="en-US" altLang="zh-CN" dirty="0">
                          <a:latin typeface="Times New Roman" panose="02020603050405020304" pitchFamily="18" charset="0"/>
                          <a:cs typeface="Times New Roman" panose="02020603050405020304" pitchFamily="18" charset="0"/>
                        </a:rPr>
                        <a:t>0.3573</a:t>
                      </a:r>
                      <a:endParaRPr lang="zh-CN" altLang="en-US"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0006"/>
                  </a:ext>
                </a:extLst>
              </a:tr>
            </a:tbl>
          </a:graphicData>
        </a:graphic>
      </p:graphicFrame>
      <p:sp>
        <p:nvSpPr>
          <p:cNvPr id="7" name="文本框 6"/>
          <p:cNvSpPr txBox="1"/>
          <p:nvPr/>
        </p:nvSpPr>
        <p:spPr>
          <a:xfrm>
            <a:off x="109538" y="4959235"/>
            <a:ext cx="4024884" cy="369332"/>
          </a:xfrm>
          <a:prstGeom prst="rect">
            <a:avLst/>
          </a:prstGeom>
          <a:noFill/>
        </p:spPr>
        <p:txBody>
          <a:bodyPr wrap="none" rtlCol="0">
            <a:spAutoFit/>
          </a:bodyPr>
          <a:lstStyle/>
          <a:p>
            <a:r>
              <a:rPr lang="zh-CN" altLang="en-US" b="1" dirty="0"/>
              <a:t>因此，条纹宽度</a:t>
            </a:r>
            <a:r>
              <a:rPr lang="en-US" altLang="zh-CN" b="1" dirty="0">
                <a:latin typeface="Times New Roman" panose="02020603050405020304" pitchFamily="18" charset="0"/>
                <a:cs typeface="Times New Roman" panose="02020603050405020304" pitchFamily="18" charset="0"/>
              </a:rPr>
              <a:t>d=0.3573/30=0.0119cm</a:t>
            </a:r>
            <a:endParaRPr lang="zh-CN" altLang="en-US" b="1" dirty="0">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a:xfrm>
            <a:off x="-1188640" y="234950"/>
            <a:ext cx="8229600" cy="1143000"/>
          </a:xfrm>
        </p:spPr>
        <p:txBody>
          <a:bodyPr/>
          <a:lstStyle>
            <a:lvl1pPr marL="0" lvl="0" indent="0" algn="ctr"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pPr>
              <a:buFontTx/>
            </a:pPr>
            <a:r>
              <a:rPr lang="en-US" altLang="zh-CN" sz="4000" b="1" dirty="0">
                <a:solidFill>
                  <a:srgbClr val="0070C0"/>
                </a:solidFill>
                <a:latin typeface="+mn-ea"/>
                <a:ea typeface="+mn-ea"/>
              </a:rPr>
              <a:t>§1-</a:t>
            </a:r>
            <a:r>
              <a:rPr lang="zh-CN" altLang="en-US" sz="4000" b="1" dirty="0">
                <a:solidFill>
                  <a:srgbClr val="0070C0"/>
                </a:solidFill>
                <a:latin typeface="+mn-ea"/>
                <a:ea typeface="+mn-ea"/>
              </a:rPr>
              <a:t>4实验测量数据的处理</a:t>
            </a:r>
          </a:p>
        </p:txBody>
      </p:sp>
      <p:pic>
        <p:nvPicPr>
          <p:cNvPr id="5" name="图片 4"/>
          <p:cNvPicPr>
            <a:picLocks noChangeAspect="1"/>
          </p:cNvPicPr>
          <p:nvPr/>
        </p:nvPicPr>
        <p:blipFill>
          <a:blip r:embed="rId2"/>
          <a:stretch>
            <a:fillRect/>
          </a:stretch>
        </p:blipFill>
        <p:spPr>
          <a:xfrm>
            <a:off x="7812361" y="3855457"/>
            <a:ext cx="1331640" cy="2962913"/>
          </a:xfrm>
          <a:prstGeom prst="rect">
            <a:avLst/>
          </a:prstGeom>
        </p:spPr>
      </p:pic>
      <p:pic>
        <p:nvPicPr>
          <p:cNvPr id="49210" name="Picture 57"/>
          <p:cNvPicPr>
            <a:picLocks noChangeAspect="1"/>
          </p:cNvPicPr>
          <p:nvPr/>
        </p:nvPicPr>
        <p:blipFill>
          <a:blip r:embed="rId3"/>
          <a:stretch>
            <a:fillRect/>
          </a:stretch>
        </p:blipFill>
        <p:spPr>
          <a:xfrm>
            <a:off x="109538" y="1921228"/>
            <a:ext cx="1512570" cy="1696720"/>
          </a:xfrm>
          <a:prstGeom prst="rect">
            <a:avLst/>
          </a:prstGeom>
          <a:noFill/>
          <a:ln w="9525">
            <a:noFill/>
          </a:ln>
        </p:spPr>
      </p:pic>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JjOGU3MjkzMmYyYzRlMmYxZjU2YzUyMDUzNWY3NDYifQ=="/>
  <p:tag name="KSO_WPP_MARK_KEY" val="90b7d3f0-e9a8-4358-85ca-6add5f92f1a7"/>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242,&quot;width&quot;:15840}"/>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80,&quot;width&quot;:4375}"/>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3e0506cf-cc1e-4d7b-b970-7275f137ba45}"/>
</p:tagLst>
</file>

<file path=ppt/tags/tag27.xml><?xml version="1.0" encoding="utf-8"?>
<p:tagLst xmlns:a="http://schemas.openxmlformats.org/drawingml/2006/main" xmlns:r="http://schemas.openxmlformats.org/officeDocument/2006/relationships" xmlns:p="http://schemas.openxmlformats.org/presentationml/2006/main">
  <p:tag name="KSO_WM_UNIT_TABLE_BEAUTIFY" val="smartTable{17910fd5-ee03-4ca9-a1db-911b86eef40c}"/>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30,&quot;width&quot;:6430}"/>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69,&quot;width&quot;:14400}"/>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gd">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风向标">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Arial"/>
        <a:ea typeface="微软雅黑"/>
        <a:cs typeface=""/>
      </a:majorFont>
      <a:minorFont>
        <a:latin typeface="Arial"/>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gd">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第一PPT，www.1ppt.com">
  <a:themeElements>
    <a:clrScheme name="自定义 85">
      <a:dk1>
        <a:sysClr val="windowText" lastClr="000000"/>
      </a:dk1>
      <a:lt1>
        <a:sysClr val="window" lastClr="FFFFFF"/>
      </a:lt1>
      <a:dk2>
        <a:srgbClr val="44546A"/>
      </a:dk2>
      <a:lt2>
        <a:srgbClr val="E7E6E6"/>
      </a:lt2>
      <a:accent1>
        <a:srgbClr val="4BC1DD"/>
      </a:accent1>
      <a:accent2>
        <a:srgbClr val="435F8E"/>
      </a:accent2>
      <a:accent3>
        <a:srgbClr val="4BC1DD"/>
      </a:accent3>
      <a:accent4>
        <a:srgbClr val="435F8E"/>
      </a:accent4>
      <a:accent5>
        <a:srgbClr val="4BC1DD"/>
      </a:accent5>
      <a:accent6>
        <a:srgbClr val="435F8E"/>
      </a:accent6>
      <a:hlink>
        <a:srgbClr val="4BC1DD"/>
      </a:hlink>
      <a:folHlink>
        <a:srgbClr val="435F8E"/>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17258</Words>
  <Application>Microsoft Office PowerPoint</Application>
  <PresentationFormat>全屏显示(4:3)</PresentationFormat>
  <Paragraphs>1437</Paragraphs>
  <Slides>162</Slides>
  <Notes>26</Notes>
  <HiddenSlides>12</HiddenSlides>
  <MMClips>0</MMClips>
  <ScaleCrop>false</ScaleCrop>
  <HeadingPairs>
    <vt:vector size="8" baseType="variant">
      <vt:variant>
        <vt:lpstr>已用的字体</vt:lpstr>
      </vt:variant>
      <vt:variant>
        <vt:i4>25</vt:i4>
      </vt:variant>
      <vt:variant>
        <vt:lpstr>主题</vt:lpstr>
      </vt:variant>
      <vt:variant>
        <vt:i4>4</vt:i4>
      </vt:variant>
      <vt:variant>
        <vt:lpstr>嵌入 OLE 服务器</vt:lpstr>
      </vt:variant>
      <vt:variant>
        <vt:i4>6</vt:i4>
      </vt:variant>
      <vt:variant>
        <vt:lpstr>幻灯片标题</vt:lpstr>
      </vt:variant>
      <vt:variant>
        <vt:i4>162</vt:i4>
      </vt:variant>
    </vt:vector>
  </HeadingPairs>
  <TitlesOfParts>
    <vt:vector size="197" baseType="lpstr">
      <vt:lpstr>Helvetica Neue Light</vt:lpstr>
      <vt:lpstr>Noto Sans S Chinese Black</vt:lpstr>
      <vt:lpstr>等线</vt:lpstr>
      <vt:lpstr>方正粗黑宋简体</vt:lpstr>
      <vt:lpstr>方正姚体</vt:lpstr>
      <vt:lpstr>黑体</vt:lpstr>
      <vt:lpstr>华文行楷</vt:lpstr>
      <vt:lpstr>华文楷体</vt:lpstr>
      <vt:lpstr>楷体</vt:lpstr>
      <vt:lpstr>楷体_GB2312</vt:lpstr>
      <vt:lpstr>宋体</vt:lpstr>
      <vt:lpstr>微软雅黑</vt:lpstr>
      <vt:lpstr>Arial</vt:lpstr>
      <vt:lpstr>Arial Black</vt:lpstr>
      <vt:lpstr>Calibri</vt:lpstr>
      <vt:lpstr>Cambria Math</vt:lpstr>
      <vt:lpstr>Rockwell</vt:lpstr>
      <vt:lpstr>Segoe Print</vt:lpstr>
      <vt:lpstr>Symbol</vt:lpstr>
      <vt:lpstr>Times New Roman</vt:lpstr>
      <vt:lpstr>Tw Cen MT</vt:lpstr>
      <vt:lpstr>Verdana</vt:lpstr>
      <vt:lpstr>Webdings</vt:lpstr>
      <vt:lpstr>Wingdings</vt:lpstr>
      <vt:lpstr>Wingdings 3</vt:lpstr>
      <vt:lpstr>gd</vt:lpstr>
      <vt:lpstr>1_风向标</vt:lpstr>
      <vt:lpstr>1_gd</vt:lpstr>
      <vt:lpstr>第一PPT，www.1ppt.com</vt:lpstr>
      <vt:lpstr>Equation</vt:lpstr>
      <vt:lpstr>Equation.DSMT4</vt:lpstr>
      <vt:lpstr>Microsoft 公式 3.0</vt:lpstr>
      <vt:lpstr>Equation.KSEE3</vt:lpstr>
      <vt:lpstr>公式</vt:lpstr>
      <vt:lpstr>文档</vt:lpstr>
      <vt:lpstr>PowerPoint 演示文稿</vt:lpstr>
      <vt:lpstr>PowerPoint 演示文稿</vt:lpstr>
      <vt:lpstr>学习资源</vt:lpstr>
      <vt:lpstr>PowerPoint 演示文稿</vt:lpstr>
      <vt:lpstr>PowerPoint 演示文稿</vt:lpstr>
      <vt:lpstr>物理学的预言力</vt:lpstr>
      <vt:lpstr>物理学的创造力</vt:lpstr>
      <vt:lpstr>物理学的生命力</vt:lpstr>
      <vt:lpstr>找找生活中的物理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§1-1实验测量的基本知识</vt:lpstr>
      <vt:lpstr>计量量子化-长度 </vt:lpstr>
      <vt:lpstr>PowerPoint 演示文稿</vt:lpstr>
      <vt:lpstr>计量量子化-质量</vt:lpstr>
      <vt:lpstr>计量量子化</vt:lpstr>
      <vt:lpstr>§1-1实验测量的基本知识</vt:lpstr>
      <vt:lpstr>PowerPoint 演示文稿</vt:lpstr>
      <vt:lpstr>PowerPoint 演示文稿</vt:lpstr>
      <vt:lpstr>PowerPoint 演示文稿</vt:lpstr>
      <vt:lpstr>PowerPoint 演示文稿</vt:lpstr>
      <vt:lpstr>PowerPoint 演示文稿</vt:lpstr>
      <vt:lpstr>常用仪器的主要技术条件和仪器的最大公差 （书P3)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常用仪器的主要技术条件和仪器的最大公差（P3)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2) 乘除法则： 积和商的位数与参与运算诸项中有效数字位数最少的那一项相同</vt:lpstr>
      <vt:lpstr>PowerPoint 演示文稿</vt:lpstr>
      <vt:lpstr>PowerPoint 演示文稿</vt:lpstr>
      <vt:lpstr>PowerPoint 演示文稿</vt:lpstr>
      <vt:lpstr>§1-4实验测量数据的处理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迈克尔逊干涉仪</dc:title>
  <dc:creator>phys</dc:creator>
  <cp:lastModifiedBy>pec</cp:lastModifiedBy>
  <cp:revision>1695</cp:revision>
  <dcterms:created xsi:type="dcterms:W3CDTF">2016-04-20T10:34:00Z</dcterms:created>
  <dcterms:modified xsi:type="dcterms:W3CDTF">2023-09-22T07:27:53Z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2052-12.1.0.15358</vt:lpwstr>
  </property>
  <property fmtid="{D5CDD505-2E9C-101B-9397-08002B2CF9AE}" pid="3" name="ICV">
    <vt:lpwstr>D2BADC4CC4C84AA398E5916F5838EE40</vt:lpwstr>
  </property>
</Properties>
</file>